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26_50BBDA70.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9" r:id="rId2"/>
    <p:sldId id="260" r:id="rId3"/>
    <p:sldId id="299" r:id="rId4"/>
    <p:sldId id="287" r:id="rId5"/>
    <p:sldId id="300" r:id="rId6"/>
    <p:sldId id="267" r:id="rId7"/>
    <p:sldId id="268" r:id="rId8"/>
    <p:sldId id="361" r:id="rId9"/>
    <p:sldId id="276" r:id="rId10"/>
    <p:sldId id="270" r:id="rId11"/>
    <p:sldId id="273" r:id="rId12"/>
    <p:sldId id="291" r:id="rId13"/>
    <p:sldId id="301" r:id="rId14"/>
    <p:sldId id="274" r:id="rId15"/>
    <p:sldId id="275" r:id="rId16"/>
    <p:sldId id="293" r:id="rId17"/>
    <p:sldId id="294" r:id="rId18"/>
    <p:sldId id="295" r:id="rId19"/>
    <p:sldId id="357" r:id="rId20"/>
    <p:sldId id="358" r:id="rId21"/>
    <p:sldId id="303" r:id="rId22"/>
    <p:sldId id="272" r:id="rId23"/>
    <p:sldId id="297" r:id="rId24"/>
    <p:sldId id="302" r:id="rId25"/>
    <p:sldId id="282" r:id="rId26"/>
    <p:sldId id="360" r:id="rId27"/>
    <p:sldId id="298" r:id="rId28"/>
    <p:sldId id="359" r:id="rId29"/>
  </p:sldIdLst>
  <p:sldSz cx="9144000" cy="5143500" type="screen16x9"/>
  <p:notesSz cx="6858000" cy="9144000"/>
  <p:embeddedFontLst>
    <p:embeddedFont>
      <p:font typeface="Helvetica Neue" panose="020B0604020202020204" charset="0"/>
      <p:regular r:id="rId31"/>
      <p:bold r:id="rId32"/>
      <p:italic r:id="rId33"/>
      <p:boldItalic r:id="rId34"/>
    </p:embeddedFont>
    <p:embeddedFont>
      <p:font typeface="Roboto" panose="020000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Content" id="{2F297E79-8B89-47F8-9836-CF7F3A823735}">
          <p14:sldIdLst>
            <p14:sldId id="259"/>
            <p14:sldId id="260"/>
            <p14:sldId id="299"/>
            <p14:sldId id="287"/>
            <p14:sldId id="300"/>
            <p14:sldId id="267"/>
            <p14:sldId id="268"/>
            <p14:sldId id="361"/>
            <p14:sldId id="276"/>
            <p14:sldId id="270"/>
            <p14:sldId id="273"/>
            <p14:sldId id="291"/>
            <p14:sldId id="301"/>
            <p14:sldId id="274"/>
            <p14:sldId id="275"/>
            <p14:sldId id="293"/>
            <p14:sldId id="294"/>
            <p14:sldId id="295"/>
            <p14:sldId id="357"/>
            <p14:sldId id="358"/>
            <p14:sldId id="303"/>
            <p14:sldId id="272"/>
            <p14:sldId id="297"/>
            <p14:sldId id="302"/>
          </p14:sldIdLst>
        </p14:section>
        <p14:section name="Annex" id="{929FB287-0D61-4649-A8FB-CE94750D7B2B}">
          <p14:sldIdLst>
            <p14:sldId id="282"/>
            <p14:sldId id="360"/>
            <p14:sldId id="298"/>
            <p14:sldId id="359"/>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58F86A-F56A-87FC-3816-ED6C50C6ACA9}" name="Christina LIM (NCSS)" initials="CL" userId="S::Christina_LIM@ncss.gov.sg::6afa5d51-d046-486c-881e-0afd2ec72a0d" providerId="AD"/>
  <p188:author id="{4EAC8D8B-57D5-AF1E-4085-C87C3461DA3B}" name="Jia Ying PEH (NCSS)" initials="JYP(" userId="S::PEH_Jia_Ying@ncss.gov.sg::c4d2cf39-df27-4b4f-9bf0-58e2af10fcac" providerId="AD"/>
  <p188:author id="{7AAE6DE3-2FE0-C67A-FDEC-BCC927AC8611}" name="Fang Yi TAN (NCSS)" initials="F(" userId="S::tan_fang_yi@ncss.gov.sg::b0eb8246-4bcf-44ac-b27f-5d2a321c58d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FF99CC"/>
    <a:srgbClr val="FFCCCC"/>
    <a:srgbClr val="FF9966"/>
    <a:srgbClr val="FFFFFF"/>
    <a:srgbClr val="00CC00"/>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24B4EA-5CCE-3E01-3348-FCAE5A69C734}" v="1" dt="2024-06-12T02:52:41.9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775" autoAdjust="0"/>
  </p:normalViewPr>
  <p:slideViewPr>
    <p:cSldViewPr snapToGrid="0">
      <p:cViewPr varScale="1">
        <p:scale>
          <a:sx n="145" d="100"/>
          <a:sy n="145" d="100"/>
        </p:scale>
        <p:origin x="62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comments/modernComment_126_50BBDA70.xml><?xml version="1.0" encoding="utf-8"?>
<p188:cmLst xmlns:a="http://schemas.openxmlformats.org/drawingml/2006/main" xmlns:r="http://schemas.openxmlformats.org/officeDocument/2006/relationships" xmlns:p188="http://schemas.microsoft.com/office/powerpoint/2018/8/main">
  <p188:cm id="{BECC6482-B8AD-449D-84AD-B8FD587F4740}" authorId="{4EAC8D8B-57D5-AF1E-4085-C87C3461DA3B}" created="2024-06-08T19:31:54.390">
    <ac:deMkLst xmlns:ac="http://schemas.microsoft.com/office/drawing/2013/main/command">
      <pc:docMk xmlns:pc="http://schemas.microsoft.com/office/powerpoint/2013/main/command"/>
      <pc:sldMk xmlns:pc="http://schemas.microsoft.com/office/powerpoint/2013/main/command" cId="1354488432" sldId="294"/>
      <ac:picMk id="6" creationId="{99A5EA43-D9AE-9E64-D052-0095FC631526}"/>
    </ac:deMkLst>
    <p188:txBody>
      <a:bodyPr/>
      <a:lstStyle/>
      <a:p>
        <a:r>
          <a:rPr lang="en-SG"/>
          <a:t>For schools which opted for a customised PayNow QR code, please approach your CCE/VIA teacher-in-charge to replace the image.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r60dnYQKTg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gBhYSW0l9p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GgJdndNBxc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713e382e3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713e382e3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1599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a:t>Resources</a:t>
            </a:r>
          </a:p>
          <a:p>
            <a:pPr marL="171450" lvl="0" indent="-171450" algn="l" rtl="0">
              <a:spcBef>
                <a:spcPts val="0"/>
              </a:spcBef>
              <a:spcAft>
                <a:spcPts val="0"/>
              </a:spcAft>
              <a:buFontTx/>
              <a:buChar char="-"/>
            </a:pPr>
            <a:r>
              <a:rPr lang="en-US"/>
              <a:t>More information about ID can be found in 3-Part YouTube Shorts as follow:</a:t>
            </a:r>
          </a:p>
          <a:p>
            <a:pPr marL="0" lvl="0" indent="0" algn="l" rtl="0">
              <a:spcBef>
                <a:spcPts val="0"/>
              </a:spcBef>
              <a:spcAft>
                <a:spcPts val="0"/>
              </a:spcAft>
              <a:buFontTx/>
              <a:buNone/>
            </a:pPr>
            <a:r>
              <a:rPr lang="en-US"/>
              <a:t>1. https://www.youtube.com/shorts/cebpZoAJLVU  </a:t>
            </a:r>
          </a:p>
          <a:p>
            <a:pPr marL="0" lvl="0" indent="0" algn="l" rtl="0">
              <a:spcBef>
                <a:spcPts val="0"/>
              </a:spcBef>
              <a:spcAft>
                <a:spcPts val="0"/>
              </a:spcAft>
              <a:buFontTx/>
              <a:buNone/>
            </a:pPr>
            <a:r>
              <a:rPr lang="en-US"/>
              <a:t>2. https://www.youtube.com/shorts/5aLNiCazXDU </a:t>
            </a:r>
          </a:p>
          <a:p>
            <a:pPr marL="0" lvl="0" indent="0" algn="l" rtl="0">
              <a:spcBef>
                <a:spcPts val="0"/>
              </a:spcBef>
              <a:spcAft>
                <a:spcPts val="0"/>
              </a:spcAft>
              <a:buFontTx/>
              <a:buNone/>
            </a:pPr>
            <a:r>
              <a:rPr lang="en-US"/>
              <a:t>3. https://www.youtube.com/shorts/YztMgRB5ZCw </a:t>
            </a:r>
            <a:endParaRPr/>
          </a:p>
        </p:txBody>
      </p:sp>
    </p:spTree>
    <p:extLst>
      <p:ext uri="{BB962C8B-B14F-4D97-AF65-F5344CB8AC3E}">
        <p14:creationId xmlns:p14="http://schemas.microsoft.com/office/powerpoint/2010/main" val="1603543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a:t>Teaching Notes</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t>Ctrl + click the image to watch the video on YouTube: </a:t>
            </a:r>
            <a:r>
              <a:rPr lang="en-US">
                <a:hlinkClick r:id="rId3"/>
              </a:rPr>
              <a:t>Look Beyond My Disability, See the True Me - A Social Experiment - YouTube</a:t>
            </a:r>
            <a:endParaRPr/>
          </a:p>
        </p:txBody>
      </p:sp>
    </p:spTree>
    <p:extLst>
      <p:ext uri="{BB962C8B-B14F-4D97-AF65-F5344CB8AC3E}">
        <p14:creationId xmlns:p14="http://schemas.microsoft.com/office/powerpoint/2010/main" val="3609658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713e382e3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713e382e3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0275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5604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8653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FontTx/>
              <a:buNone/>
            </a:pPr>
            <a:r>
              <a:rPr lang="en-US" b="1" u="sng"/>
              <a:t>Important reminders for teachers:</a:t>
            </a:r>
          </a:p>
          <a:p>
            <a:pPr marL="171450" indent="-171450"/>
            <a:r>
              <a:rPr lang="en-US" b="0" i="0">
                <a:effectLst/>
                <a:latin typeface="+mn-lt"/>
              </a:rPr>
              <a:t>For schools that </a:t>
            </a:r>
            <a:r>
              <a:rPr lang="en-US" b="1" i="0">
                <a:effectLst/>
                <a:latin typeface="+mn-lt"/>
              </a:rPr>
              <a:t>opted</a:t>
            </a:r>
            <a:r>
              <a:rPr lang="en-US" b="0" i="0">
                <a:effectLst/>
                <a:latin typeface="+mn-lt"/>
              </a:rPr>
              <a:t> for donation envelopes:</a:t>
            </a:r>
          </a:p>
          <a:p>
            <a:pPr marL="171450" indent="-171450" algn="just">
              <a:buFontTx/>
              <a:buChar char="-"/>
            </a:pPr>
            <a:r>
              <a:rPr lang="en-US" sz="1100" b="0" i="0">
                <a:effectLst/>
                <a:latin typeface="Calibri" panose="020F0502020204030204" pitchFamily="34" charset="0"/>
              </a:rPr>
              <a:t>Please pass all filled envelopes to the CCE/VIA Teacher-in-charge for their follow-up with Community Chest. Please inform them if there are any envelopes which have been submitted </a:t>
            </a:r>
            <a:r>
              <a:rPr lang="en-US" sz="1100" b="0" i="0" u="sng">
                <a:effectLst/>
                <a:latin typeface="Calibri" panose="020F0502020204030204" pitchFamily="34" charset="0"/>
              </a:rPr>
              <a:t>after</a:t>
            </a:r>
            <a:r>
              <a:rPr lang="en-US" sz="1100" b="0" i="0">
                <a:effectLst/>
                <a:latin typeface="Calibri" panose="020F0502020204030204" pitchFamily="34" charset="0"/>
              </a:rPr>
              <a:t> the stipulated collection schedule for your school. </a:t>
            </a:r>
          </a:p>
          <a:p>
            <a:pPr marL="171450" indent="-171450" algn="just">
              <a:buFontTx/>
              <a:buChar char="-"/>
            </a:pPr>
            <a:r>
              <a:rPr lang="en-US" sz="1100" b="0" i="0">
                <a:effectLst/>
                <a:latin typeface="Calibri" panose="020F0502020204030204" pitchFamily="34" charset="0"/>
              </a:rPr>
              <a:t>For teachers’ consideration to open up digital payment option (on the following slide) for </a:t>
            </a:r>
            <a:r>
              <a:rPr lang="en-US" sz="1100" b="0"/>
              <a:t>students who are more comfortable with digital payment.</a:t>
            </a:r>
            <a:endParaRPr lang="en-US" sz="1100" b="0" i="0">
              <a:effectLst/>
              <a:latin typeface="Calibri" panose="020F0502020204030204" pitchFamily="34" charset="0"/>
            </a:endParaRPr>
          </a:p>
          <a:p>
            <a:pPr marL="285750" indent="-285750" algn="just">
              <a:buFontTx/>
              <a:buChar char="-"/>
            </a:pPr>
            <a:endParaRPr lang="en-US"/>
          </a:p>
          <a:p>
            <a:pPr marL="171450" indent="-171450"/>
            <a:r>
              <a:rPr lang="en-US"/>
              <a:t>For schools that </a:t>
            </a:r>
            <a:r>
              <a:rPr lang="en-US" b="1"/>
              <a:t>did not </a:t>
            </a:r>
            <a:r>
              <a:rPr lang="en-US"/>
              <a:t>opt for donation envelopes: </a:t>
            </a:r>
          </a:p>
          <a:p>
            <a:pPr marL="171450" indent="-171450">
              <a:buFontTx/>
              <a:buChar char="-"/>
            </a:pPr>
            <a:r>
              <a:rPr lang="en-US"/>
              <a:t>Teachers may remove this slide. </a:t>
            </a:r>
          </a:p>
          <a:p>
            <a:pPr marL="0" indent="0">
              <a:buFontTx/>
              <a:buNone/>
            </a:pPr>
            <a:endParaRPr lang="en-US" b="0" i="0">
              <a:effectLst/>
              <a:latin typeface="+mn-lt"/>
            </a:endParaRPr>
          </a:p>
        </p:txBody>
      </p:sp>
    </p:spTree>
    <p:extLst>
      <p:ext uri="{BB962C8B-B14F-4D97-AF65-F5344CB8AC3E}">
        <p14:creationId xmlns:p14="http://schemas.microsoft.com/office/powerpoint/2010/main" val="3129070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FontTx/>
              <a:buNone/>
            </a:pPr>
            <a:r>
              <a:rPr lang="en-US" b="1" u="sng"/>
              <a:t>Important reminders for teachers:</a:t>
            </a:r>
          </a:p>
          <a:p>
            <a:pPr marL="171450" indent="-171450"/>
            <a:r>
              <a:rPr lang="en-US"/>
              <a:t>For schools that </a:t>
            </a:r>
            <a:r>
              <a:rPr lang="en-US" b="1"/>
              <a:t>opted</a:t>
            </a:r>
            <a:r>
              <a:rPr lang="en-US"/>
              <a:t> for </a:t>
            </a:r>
            <a:r>
              <a:rPr lang="en-US" err="1"/>
              <a:t>customised</a:t>
            </a:r>
            <a:r>
              <a:rPr lang="en-US"/>
              <a:t> </a:t>
            </a:r>
            <a:r>
              <a:rPr lang="en-US" err="1"/>
              <a:t>PayNow</a:t>
            </a:r>
            <a:r>
              <a:rPr lang="en-US"/>
              <a:t> QR code:</a:t>
            </a:r>
          </a:p>
          <a:p>
            <a:pPr marL="171450" indent="-171450">
              <a:buFontTx/>
              <a:buChar char="-"/>
            </a:pPr>
            <a:r>
              <a:rPr lang="en-US"/>
              <a:t>The </a:t>
            </a:r>
            <a:r>
              <a:rPr lang="en-US" err="1"/>
              <a:t>PayNow</a:t>
            </a:r>
            <a:r>
              <a:rPr lang="en-US"/>
              <a:t> QR code embedded is a </a:t>
            </a:r>
            <a:r>
              <a:rPr lang="en-US" b="1"/>
              <a:t>generic </a:t>
            </a:r>
            <a:r>
              <a:rPr lang="en-US"/>
              <a:t>QR code for digital payment towards Youth Day Appeal (YDA) 2024.</a:t>
            </a:r>
          </a:p>
          <a:p>
            <a:pPr marL="171450" indent="-171450">
              <a:buFontTx/>
              <a:buChar char="-"/>
            </a:pPr>
            <a:r>
              <a:rPr lang="en-US" sz="1100">
                <a:latin typeface="Helvetica Neue" panose="020B0604020202020204" charset="0"/>
              </a:rPr>
              <a:t>Please approach the CCE/VIA teacher-in-charge for the </a:t>
            </a:r>
            <a:r>
              <a:rPr lang="en-US" sz="1100" err="1">
                <a:latin typeface="Helvetica Neue" panose="020B0604020202020204" charset="0"/>
              </a:rPr>
              <a:t>customised</a:t>
            </a:r>
            <a:r>
              <a:rPr lang="en-US" sz="1100">
                <a:latin typeface="Helvetica Neue" panose="020B0604020202020204" charset="0"/>
              </a:rPr>
              <a:t> </a:t>
            </a:r>
            <a:r>
              <a:rPr lang="en-US" sz="1100" err="1">
                <a:latin typeface="Helvetica Neue" panose="020B0604020202020204" charset="0"/>
              </a:rPr>
              <a:t>PayNow</a:t>
            </a:r>
            <a:r>
              <a:rPr lang="en-US" sz="1100">
                <a:latin typeface="Helvetica Neue" panose="020B0604020202020204" charset="0"/>
              </a:rPr>
              <a:t> QR code if this modality is selected by your school.  </a:t>
            </a:r>
          </a:p>
          <a:p>
            <a:pPr marL="0" indent="0">
              <a:buFontTx/>
              <a:buNone/>
            </a:pPr>
            <a:endParaRPr lang="en-US" b="0"/>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a:latin typeface="Helvetica Neue" panose="020B0604020202020204" charset="0"/>
              </a:rPr>
              <a:t>For schools that did not opt for </a:t>
            </a:r>
            <a:r>
              <a:rPr lang="en-US" sz="1100" err="1">
                <a:latin typeface="Helvetica Neue" panose="020B0604020202020204" charset="0"/>
              </a:rPr>
              <a:t>customised</a:t>
            </a:r>
            <a:r>
              <a:rPr lang="en-US" sz="1100">
                <a:latin typeface="Helvetica Neue" panose="020B0604020202020204" charset="0"/>
              </a:rPr>
              <a:t> </a:t>
            </a:r>
            <a:r>
              <a:rPr lang="en-US" sz="1100" err="1">
                <a:latin typeface="Helvetica Neue" panose="020B0604020202020204" charset="0"/>
              </a:rPr>
              <a:t>PayNow</a:t>
            </a:r>
            <a:r>
              <a:rPr lang="en-US" sz="1100">
                <a:latin typeface="Helvetica Neue" panose="020B0604020202020204" charset="0"/>
              </a:rPr>
              <a:t> QR code: </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sz="1100">
                <a:latin typeface="Helvetica Neue" panose="020B0604020202020204" charset="0"/>
              </a:rPr>
              <a:t>Teachers may consider sharing the generic QR code for students who are more comfortable with digital payment.</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endParaRPr lang="en-US" sz="1100">
              <a:latin typeface="Helvetica Neue" panose="020B0604020202020204" charset="0"/>
            </a:endParaRPr>
          </a:p>
          <a:p>
            <a:pPr marL="0" indent="0">
              <a:buFontTx/>
              <a:buNone/>
            </a:pPr>
            <a:endParaRPr lang="en-US" b="0"/>
          </a:p>
        </p:txBody>
      </p:sp>
    </p:spTree>
    <p:extLst>
      <p:ext uri="{BB962C8B-B14F-4D97-AF65-F5344CB8AC3E}">
        <p14:creationId xmlns:p14="http://schemas.microsoft.com/office/powerpoint/2010/main" val="2919876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u="sng"/>
              <a:t>Teaching Notes</a:t>
            </a:r>
          </a:p>
          <a:p>
            <a:r>
              <a:rPr lang="en-US" sz="1100"/>
              <a:t>Fundraising has always been a cornerstone of Schools' Appeal, significantly impacting the lives of our social service users. Taking a small step toward a big change, we have incorporated a co-creation segment for participating schools starting with the Schools' Appeal 2022 edition.</a:t>
            </a:r>
          </a:p>
          <a:p>
            <a:r>
              <a:rPr lang="en-US" sz="1100"/>
              <a:t>Giving is for everyone – we can all contribute in various ways within our means. In addition to traditional fundraising, interactive class activities will enhance students’ understanding of our social service users. These activities will also create opportunities for greater student participation through hands-on experiences, unlocking monetary contributions from corporate donors for communities in need.</a:t>
            </a:r>
          </a:p>
          <a:p>
            <a:pPr marL="0" lvl="0" indent="0" algn="l" rtl="0">
              <a:spcBef>
                <a:spcPts val="0"/>
              </a:spcBef>
              <a:spcAft>
                <a:spcPts val="0"/>
              </a:spcAft>
              <a:buNone/>
            </a:pPr>
            <a:endParaRPr/>
          </a:p>
        </p:txBody>
      </p:sp>
    </p:spTree>
    <p:extLst>
      <p:ext uri="{BB962C8B-B14F-4D97-AF65-F5344CB8AC3E}">
        <p14:creationId xmlns:p14="http://schemas.microsoft.com/office/powerpoint/2010/main" val="4000480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a:p>
        </p:txBody>
      </p:sp>
    </p:spTree>
    <p:extLst>
      <p:ext uri="{BB962C8B-B14F-4D97-AF65-F5344CB8AC3E}">
        <p14:creationId xmlns:p14="http://schemas.microsoft.com/office/powerpoint/2010/main" val="203890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a:p>
        </p:txBody>
      </p:sp>
    </p:spTree>
    <p:extLst>
      <p:ext uri="{BB962C8B-B14F-4D97-AF65-F5344CB8AC3E}">
        <p14:creationId xmlns:p14="http://schemas.microsoft.com/office/powerpoint/2010/main" val="4245256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713e382e3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713e382e3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559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a:t>Teaching Notes</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t>Ctrl + click the image to watch the video on YouTube: </a:t>
            </a:r>
            <a:r>
              <a:rPr lang="en-US" sz="6000">
                <a:hlinkClick r:id="rId3"/>
              </a:rPr>
              <a:t>Look Beyond My Disability, See The True Me - 'Fire in the Rain' Music Video - YouTube</a:t>
            </a:r>
            <a:endParaRPr/>
          </a:p>
        </p:txBody>
      </p:sp>
    </p:spTree>
    <p:extLst>
      <p:ext uri="{BB962C8B-B14F-4D97-AF65-F5344CB8AC3E}">
        <p14:creationId xmlns:p14="http://schemas.microsoft.com/office/powerpoint/2010/main" val="2896047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563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713e382e3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713e382e3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1" u="sng"/>
              <a:t>Teaching notes:</a:t>
            </a:r>
          </a:p>
          <a:p>
            <a:pPr marL="457200" indent="-298450"/>
            <a:r>
              <a:rPr lang="en-US" b="1"/>
              <a:t>Question: What is a “social service user”?</a:t>
            </a:r>
          </a:p>
          <a:p>
            <a:pPr marL="457200" indent="-298450">
              <a:buFontTx/>
              <a:buChar char="-"/>
            </a:pPr>
            <a:r>
              <a:rPr lang="en-US"/>
              <a:t>Answer: Social services are </a:t>
            </a:r>
            <a:r>
              <a:rPr lang="en-US" b="0" i="0">
                <a:solidFill>
                  <a:srgbClr val="202122"/>
                </a:solidFill>
                <a:effectLst/>
                <a:latin typeface="Arial" panose="020B0604020202020204" pitchFamily="34" charset="0"/>
              </a:rPr>
              <a:t>a range of public services intended to provide support and assistance towards particular groups, especially towards the communities in need of support. Social service users are the people receiving these support of </a:t>
            </a:r>
            <a:r>
              <a:rPr lang="en-US" b="0" i="0" err="1">
                <a:solidFill>
                  <a:srgbClr val="202122"/>
                </a:solidFill>
                <a:effectLst/>
                <a:latin typeface="Arial" panose="020B0604020202020204" pitchFamily="34" charset="0"/>
              </a:rPr>
              <a:t>programmes</a:t>
            </a:r>
            <a:r>
              <a:rPr lang="en-US" b="0" i="0">
                <a:solidFill>
                  <a:srgbClr val="202122"/>
                </a:solidFill>
                <a:effectLst/>
                <a:latin typeface="Arial" panose="020B0604020202020204" pitchFamily="34" charset="0"/>
              </a:rPr>
              <a:t>.</a:t>
            </a:r>
          </a:p>
          <a:p>
            <a:pPr marL="0" lvl="0" indent="0" algn="l" rtl="0">
              <a:spcBef>
                <a:spcPts val="0"/>
              </a:spcBef>
              <a:spcAft>
                <a:spcPts val="0"/>
              </a:spcAft>
              <a:buNone/>
            </a:pPr>
            <a:endParaRPr/>
          </a:p>
        </p:txBody>
      </p:sp>
    </p:spTree>
    <p:extLst>
      <p:ext uri="{BB962C8B-B14F-4D97-AF65-F5344CB8AC3E}">
        <p14:creationId xmlns:p14="http://schemas.microsoft.com/office/powerpoint/2010/main" val="19259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7506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6808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4898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312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713e382e3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713e382e3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0096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a:t>Teaching Notes</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t>Ctrl + click the image to watch the video on YouTube: </a:t>
            </a:r>
            <a:r>
              <a:rPr lang="en-US" sz="4000">
                <a:hlinkClick r:id="rId3"/>
              </a:rPr>
              <a:t>Look Beyond My Disability, See the True Me - We are not that different - YouTube</a:t>
            </a:r>
            <a:endParaRPr lang="en-SG" sz="2400">
              <a:latin typeface="Calibri" panose="020F0502020204030204" pitchFamily="34" charset="0"/>
              <a:ea typeface="DengXian" panose="02010600030101010101" pitchFamily="2" charset="-122"/>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7024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713e382e3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713e382e3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1" u="sng"/>
              <a:t>Teaching notes:</a:t>
            </a:r>
          </a:p>
          <a:p>
            <a:pPr marL="457200" indent="-298450"/>
            <a:r>
              <a:rPr lang="en-US" b="1"/>
              <a:t>Question: What is a “social service user”?</a:t>
            </a:r>
          </a:p>
          <a:p>
            <a:pPr marL="457200" indent="-298450">
              <a:buFontTx/>
              <a:buChar char="-"/>
            </a:pPr>
            <a:r>
              <a:rPr lang="en-US"/>
              <a:t>Answer: Social services are </a:t>
            </a:r>
            <a:r>
              <a:rPr lang="en-US" b="0" i="0">
                <a:solidFill>
                  <a:srgbClr val="202122"/>
                </a:solidFill>
                <a:effectLst/>
                <a:latin typeface="Arial" panose="020B0604020202020204" pitchFamily="34" charset="0"/>
              </a:rPr>
              <a:t>a range of public services intended to provide support and assistance towards particular groups, especially towards the communities in need of support. Social service users are the people receiving these support of </a:t>
            </a:r>
            <a:r>
              <a:rPr lang="en-US" b="0" i="0" err="1">
                <a:solidFill>
                  <a:srgbClr val="202122"/>
                </a:solidFill>
                <a:effectLst/>
                <a:latin typeface="Arial" panose="020B0604020202020204" pitchFamily="34" charset="0"/>
              </a:rPr>
              <a:t>programmes</a:t>
            </a:r>
            <a:r>
              <a:rPr lang="en-US" b="0" i="0">
                <a:solidFill>
                  <a:srgbClr val="202122"/>
                </a:solidFill>
                <a:effectLst/>
                <a:latin typeface="Arial" panose="020B0604020202020204" pitchFamily="34" charset="0"/>
              </a:rPr>
              <a:t>.</a:t>
            </a:r>
          </a:p>
          <a:p>
            <a:pPr marL="0" lvl="0" indent="0" algn="l" rtl="0">
              <a:spcBef>
                <a:spcPts val="0"/>
              </a:spcBef>
              <a:spcAft>
                <a:spcPts val="0"/>
              </a:spcAft>
              <a:buNone/>
            </a:pPr>
            <a:endParaRPr/>
          </a:p>
        </p:txBody>
      </p:sp>
    </p:spTree>
    <p:extLst>
      <p:ext uri="{BB962C8B-B14F-4D97-AF65-F5344CB8AC3E}">
        <p14:creationId xmlns:p14="http://schemas.microsoft.com/office/powerpoint/2010/main" val="2134864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1" u="sng"/>
              <a:t>Teaching Notes</a:t>
            </a:r>
          </a:p>
          <a:p>
            <a:pPr marL="457200" indent="-298450"/>
            <a:r>
              <a:rPr lang="en-US" b="1"/>
              <a:t>Question: What is a “social service agency”?</a:t>
            </a:r>
          </a:p>
          <a:p>
            <a:pPr marL="171450" indent="-171450">
              <a:buFontTx/>
              <a:buChar char="-"/>
            </a:pPr>
            <a:r>
              <a:rPr lang="en-SG"/>
              <a:t>Answer: A social service agency is a </a:t>
            </a:r>
            <a:r>
              <a:rPr lang="en-US" b="0" i="0">
                <a:solidFill>
                  <a:srgbClr val="111111"/>
                </a:solidFill>
                <a:effectLst/>
                <a:latin typeface="Roboto" panose="02000000000000000000" pitchFamily="2" charset="0"/>
              </a:rPr>
              <a:t>non-profit </a:t>
            </a:r>
            <a:r>
              <a:rPr lang="en-US" b="0" i="0" err="1">
                <a:solidFill>
                  <a:srgbClr val="111111"/>
                </a:solidFill>
                <a:effectLst/>
                <a:latin typeface="Roboto" panose="02000000000000000000" pitchFamily="2" charset="0"/>
              </a:rPr>
              <a:t>organisation</a:t>
            </a:r>
            <a:r>
              <a:rPr lang="en-US" b="0" i="0">
                <a:solidFill>
                  <a:srgbClr val="111111"/>
                </a:solidFill>
                <a:effectLst/>
                <a:latin typeface="Roboto" panose="02000000000000000000" pitchFamily="2" charset="0"/>
              </a:rPr>
              <a:t> that provides services to benefit the community. It is more commonly known as a “charity” to the members of public.</a:t>
            </a:r>
          </a:p>
          <a:p>
            <a:endParaRPr lang="en-SG"/>
          </a:p>
          <a:p>
            <a:r>
              <a:rPr lang="en-SG" b="1"/>
              <a:t>Question: What is the meaning of “philanthropy”?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a:t>Answer: </a:t>
            </a:r>
            <a:r>
              <a:rPr lang="en-US" b="0" i="0">
                <a:solidFill>
                  <a:srgbClr val="111111"/>
                </a:solidFill>
                <a:effectLst/>
                <a:latin typeface="Roboto" panose="02000000000000000000" pitchFamily="2" charset="0"/>
              </a:rPr>
              <a:t>The desire to promote the welfare of others, expressed especially by the generous donation of money to good causes.</a:t>
            </a:r>
          </a:p>
          <a:p>
            <a:pPr marL="0" lvl="0" indent="0" algn="l" rtl="0">
              <a:spcBef>
                <a:spcPts val="0"/>
              </a:spcBef>
              <a:spcAft>
                <a:spcPts val="0"/>
              </a:spcAft>
              <a:buNone/>
            </a:pPr>
            <a:endParaRPr/>
          </a:p>
        </p:txBody>
      </p:sp>
    </p:spTree>
    <p:extLst>
      <p:ext uri="{BB962C8B-B14F-4D97-AF65-F5344CB8AC3E}">
        <p14:creationId xmlns:p14="http://schemas.microsoft.com/office/powerpoint/2010/main" val="445011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a:t>Teaching Notes</a:t>
            </a:r>
          </a:p>
          <a:p>
            <a:pPr marL="171450" lvl="0" indent="-171450" algn="l" rtl="0">
              <a:spcBef>
                <a:spcPts val="0"/>
              </a:spcBef>
              <a:spcAft>
                <a:spcPts val="0"/>
              </a:spcAft>
            </a:pPr>
            <a:r>
              <a:rPr lang="en-US"/>
              <a:t>From another perspective, YDA aligns with the Ministry of Education’s Value-in-Action </a:t>
            </a:r>
            <a:r>
              <a:rPr lang="en-US" err="1"/>
              <a:t>programme</a:t>
            </a:r>
            <a:r>
              <a:rPr lang="en-US"/>
              <a:t>, aiming to develop students into socially responsible citizens who contribute meaningfully and actively to their school, community, and nation.</a:t>
            </a:r>
          </a:p>
          <a:p>
            <a:pPr marL="171450" lvl="0" indent="-171450" algn="l" rtl="0">
              <a:spcBef>
                <a:spcPts val="0"/>
              </a:spcBef>
              <a:spcAft>
                <a:spcPts val="0"/>
              </a:spcAft>
            </a:pPr>
            <a:r>
              <a:rPr lang="en-US"/>
              <a:t>Additionally, the Children’s Day Appeal (CDA), coinciding with the Children’s Day celebration in October, advocates giving among preschools and primary schools to empower communities in need.</a:t>
            </a:r>
          </a:p>
        </p:txBody>
      </p:sp>
    </p:spTree>
    <p:extLst>
      <p:ext uri="{BB962C8B-B14F-4D97-AF65-F5344CB8AC3E}">
        <p14:creationId xmlns:p14="http://schemas.microsoft.com/office/powerpoint/2010/main" val="384713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b="1" i="0" u="sng">
                <a:solidFill>
                  <a:srgbClr val="202124"/>
                </a:solidFill>
                <a:effectLst/>
                <a:latin typeface="arial" panose="020B0604020202020204" pitchFamily="34" charset="0"/>
              </a:rPr>
              <a:t>Teaching Notes</a:t>
            </a:r>
          </a:p>
          <a:p>
            <a:pPr marL="457200" indent="-298450" algn="l"/>
            <a:r>
              <a:rPr lang="en-US" b="1" i="0" u="none">
                <a:solidFill>
                  <a:srgbClr val="202124"/>
                </a:solidFill>
                <a:effectLst/>
                <a:latin typeface="arial" panose="020B0604020202020204" pitchFamily="34" charset="0"/>
              </a:rPr>
              <a:t>Question: What is the meaning of youth-at-risk? </a:t>
            </a:r>
          </a:p>
          <a:p>
            <a:pPr marL="457200" indent="-298450" algn="l">
              <a:buFontTx/>
              <a:buChar char="-"/>
            </a:pPr>
            <a:r>
              <a:rPr lang="en-US" b="0" i="0" u="none">
                <a:solidFill>
                  <a:srgbClr val="202124"/>
                </a:solidFill>
                <a:effectLst/>
                <a:latin typeface="arial" panose="020B0604020202020204" pitchFamily="34" charset="0"/>
              </a:rPr>
              <a:t>Answer: </a:t>
            </a:r>
            <a:r>
              <a:rPr lang="en-US" b="0" i="0">
                <a:solidFill>
                  <a:srgbClr val="202124"/>
                </a:solidFill>
                <a:effectLst/>
                <a:latin typeface="arial" panose="020B0604020202020204" pitchFamily="34" charset="0"/>
              </a:rPr>
              <a:t>“Youth-at-risk” is a general term for a range of circumstances that place young people at greater vulnerability for problem behaviors, such as substance abuse, school failure, and juvenile delinquency, along with mental health disorders, such as depression and anxiety.</a:t>
            </a:r>
          </a:p>
          <a:p>
            <a:pPr marL="158750" indent="0" algn="l">
              <a:buFontTx/>
              <a:buNone/>
            </a:pPr>
            <a:endParaRPr lang="en-US" b="0" i="0">
              <a:solidFill>
                <a:srgbClr val="202124"/>
              </a:solidFill>
              <a:effectLst/>
              <a:latin typeface="arial" panose="020B0604020202020204" pitchFamily="34" charset="0"/>
            </a:endParaRPr>
          </a:p>
          <a:p>
            <a:endParaRPr lang="en-SG"/>
          </a:p>
        </p:txBody>
      </p:sp>
      <p:sp>
        <p:nvSpPr>
          <p:cNvPr id="4" name="Slide Number Placeholder 3"/>
          <p:cNvSpPr>
            <a:spLocks noGrp="1"/>
          </p:cNvSpPr>
          <p:nvPr>
            <p:ph type="sldNum" sz="quarter" idx="5"/>
          </p:nvPr>
        </p:nvSpPr>
        <p:spPr/>
        <p:txBody>
          <a:bodyPr/>
          <a:lstStyle/>
          <a:p>
            <a:fld id="{01714BAF-2877-44EA-AAAB-EBD421DA2305}" type="slidenum">
              <a:rPr lang="en-SG" smtClean="0"/>
              <a:t>8</a:t>
            </a:fld>
            <a:endParaRPr lang="en-SG"/>
          </a:p>
        </p:txBody>
      </p:sp>
    </p:spTree>
    <p:extLst>
      <p:ext uri="{BB962C8B-B14F-4D97-AF65-F5344CB8AC3E}">
        <p14:creationId xmlns:p14="http://schemas.microsoft.com/office/powerpoint/2010/main" val="992040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13e382e3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13e382e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5341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01565-0F84-BF47-809D-C20DA3EF9691}" type="slidenum">
              <a:rPr lang="en-US" smtClean="0"/>
              <a:t>‹#›</a:t>
            </a:fld>
            <a:endParaRPr lang="en-US"/>
          </a:p>
        </p:txBody>
      </p:sp>
    </p:spTree>
    <p:extLst>
      <p:ext uri="{BB962C8B-B14F-4D97-AF65-F5344CB8AC3E}">
        <p14:creationId xmlns:p14="http://schemas.microsoft.com/office/powerpoint/2010/main" val="2185818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6" r:id="rId5"/>
    <p:sldLayoutId id="2147483657" r:id="rId6"/>
    <p:sldLayoutId id="2147483658" r:id="rId7"/>
    <p:sldLayoutId id="214748366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hyperlink" Target="https://www.youtube.com/watch?v=r60dnYQKTg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26_50BBDA70.xm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hyperlink" Target="mailto:NCSS_School@ncss.gov.sg" TargetMode="External"/><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hyperlink" Target="https://www.youtube.com/watch?v=gBhYSW0l9p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s://www.youtube.com/watch?v=r60dnYQKTg0" TargetMode="External"/><Relationship Id="rId3" Type="http://schemas.openxmlformats.org/officeDocument/2006/relationships/image" Target="../media/image2.png"/><Relationship Id="rId7" Type="http://schemas.openxmlformats.org/officeDocument/2006/relationships/hyperlink" Target="https://www.youtube.com/shorts/YztMgRB5ZCw"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www.youtube.com/shorts/5aLNiCazXDU" TargetMode="External"/><Relationship Id="rId11" Type="http://schemas.openxmlformats.org/officeDocument/2006/relationships/hyperlink" Target="https://www.comchest.gov.sg/docs/default-source/campaigns/yda/yda-faq.pdf?sfvrsn=adc07832_5" TargetMode="External"/><Relationship Id="rId5" Type="http://schemas.openxmlformats.org/officeDocument/2006/relationships/hyperlink" Target="https://www.youtube.com/shorts/cebpZoAJLVU" TargetMode="External"/><Relationship Id="rId10" Type="http://schemas.openxmlformats.org/officeDocument/2006/relationships/hyperlink" Target="https://www.comchest.gov.sg/campaigns-events/campaigns/Details/youth-day-appeal" TargetMode="External"/><Relationship Id="rId4" Type="http://schemas.openxmlformats.org/officeDocument/2006/relationships/hyperlink" Target="https://www.youtube.com/watch?v=GgJdndNBxcI" TargetMode="External"/><Relationship Id="rId9" Type="http://schemas.openxmlformats.org/officeDocument/2006/relationships/hyperlink" Target="https://www.youtube.com/watch?v=gBhYSW0l9p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mailto:NCSS_School@ncss.gov.s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www.youtube.com/watch?v=GgJdndNBxc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6"/>
          <p:cNvPicPr preferRelativeResize="0"/>
          <p:nvPr/>
        </p:nvPicPr>
        <p:blipFill>
          <a:blip r:embed="rId3">
            <a:alphaModFix/>
          </a:blip>
          <a:stretch>
            <a:fillRect/>
          </a:stretch>
        </p:blipFill>
        <p:spPr>
          <a:xfrm>
            <a:off x="0" y="0"/>
            <a:ext cx="9143997" cy="5143490"/>
          </a:xfrm>
          <a:prstGeom prst="rect">
            <a:avLst/>
          </a:prstGeom>
          <a:noFill/>
          <a:ln>
            <a:noFill/>
          </a:ln>
        </p:spPr>
      </p:pic>
      <p:sp>
        <p:nvSpPr>
          <p:cNvPr id="2" name="Slide Number Placeholder 1">
            <a:extLst>
              <a:ext uri="{FF2B5EF4-FFF2-40B4-BE49-F238E27FC236}">
                <a16:creationId xmlns:a16="http://schemas.microsoft.com/office/drawing/2014/main" id="{834F8F88-897D-4342-6FD8-5F4BFB6D1E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a:t>
            </a:fld>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Understanding Intellectual Disability (ID)</a:t>
            </a:r>
            <a:endParaRPr lang="en-US" sz="2400">
              <a:solidFill>
                <a:schemeClr val="accent4">
                  <a:lumMod val="75000"/>
                </a:schemeClr>
              </a:solidFill>
              <a:latin typeface="Helvetica Neue" panose="020B0604020202020204" charset="0"/>
              <a:cs typeface="Calibri"/>
            </a:endParaRPr>
          </a:p>
        </p:txBody>
      </p:sp>
      <p:sp>
        <p:nvSpPr>
          <p:cNvPr id="8" name="TextBox 7">
            <a:extLst>
              <a:ext uri="{FF2B5EF4-FFF2-40B4-BE49-F238E27FC236}">
                <a16:creationId xmlns:a16="http://schemas.microsoft.com/office/drawing/2014/main" id="{19B2CA63-ED8F-30BD-3222-F1231F70A054}"/>
              </a:ext>
            </a:extLst>
          </p:cNvPr>
          <p:cNvSpPr txBox="1"/>
          <p:nvPr/>
        </p:nvSpPr>
        <p:spPr>
          <a:xfrm>
            <a:off x="3172760" y="734376"/>
            <a:ext cx="5494310" cy="3077766"/>
          </a:xfrm>
          <a:prstGeom prst="rect">
            <a:avLst/>
          </a:prstGeom>
          <a:noFill/>
        </p:spPr>
        <p:txBody>
          <a:bodyPr wrap="square">
            <a:spAutoFit/>
          </a:bodyPr>
          <a:lstStyle/>
          <a:p>
            <a:pPr algn="l" fontAlgn="base"/>
            <a:endParaRPr lang="en-US" b="0" i="0" dirty="0">
              <a:solidFill>
                <a:schemeClr val="tx1"/>
              </a:solidFill>
              <a:effectLst/>
              <a:latin typeface="Helvetica Neue" panose="020B0604020202020204" charset="0"/>
            </a:endParaRPr>
          </a:p>
          <a:p>
            <a:pPr algn="l" fontAlgn="base"/>
            <a:r>
              <a:rPr lang="en-US" sz="1800" b="1" u="sng" dirty="0">
                <a:solidFill>
                  <a:schemeClr val="tx1"/>
                </a:solidFill>
                <a:latin typeface="Helvetica Neue" panose="020B0604020202020204" charset="0"/>
              </a:rPr>
              <a:t>What is Intellectual Disability (ID)?</a:t>
            </a:r>
          </a:p>
          <a:p>
            <a:pPr algn="l" fontAlgn="base"/>
            <a:endParaRPr lang="en-US" sz="1800" b="0" i="0" dirty="0">
              <a:solidFill>
                <a:schemeClr val="tx1"/>
              </a:solidFill>
              <a:effectLst/>
              <a:latin typeface="Helvetica Neue" panose="020B0604020202020204" charset="0"/>
            </a:endParaRPr>
          </a:p>
          <a:p>
            <a:pPr marL="285750" indent="-285750" algn="l" fontAlgn="base">
              <a:buFont typeface="Arial" panose="020B0604020202020204" pitchFamily="34" charset="0"/>
              <a:buChar char="•"/>
            </a:pPr>
            <a:r>
              <a:rPr lang="en-US" sz="1800" b="0" i="0" dirty="0">
                <a:solidFill>
                  <a:schemeClr val="tx1"/>
                </a:solidFill>
                <a:effectLst/>
                <a:latin typeface="Helvetica Neue" panose="020B0604020202020204" charset="0"/>
              </a:rPr>
              <a:t>ID is a development disorder where the individual faces </a:t>
            </a:r>
            <a:r>
              <a:rPr lang="en-US" sz="1800" b="1" i="0" dirty="0">
                <a:solidFill>
                  <a:schemeClr val="tx1"/>
                </a:solidFill>
                <a:effectLst/>
                <a:latin typeface="Helvetica Neue" panose="020B0604020202020204" charset="0"/>
              </a:rPr>
              <a:t>more difficulty </a:t>
            </a:r>
            <a:r>
              <a:rPr lang="en-US" sz="1800" b="0" i="0" dirty="0">
                <a:solidFill>
                  <a:schemeClr val="tx1"/>
                </a:solidFill>
                <a:effectLst/>
                <a:latin typeface="Helvetica Neue" panose="020B0604020202020204" charset="0"/>
              </a:rPr>
              <a:t>than others in grasping concepts and solving problems.</a:t>
            </a:r>
          </a:p>
          <a:p>
            <a:pPr marL="285750" indent="-285750" algn="l" fontAlgn="base">
              <a:buFont typeface="Arial" panose="020B0604020202020204" pitchFamily="34" charset="0"/>
              <a:buChar char="•"/>
            </a:pPr>
            <a:endParaRPr lang="en-US" sz="1800" dirty="0">
              <a:solidFill>
                <a:schemeClr val="tx1"/>
              </a:solidFill>
              <a:latin typeface="Helvetica Neue" panose="020B0604020202020204" charset="0"/>
            </a:endParaRPr>
          </a:p>
          <a:p>
            <a:pPr marL="285750" indent="-285750" algn="l" fontAlgn="base">
              <a:buFont typeface="Arial" panose="020B0604020202020204" pitchFamily="34" charset="0"/>
              <a:buChar char="•"/>
            </a:pPr>
            <a:r>
              <a:rPr lang="en-US" sz="1800" dirty="0">
                <a:solidFill>
                  <a:schemeClr val="tx1"/>
                </a:solidFill>
                <a:latin typeface="Helvetica Neue" panose="020B0604020202020204" charset="0"/>
              </a:rPr>
              <a:t>Individuals face </a:t>
            </a:r>
            <a:r>
              <a:rPr lang="en-US" sz="1800" b="1" dirty="0">
                <a:solidFill>
                  <a:schemeClr val="tx1"/>
                </a:solidFill>
                <a:latin typeface="Helvetica Neue" panose="020B0604020202020204" charset="0"/>
              </a:rPr>
              <a:t>significant limitations </a:t>
            </a:r>
            <a:r>
              <a:rPr lang="en-US" sz="1800" dirty="0">
                <a:solidFill>
                  <a:schemeClr val="tx1"/>
                </a:solidFill>
                <a:latin typeface="Helvetica Neue" panose="020B0604020202020204" charset="0"/>
              </a:rPr>
              <a:t>in intelligence and living skills to live and work in the community. Such skills include communication skills, self-care, self-direction and safety. </a:t>
            </a:r>
            <a:endParaRPr lang="en-SG" sz="1800" dirty="0"/>
          </a:p>
        </p:txBody>
      </p:sp>
      <p:sp>
        <p:nvSpPr>
          <p:cNvPr id="3" name="Slide Number Placeholder 2">
            <a:extLst>
              <a:ext uri="{FF2B5EF4-FFF2-40B4-BE49-F238E27FC236}">
                <a16:creationId xmlns:a16="http://schemas.microsoft.com/office/drawing/2014/main" id="{EA8E8991-18F4-4EEC-4ED4-E47C8A39FF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10</a:t>
            </a:fld>
            <a:endParaRPr lang="en-GB"/>
          </a:p>
        </p:txBody>
      </p:sp>
      <p:pic>
        <p:nvPicPr>
          <p:cNvPr id="4" name="Picture 3">
            <a:extLst>
              <a:ext uri="{FF2B5EF4-FFF2-40B4-BE49-F238E27FC236}">
                <a16:creationId xmlns:a16="http://schemas.microsoft.com/office/drawing/2014/main" id="{452E81F6-ED1B-1CDA-C2F2-3C2607DDB0B0}"/>
              </a:ext>
            </a:extLst>
          </p:cNvPr>
          <p:cNvPicPr>
            <a:picLocks noChangeAspect="1"/>
          </p:cNvPicPr>
          <p:nvPr/>
        </p:nvPicPr>
        <p:blipFill rotWithShape="1">
          <a:blip r:embed="rId4"/>
          <a:srcRect l="24420" t="2097" r="25688" b="3994"/>
          <a:stretch/>
        </p:blipFill>
        <p:spPr>
          <a:xfrm>
            <a:off x="391660" y="841916"/>
            <a:ext cx="2567795" cy="3223767"/>
          </a:xfrm>
          <a:prstGeom prst="ellipse">
            <a:avLst/>
          </a:prstGeom>
        </p:spPr>
      </p:pic>
    </p:spTree>
    <p:extLst>
      <p:ext uri="{BB962C8B-B14F-4D97-AF65-F5344CB8AC3E}">
        <p14:creationId xmlns:p14="http://schemas.microsoft.com/office/powerpoint/2010/main" val="833994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Understanding Intellectual Disability (ID)</a:t>
            </a:r>
            <a:endParaRPr lang="en-US" sz="2400">
              <a:solidFill>
                <a:schemeClr val="accent4">
                  <a:lumMod val="75000"/>
                </a:schemeClr>
              </a:solidFill>
              <a:latin typeface="Helvetica Neue" panose="020B0604020202020204" charset="0"/>
              <a:cs typeface="Calibri"/>
            </a:endParaRPr>
          </a:p>
        </p:txBody>
      </p:sp>
      <p:grpSp>
        <p:nvGrpSpPr>
          <p:cNvPr id="20" name="Google Shape;6116;p78">
            <a:extLst>
              <a:ext uri="{FF2B5EF4-FFF2-40B4-BE49-F238E27FC236}">
                <a16:creationId xmlns:a16="http://schemas.microsoft.com/office/drawing/2014/main" id="{7896ADB9-6728-8D1F-8794-22E452E34FDD}"/>
              </a:ext>
            </a:extLst>
          </p:cNvPr>
          <p:cNvGrpSpPr/>
          <p:nvPr/>
        </p:nvGrpSpPr>
        <p:grpSpPr>
          <a:xfrm>
            <a:off x="382856" y="1223370"/>
            <a:ext cx="8361574" cy="2009896"/>
            <a:chOff x="5194708" y="3484366"/>
            <a:chExt cx="3148148" cy="987304"/>
          </a:xfrm>
          <a:solidFill>
            <a:schemeClr val="accent1">
              <a:lumMod val="20000"/>
              <a:lumOff val="80000"/>
            </a:schemeClr>
          </a:solidFill>
        </p:grpSpPr>
        <p:grpSp>
          <p:nvGrpSpPr>
            <p:cNvPr id="21" name="Google Shape;6117;p78">
              <a:extLst>
                <a:ext uri="{FF2B5EF4-FFF2-40B4-BE49-F238E27FC236}">
                  <a16:creationId xmlns:a16="http://schemas.microsoft.com/office/drawing/2014/main" id="{805D9442-2DA7-3DD9-B781-05BC5836BD39}"/>
                </a:ext>
              </a:extLst>
            </p:cNvPr>
            <p:cNvGrpSpPr/>
            <p:nvPr/>
          </p:nvGrpSpPr>
          <p:grpSpPr>
            <a:xfrm>
              <a:off x="7531521" y="3484366"/>
              <a:ext cx="811335" cy="987304"/>
              <a:chOff x="3379425" y="1617275"/>
              <a:chExt cx="1090650" cy="1327200"/>
            </a:xfrm>
            <a:grpFill/>
          </p:grpSpPr>
          <p:sp>
            <p:nvSpPr>
              <p:cNvPr id="34" name="Google Shape;6118;p78">
                <a:extLst>
                  <a:ext uri="{FF2B5EF4-FFF2-40B4-BE49-F238E27FC236}">
                    <a16:creationId xmlns:a16="http://schemas.microsoft.com/office/drawing/2014/main" id="{DCFB82B6-3F7C-12A4-56B5-E6CB141064CD}"/>
                  </a:ext>
                </a:extLst>
              </p:cNvPr>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grpFill/>
              <a:ln>
                <a:solidFill>
                  <a:schemeClr val="accent1"/>
                </a:solidFill>
              </a:ln>
            </p:spPr>
            <p:txBody>
              <a:bodyPr spcFirstLastPara="1" wrap="square" lIns="91425" tIns="91425" rIns="91425" bIns="91425" anchor="ctr" anchorCtr="0">
                <a:noAutofit/>
              </a:bodyPr>
              <a:lstStyle/>
              <a:p>
                <a:pPr algn="ctr" defTabSz="914400">
                  <a:buClr>
                    <a:srgbClr val="000000"/>
                  </a:buClr>
                </a:pPr>
                <a:r>
                  <a:rPr lang="en-SG" sz="1800" b="1" kern="0">
                    <a:solidFill>
                      <a:srgbClr val="000000"/>
                    </a:solidFill>
                    <a:latin typeface="Helvetica Neue" panose="020B0604020202020204" charset="0"/>
                    <a:sym typeface="Arial"/>
                  </a:rPr>
                  <a:t>IQ &lt; 20</a:t>
                </a:r>
              </a:p>
              <a:p>
                <a:pPr algn="ctr" defTabSz="914400">
                  <a:buClr>
                    <a:srgbClr val="000000"/>
                  </a:buClr>
                </a:pPr>
                <a:r>
                  <a:rPr lang="en-SG" sz="1800" b="1">
                    <a:latin typeface="Helvetica Neue" panose="020B0604020202020204" charset="0"/>
                  </a:rPr>
                  <a:t>Profound ID</a:t>
                </a:r>
                <a:endParaRPr sz="1800" b="1" kern="0">
                  <a:solidFill>
                    <a:srgbClr val="000000"/>
                  </a:solidFill>
                  <a:latin typeface="Helvetica Neue" panose="020B0604020202020204" charset="0"/>
                  <a:sym typeface="Arial"/>
                </a:endParaRPr>
              </a:p>
            </p:txBody>
          </p:sp>
          <p:sp>
            <p:nvSpPr>
              <p:cNvPr id="35" name="Google Shape;6119;p78">
                <a:extLst>
                  <a:ext uri="{FF2B5EF4-FFF2-40B4-BE49-F238E27FC236}">
                    <a16:creationId xmlns:a16="http://schemas.microsoft.com/office/drawing/2014/main" id="{B8545E2F-D764-72E0-F69C-E08D40645A95}"/>
                  </a:ext>
                </a:extLst>
              </p:cNvPr>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grpFill/>
              <a:ln>
                <a:solidFill>
                  <a:schemeClr val="accent1"/>
                </a:solidFill>
              </a:ln>
            </p:spPr>
            <p:txBody>
              <a:bodyPr spcFirstLastPara="1" wrap="square" lIns="91425" tIns="91425" rIns="91425" bIns="91425" anchor="ctr" anchorCtr="0">
                <a:noAutofit/>
              </a:bodyPr>
              <a:lstStyle/>
              <a:p>
                <a:pPr algn="ctr" defTabSz="914400">
                  <a:buClr>
                    <a:srgbClr val="000000"/>
                  </a:buClr>
                </a:pPr>
                <a:endParaRPr sz="1800" b="1" kern="0">
                  <a:solidFill>
                    <a:srgbClr val="000000"/>
                  </a:solidFill>
                  <a:latin typeface="Helvetica Neue" panose="020B0604020202020204" charset="0"/>
                  <a:sym typeface="Arial"/>
                </a:endParaRPr>
              </a:p>
            </p:txBody>
          </p:sp>
          <p:sp>
            <p:nvSpPr>
              <p:cNvPr id="36" name="Google Shape;6120;p78">
                <a:extLst>
                  <a:ext uri="{FF2B5EF4-FFF2-40B4-BE49-F238E27FC236}">
                    <a16:creationId xmlns:a16="http://schemas.microsoft.com/office/drawing/2014/main" id="{7FE01BF6-C9A7-4889-3D94-C18622CB8011}"/>
                  </a:ext>
                </a:extLst>
              </p:cNvPr>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grpFill/>
              <a:ln>
                <a:solidFill>
                  <a:schemeClr val="accent1"/>
                </a:solidFill>
              </a:ln>
            </p:spPr>
            <p:txBody>
              <a:bodyPr spcFirstLastPara="1" wrap="square" lIns="91425" tIns="91425" rIns="91425" bIns="91425" anchor="ctr" anchorCtr="0">
                <a:noAutofit/>
              </a:bodyPr>
              <a:lstStyle/>
              <a:p>
                <a:pPr algn="ctr" defTabSz="914400">
                  <a:buClr>
                    <a:srgbClr val="000000"/>
                  </a:buClr>
                </a:pPr>
                <a:endParaRPr sz="1800" b="1" kern="0">
                  <a:solidFill>
                    <a:srgbClr val="000000"/>
                  </a:solidFill>
                  <a:latin typeface="Helvetica Neue" panose="020B0604020202020204" charset="0"/>
                  <a:sym typeface="Arial"/>
                </a:endParaRPr>
              </a:p>
            </p:txBody>
          </p:sp>
        </p:grpSp>
        <p:grpSp>
          <p:nvGrpSpPr>
            <p:cNvPr id="22" name="Google Shape;6121;p78">
              <a:extLst>
                <a:ext uri="{FF2B5EF4-FFF2-40B4-BE49-F238E27FC236}">
                  <a16:creationId xmlns:a16="http://schemas.microsoft.com/office/drawing/2014/main" id="{146B20A9-C28B-5CDD-5C50-5695B1EAB10B}"/>
                </a:ext>
              </a:extLst>
            </p:cNvPr>
            <p:cNvGrpSpPr/>
            <p:nvPr/>
          </p:nvGrpSpPr>
          <p:grpSpPr>
            <a:xfrm>
              <a:off x="6752546" y="3484366"/>
              <a:ext cx="811428" cy="987304"/>
              <a:chOff x="2332275" y="1617275"/>
              <a:chExt cx="1090775" cy="1327200"/>
            </a:xfrm>
            <a:grpFill/>
          </p:grpSpPr>
          <p:sp>
            <p:nvSpPr>
              <p:cNvPr id="31" name="Google Shape;6122;p78">
                <a:extLst>
                  <a:ext uri="{FF2B5EF4-FFF2-40B4-BE49-F238E27FC236}">
                    <a16:creationId xmlns:a16="http://schemas.microsoft.com/office/drawing/2014/main" id="{F37324AE-6B3C-3DBF-31C7-EC6C7AE86F08}"/>
                  </a:ext>
                </a:extLst>
              </p:cNvPr>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grpFill/>
              <a:ln>
                <a:solidFill>
                  <a:schemeClr val="accent1"/>
                </a:solidFill>
              </a:ln>
            </p:spPr>
            <p:txBody>
              <a:bodyPr spcFirstLastPara="1" wrap="square" lIns="91425" tIns="91425" rIns="91425" bIns="91425" anchor="ctr" anchorCtr="0">
                <a:noAutofit/>
              </a:bodyPr>
              <a:lstStyle/>
              <a:p>
                <a:pPr algn="ctr" defTabSz="914400">
                  <a:buClr>
                    <a:srgbClr val="000000"/>
                  </a:buClr>
                </a:pPr>
                <a:r>
                  <a:rPr lang="en-SG" sz="1800" b="1">
                    <a:latin typeface="Helvetica Neue" panose="020B0604020202020204" charset="0"/>
                  </a:rPr>
                  <a:t>IQ 20 – 34</a:t>
                </a:r>
              </a:p>
              <a:p>
                <a:pPr algn="ctr" defTabSz="914400">
                  <a:buClr>
                    <a:srgbClr val="000000"/>
                  </a:buClr>
                </a:pPr>
                <a:r>
                  <a:rPr lang="en-SG" sz="1800" b="1" kern="0">
                    <a:solidFill>
                      <a:srgbClr val="000000"/>
                    </a:solidFill>
                    <a:latin typeface="Helvetica Neue" panose="020B0604020202020204" charset="0"/>
                    <a:sym typeface="Arial"/>
                  </a:rPr>
                  <a:t>S</a:t>
                </a:r>
                <a:r>
                  <a:rPr lang="en-SG" sz="1800" b="1">
                    <a:latin typeface="Helvetica Neue" panose="020B0604020202020204" charset="0"/>
                  </a:rPr>
                  <a:t>evere ID</a:t>
                </a:r>
                <a:endParaRPr sz="1800" b="1" kern="0">
                  <a:solidFill>
                    <a:srgbClr val="000000"/>
                  </a:solidFill>
                  <a:latin typeface="Helvetica Neue" panose="020B0604020202020204" charset="0"/>
                  <a:sym typeface="Arial"/>
                </a:endParaRPr>
              </a:p>
            </p:txBody>
          </p:sp>
          <p:sp>
            <p:nvSpPr>
              <p:cNvPr id="32" name="Google Shape;6123;p78">
                <a:extLst>
                  <a:ext uri="{FF2B5EF4-FFF2-40B4-BE49-F238E27FC236}">
                    <a16:creationId xmlns:a16="http://schemas.microsoft.com/office/drawing/2014/main" id="{A92792E1-5219-4F4D-4E80-CC3383483BAB}"/>
                  </a:ext>
                </a:extLst>
              </p:cNvPr>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grpFill/>
              <a:ln>
                <a:solidFill>
                  <a:schemeClr val="accent1"/>
                </a:solidFill>
              </a:ln>
            </p:spPr>
            <p:txBody>
              <a:bodyPr spcFirstLastPara="1" wrap="square" lIns="91425" tIns="91425" rIns="91425" bIns="91425" anchor="ctr" anchorCtr="0">
                <a:noAutofit/>
              </a:bodyPr>
              <a:lstStyle/>
              <a:p>
                <a:pPr algn="ctr" defTabSz="914400">
                  <a:buClr>
                    <a:srgbClr val="000000"/>
                  </a:buClr>
                </a:pPr>
                <a:endParaRPr sz="1800" b="1" kern="0">
                  <a:solidFill>
                    <a:srgbClr val="000000"/>
                  </a:solidFill>
                  <a:latin typeface="Helvetica Neue" panose="020B0604020202020204" charset="0"/>
                  <a:sym typeface="Arial"/>
                </a:endParaRPr>
              </a:p>
            </p:txBody>
          </p:sp>
          <p:sp>
            <p:nvSpPr>
              <p:cNvPr id="33" name="Google Shape;6124;p78">
                <a:extLst>
                  <a:ext uri="{FF2B5EF4-FFF2-40B4-BE49-F238E27FC236}">
                    <a16:creationId xmlns:a16="http://schemas.microsoft.com/office/drawing/2014/main" id="{8A4DE490-D21C-48DC-6C04-46E32696AC58}"/>
                  </a:ext>
                </a:extLst>
              </p:cNvPr>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grpFill/>
              <a:ln>
                <a:solidFill>
                  <a:schemeClr val="accent1"/>
                </a:solidFill>
              </a:ln>
            </p:spPr>
            <p:txBody>
              <a:bodyPr spcFirstLastPara="1" wrap="square" lIns="91425" tIns="91425" rIns="91425" bIns="91425" anchor="ctr" anchorCtr="0">
                <a:noAutofit/>
              </a:bodyPr>
              <a:lstStyle/>
              <a:p>
                <a:pPr algn="ctr" defTabSz="914400">
                  <a:buClr>
                    <a:srgbClr val="000000"/>
                  </a:buClr>
                </a:pPr>
                <a:endParaRPr sz="1800" b="1" kern="0">
                  <a:solidFill>
                    <a:srgbClr val="000000"/>
                  </a:solidFill>
                  <a:latin typeface="Helvetica Neue" panose="020B0604020202020204" charset="0"/>
                  <a:sym typeface="Arial"/>
                </a:endParaRPr>
              </a:p>
            </p:txBody>
          </p:sp>
        </p:grpSp>
        <p:grpSp>
          <p:nvGrpSpPr>
            <p:cNvPr id="23" name="Google Shape;6125;p78">
              <a:extLst>
                <a:ext uri="{FF2B5EF4-FFF2-40B4-BE49-F238E27FC236}">
                  <a16:creationId xmlns:a16="http://schemas.microsoft.com/office/drawing/2014/main" id="{25BFE812-513B-AC63-5856-8C50E21FAE0F}"/>
                </a:ext>
              </a:extLst>
            </p:cNvPr>
            <p:cNvGrpSpPr/>
            <p:nvPr/>
          </p:nvGrpSpPr>
          <p:grpSpPr>
            <a:xfrm>
              <a:off x="5973664" y="3484366"/>
              <a:ext cx="811335" cy="987304"/>
              <a:chOff x="1285250" y="1617275"/>
              <a:chExt cx="1090650" cy="1327200"/>
            </a:xfrm>
            <a:grpFill/>
          </p:grpSpPr>
          <p:sp>
            <p:nvSpPr>
              <p:cNvPr id="28" name="Google Shape;6126;p78">
                <a:extLst>
                  <a:ext uri="{FF2B5EF4-FFF2-40B4-BE49-F238E27FC236}">
                    <a16:creationId xmlns:a16="http://schemas.microsoft.com/office/drawing/2014/main" id="{C9887666-CAB9-FC5D-5D48-E7E79B0FF100}"/>
                  </a:ext>
                </a:extLst>
              </p:cNvPr>
              <p:cNvSpPr/>
              <p:nvPr/>
            </p:nvSpPr>
            <p:spPr>
              <a:xfrm>
                <a:off x="1460300"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grpFill/>
              <a:ln>
                <a:solidFill>
                  <a:schemeClr val="accent1"/>
                </a:solidFill>
              </a:ln>
            </p:spPr>
            <p:txBody>
              <a:bodyPr spcFirstLastPara="1" wrap="square" lIns="91425" tIns="91425" rIns="91425" bIns="91425" anchor="ctr" anchorCtr="0">
                <a:noAutofit/>
              </a:bodyPr>
              <a:lstStyle/>
              <a:p>
                <a:pPr algn="ctr" defTabSz="914400">
                  <a:buClr>
                    <a:srgbClr val="000000"/>
                  </a:buClr>
                </a:pPr>
                <a:r>
                  <a:rPr lang="en-SG" sz="1800" b="1" kern="0">
                    <a:solidFill>
                      <a:srgbClr val="000000"/>
                    </a:solidFill>
                    <a:latin typeface="Helvetica Neue" panose="020B0604020202020204" charset="0"/>
                    <a:sym typeface="Arial"/>
                  </a:rPr>
                  <a:t>IQ 35 – 49</a:t>
                </a:r>
              </a:p>
              <a:p>
                <a:pPr algn="ctr" defTabSz="914400">
                  <a:buClr>
                    <a:srgbClr val="000000"/>
                  </a:buClr>
                </a:pPr>
                <a:r>
                  <a:rPr lang="en-SG" sz="1800" b="1">
                    <a:latin typeface="Helvetica Neue" panose="020B0604020202020204" charset="0"/>
                  </a:rPr>
                  <a:t>Moderate ID</a:t>
                </a:r>
                <a:endParaRPr sz="1800" b="1" kern="0">
                  <a:solidFill>
                    <a:srgbClr val="000000"/>
                  </a:solidFill>
                  <a:latin typeface="Helvetica Neue" panose="020B0604020202020204" charset="0"/>
                  <a:sym typeface="Arial"/>
                </a:endParaRPr>
              </a:p>
            </p:txBody>
          </p:sp>
          <p:sp>
            <p:nvSpPr>
              <p:cNvPr id="29" name="Google Shape;6127;p78">
                <a:extLst>
                  <a:ext uri="{FF2B5EF4-FFF2-40B4-BE49-F238E27FC236}">
                    <a16:creationId xmlns:a16="http://schemas.microsoft.com/office/drawing/2014/main" id="{F72658DA-E3CA-3336-C35F-08E7130FD727}"/>
                  </a:ext>
                </a:extLst>
              </p:cNvPr>
              <p:cNvSpPr/>
              <p:nvPr/>
            </p:nvSpPr>
            <p:spPr>
              <a:xfrm>
                <a:off x="1285250"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grpFill/>
              <a:ln>
                <a:solidFill>
                  <a:schemeClr val="accent1"/>
                </a:solidFill>
              </a:ln>
            </p:spPr>
            <p:txBody>
              <a:bodyPr spcFirstLastPara="1" wrap="square" lIns="91425" tIns="91425" rIns="91425" bIns="91425" anchor="ctr" anchorCtr="0">
                <a:noAutofit/>
              </a:bodyPr>
              <a:lstStyle/>
              <a:p>
                <a:pPr algn="ctr" defTabSz="914400">
                  <a:buClr>
                    <a:srgbClr val="000000"/>
                  </a:buClr>
                </a:pPr>
                <a:endParaRPr sz="1800" b="1" kern="0">
                  <a:solidFill>
                    <a:srgbClr val="000000"/>
                  </a:solidFill>
                  <a:latin typeface="Helvetica Neue" panose="020B0604020202020204" charset="0"/>
                  <a:sym typeface="Arial"/>
                </a:endParaRPr>
              </a:p>
            </p:txBody>
          </p:sp>
          <p:sp>
            <p:nvSpPr>
              <p:cNvPr id="30" name="Google Shape;6128;p78">
                <a:extLst>
                  <a:ext uri="{FF2B5EF4-FFF2-40B4-BE49-F238E27FC236}">
                    <a16:creationId xmlns:a16="http://schemas.microsoft.com/office/drawing/2014/main" id="{E589C24F-FC24-2A21-9DA1-AD0BCAC53E41}"/>
                  </a:ext>
                </a:extLst>
              </p:cNvPr>
              <p:cNvSpPr/>
              <p:nvPr/>
            </p:nvSpPr>
            <p:spPr>
              <a:xfrm>
                <a:off x="1680900" y="2771175"/>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grpFill/>
              <a:ln>
                <a:solidFill>
                  <a:schemeClr val="accent1"/>
                </a:solidFill>
              </a:ln>
            </p:spPr>
            <p:txBody>
              <a:bodyPr spcFirstLastPara="1" wrap="square" lIns="91425" tIns="91425" rIns="91425" bIns="91425" anchor="ctr" anchorCtr="0">
                <a:noAutofit/>
              </a:bodyPr>
              <a:lstStyle/>
              <a:p>
                <a:pPr algn="ctr" defTabSz="914400">
                  <a:buClr>
                    <a:srgbClr val="000000"/>
                  </a:buClr>
                </a:pPr>
                <a:endParaRPr sz="1800" b="1" kern="0">
                  <a:solidFill>
                    <a:srgbClr val="000000"/>
                  </a:solidFill>
                  <a:latin typeface="Helvetica Neue" panose="020B0604020202020204" charset="0"/>
                  <a:sym typeface="Arial"/>
                </a:endParaRPr>
              </a:p>
            </p:txBody>
          </p:sp>
        </p:grpSp>
        <p:grpSp>
          <p:nvGrpSpPr>
            <p:cNvPr id="24" name="Google Shape;6129;p78">
              <a:extLst>
                <a:ext uri="{FF2B5EF4-FFF2-40B4-BE49-F238E27FC236}">
                  <a16:creationId xmlns:a16="http://schemas.microsoft.com/office/drawing/2014/main" id="{2F55C4BE-A036-0A96-0016-30A376D3A17D}"/>
                </a:ext>
              </a:extLst>
            </p:cNvPr>
            <p:cNvGrpSpPr/>
            <p:nvPr/>
          </p:nvGrpSpPr>
          <p:grpSpPr>
            <a:xfrm>
              <a:off x="5194708" y="3484366"/>
              <a:ext cx="811409" cy="987304"/>
              <a:chOff x="238125" y="1617275"/>
              <a:chExt cx="1090750" cy="1327200"/>
            </a:xfrm>
            <a:grpFill/>
          </p:grpSpPr>
          <p:sp>
            <p:nvSpPr>
              <p:cNvPr id="25" name="Google Shape;6130;p78">
                <a:extLst>
                  <a:ext uri="{FF2B5EF4-FFF2-40B4-BE49-F238E27FC236}">
                    <a16:creationId xmlns:a16="http://schemas.microsoft.com/office/drawing/2014/main" id="{750BC633-DD88-7C69-2534-840067FBCB84}"/>
                  </a:ext>
                </a:extLst>
              </p:cNvPr>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grpFill/>
              <a:ln>
                <a:solidFill>
                  <a:schemeClr val="accent1"/>
                </a:solidFill>
              </a:ln>
            </p:spPr>
            <p:txBody>
              <a:bodyPr spcFirstLastPara="1" wrap="square" lIns="91425" tIns="91425" rIns="91425" bIns="91425" anchor="ctr" anchorCtr="0">
                <a:noAutofit/>
              </a:bodyPr>
              <a:lstStyle/>
              <a:p>
                <a:pPr algn="ctr" defTabSz="914400">
                  <a:buClr>
                    <a:srgbClr val="000000"/>
                  </a:buClr>
                </a:pPr>
                <a:r>
                  <a:rPr lang="en-SG" sz="1800" b="1" kern="0">
                    <a:solidFill>
                      <a:srgbClr val="000000"/>
                    </a:solidFill>
                    <a:latin typeface="Helvetica Neue" panose="020B0604020202020204" charset="0"/>
                    <a:sym typeface="Arial"/>
                  </a:rPr>
                  <a:t>I</a:t>
                </a:r>
                <a:r>
                  <a:rPr lang="en-US" altLang="zh-CN" sz="1800" b="1" kern="0">
                    <a:solidFill>
                      <a:srgbClr val="000000"/>
                    </a:solidFill>
                    <a:latin typeface="Helvetica Neue" panose="020B0604020202020204" charset="0"/>
                    <a:sym typeface="Arial"/>
                  </a:rPr>
                  <a:t>Q 50 – 70</a:t>
                </a:r>
              </a:p>
              <a:p>
                <a:pPr algn="ctr" defTabSz="914400">
                  <a:buClr>
                    <a:srgbClr val="000000"/>
                  </a:buClr>
                </a:pPr>
                <a:r>
                  <a:rPr lang="en-US" altLang="zh-CN" sz="1800" b="1" kern="0">
                    <a:solidFill>
                      <a:srgbClr val="000000"/>
                    </a:solidFill>
                    <a:latin typeface="Helvetica Neue" panose="020B0604020202020204" charset="0"/>
                    <a:sym typeface="Arial"/>
                  </a:rPr>
                  <a:t>Mid ID</a:t>
                </a:r>
                <a:endParaRPr sz="1800" b="1" kern="0">
                  <a:solidFill>
                    <a:srgbClr val="000000"/>
                  </a:solidFill>
                  <a:latin typeface="Helvetica Neue" panose="020B0604020202020204" charset="0"/>
                  <a:sym typeface="Arial"/>
                </a:endParaRPr>
              </a:p>
            </p:txBody>
          </p:sp>
          <p:sp>
            <p:nvSpPr>
              <p:cNvPr id="26" name="Google Shape;6131;p78">
                <a:extLst>
                  <a:ext uri="{FF2B5EF4-FFF2-40B4-BE49-F238E27FC236}">
                    <a16:creationId xmlns:a16="http://schemas.microsoft.com/office/drawing/2014/main" id="{BA25D7BF-594B-5502-650A-1A0790CECC69}"/>
                  </a:ext>
                </a:extLst>
              </p:cNvPr>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grpFill/>
              <a:ln>
                <a:solidFill>
                  <a:schemeClr val="accent1"/>
                </a:solidFill>
              </a:ln>
            </p:spPr>
            <p:txBody>
              <a:bodyPr spcFirstLastPara="1" wrap="square" lIns="91425" tIns="91425" rIns="91425" bIns="91425" anchor="ctr" anchorCtr="0">
                <a:noAutofit/>
              </a:bodyPr>
              <a:lstStyle/>
              <a:p>
                <a:pPr algn="ctr" defTabSz="914400">
                  <a:buClr>
                    <a:srgbClr val="000000"/>
                  </a:buClr>
                </a:pPr>
                <a:endParaRPr sz="1800" b="1" kern="0">
                  <a:solidFill>
                    <a:srgbClr val="000000"/>
                  </a:solidFill>
                  <a:latin typeface="Helvetica Neue" panose="020B0604020202020204" charset="0"/>
                  <a:sym typeface="Arial"/>
                </a:endParaRPr>
              </a:p>
            </p:txBody>
          </p:sp>
          <p:sp>
            <p:nvSpPr>
              <p:cNvPr id="27" name="Google Shape;6132;p78">
                <a:extLst>
                  <a:ext uri="{FF2B5EF4-FFF2-40B4-BE49-F238E27FC236}">
                    <a16:creationId xmlns:a16="http://schemas.microsoft.com/office/drawing/2014/main" id="{E6C03D2A-476B-CC74-CD14-ACA210FADDAD}"/>
                  </a:ext>
                </a:extLst>
              </p:cNvPr>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grpFill/>
              <a:ln>
                <a:solidFill>
                  <a:schemeClr val="accent1"/>
                </a:solidFill>
              </a:ln>
            </p:spPr>
            <p:txBody>
              <a:bodyPr spcFirstLastPara="1" wrap="square" lIns="91425" tIns="91425" rIns="91425" bIns="91425" anchor="ctr" anchorCtr="0">
                <a:noAutofit/>
              </a:bodyPr>
              <a:lstStyle/>
              <a:p>
                <a:pPr algn="ctr" defTabSz="914400">
                  <a:buClr>
                    <a:srgbClr val="000000"/>
                  </a:buClr>
                </a:pPr>
                <a:endParaRPr sz="1800" b="1" kern="0">
                  <a:solidFill>
                    <a:srgbClr val="000000"/>
                  </a:solidFill>
                  <a:latin typeface="Helvetica Neue" panose="020B0604020202020204" charset="0"/>
                  <a:sym typeface="Arial"/>
                </a:endParaRPr>
              </a:p>
            </p:txBody>
          </p:sp>
        </p:grpSp>
      </p:grpSp>
      <p:sp>
        <p:nvSpPr>
          <p:cNvPr id="12" name="Rectangle: Rounded Corners 11">
            <a:extLst>
              <a:ext uri="{FF2B5EF4-FFF2-40B4-BE49-F238E27FC236}">
                <a16:creationId xmlns:a16="http://schemas.microsoft.com/office/drawing/2014/main" id="{DE882B43-A1A4-3A57-207C-E84AD1AA2D0A}"/>
              </a:ext>
            </a:extLst>
          </p:cNvPr>
          <p:cNvSpPr/>
          <p:nvPr/>
        </p:nvSpPr>
        <p:spPr>
          <a:xfrm>
            <a:off x="540148" y="3335947"/>
            <a:ext cx="1866321" cy="712355"/>
          </a:xfrm>
          <a:prstGeom prst="roundRect">
            <a:avLst/>
          </a:prstGeom>
          <a:solidFill>
            <a:schemeClr val="accent4">
              <a:lumMod val="20000"/>
              <a:lumOff val="8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Helvetica Neue" panose="020B0604020202020204" charset="0"/>
              </a:rPr>
              <a:t>80% of the </a:t>
            </a:r>
          </a:p>
          <a:p>
            <a:pPr algn="ctr"/>
            <a:r>
              <a:rPr lang="en-US" sz="1600" b="1">
                <a:solidFill>
                  <a:schemeClr val="tx1"/>
                </a:solidFill>
                <a:latin typeface="Helvetica Neue" panose="020B0604020202020204" charset="0"/>
              </a:rPr>
              <a:t>ID Population</a:t>
            </a:r>
          </a:p>
        </p:txBody>
      </p:sp>
      <p:sp>
        <p:nvSpPr>
          <p:cNvPr id="13" name="Rectangle: Rounded Corners 12">
            <a:extLst>
              <a:ext uri="{FF2B5EF4-FFF2-40B4-BE49-F238E27FC236}">
                <a16:creationId xmlns:a16="http://schemas.microsoft.com/office/drawing/2014/main" id="{05DA8527-816F-EE6C-C15C-75EB41579DC8}"/>
              </a:ext>
            </a:extLst>
          </p:cNvPr>
          <p:cNvSpPr/>
          <p:nvPr/>
        </p:nvSpPr>
        <p:spPr>
          <a:xfrm>
            <a:off x="2593087" y="3335947"/>
            <a:ext cx="1866321" cy="712355"/>
          </a:xfrm>
          <a:prstGeom prst="roundRect">
            <a:avLst/>
          </a:prstGeom>
          <a:solidFill>
            <a:schemeClr val="accent4">
              <a:lumMod val="20000"/>
              <a:lumOff val="8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Helvetica Neue" panose="020B0604020202020204" charset="0"/>
              </a:rPr>
              <a:t>12% of the </a:t>
            </a:r>
          </a:p>
          <a:p>
            <a:pPr algn="ctr"/>
            <a:r>
              <a:rPr lang="en-US" sz="1600" b="1">
                <a:solidFill>
                  <a:schemeClr val="tx1"/>
                </a:solidFill>
                <a:latin typeface="Helvetica Neue" panose="020B0604020202020204" charset="0"/>
              </a:rPr>
              <a:t>ID Population</a:t>
            </a:r>
          </a:p>
        </p:txBody>
      </p:sp>
      <p:sp>
        <p:nvSpPr>
          <p:cNvPr id="14" name="Rectangle: Rounded Corners 13">
            <a:extLst>
              <a:ext uri="{FF2B5EF4-FFF2-40B4-BE49-F238E27FC236}">
                <a16:creationId xmlns:a16="http://schemas.microsoft.com/office/drawing/2014/main" id="{92363ACF-30EA-0291-D267-9E9E0421B27F}"/>
              </a:ext>
            </a:extLst>
          </p:cNvPr>
          <p:cNvSpPr/>
          <p:nvPr/>
        </p:nvSpPr>
        <p:spPr>
          <a:xfrm>
            <a:off x="4646026" y="3335946"/>
            <a:ext cx="1866321" cy="712355"/>
          </a:xfrm>
          <a:prstGeom prst="roundRect">
            <a:avLst/>
          </a:prstGeom>
          <a:solidFill>
            <a:schemeClr val="accent4">
              <a:lumMod val="20000"/>
              <a:lumOff val="8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Helvetica Neue" panose="020B0604020202020204" charset="0"/>
              </a:rPr>
              <a:t>7% of the </a:t>
            </a:r>
          </a:p>
          <a:p>
            <a:pPr algn="ctr"/>
            <a:r>
              <a:rPr lang="en-US" sz="1600" b="1">
                <a:solidFill>
                  <a:schemeClr val="tx1"/>
                </a:solidFill>
                <a:latin typeface="Helvetica Neue" panose="020B0604020202020204" charset="0"/>
              </a:rPr>
              <a:t>ID Population</a:t>
            </a:r>
          </a:p>
        </p:txBody>
      </p:sp>
      <p:sp>
        <p:nvSpPr>
          <p:cNvPr id="15" name="Rectangle: Rounded Corners 14">
            <a:extLst>
              <a:ext uri="{FF2B5EF4-FFF2-40B4-BE49-F238E27FC236}">
                <a16:creationId xmlns:a16="http://schemas.microsoft.com/office/drawing/2014/main" id="{D054E5EB-DE62-6FCC-4AD4-4141EEB51B49}"/>
              </a:ext>
            </a:extLst>
          </p:cNvPr>
          <p:cNvSpPr/>
          <p:nvPr/>
        </p:nvSpPr>
        <p:spPr>
          <a:xfrm>
            <a:off x="6729775" y="3335946"/>
            <a:ext cx="1866321" cy="712355"/>
          </a:xfrm>
          <a:prstGeom prst="roundRect">
            <a:avLst/>
          </a:prstGeom>
          <a:solidFill>
            <a:schemeClr val="accent4">
              <a:lumMod val="20000"/>
              <a:lumOff val="8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Helvetica Neue" panose="020B0604020202020204" charset="0"/>
              </a:rPr>
              <a:t>1% of the </a:t>
            </a:r>
          </a:p>
          <a:p>
            <a:pPr algn="ctr"/>
            <a:r>
              <a:rPr lang="en-US" sz="1600" b="1">
                <a:solidFill>
                  <a:schemeClr val="tx1"/>
                </a:solidFill>
                <a:latin typeface="Helvetica Neue" panose="020B0604020202020204" charset="0"/>
              </a:rPr>
              <a:t>ID Population</a:t>
            </a:r>
          </a:p>
        </p:txBody>
      </p:sp>
      <p:sp>
        <p:nvSpPr>
          <p:cNvPr id="16" name="Rectangle 15">
            <a:extLst>
              <a:ext uri="{FF2B5EF4-FFF2-40B4-BE49-F238E27FC236}">
                <a16:creationId xmlns:a16="http://schemas.microsoft.com/office/drawing/2014/main" id="{2289E31A-F66A-2632-131B-533E4E4EBF1D}"/>
              </a:ext>
            </a:extLst>
          </p:cNvPr>
          <p:cNvSpPr/>
          <p:nvPr/>
        </p:nvSpPr>
        <p:spPr>
          <a:xfrm>
            <a:off x="322720" y="1096357"/>
            <a:ext cx="2214868" cy="31144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Rectangle 16">
            <a:extLst>
              <a:ext uri="{FF2B5EF4-FFF2-40B4-BE49-F238E27FC236}">
                <a16:creationId xmlns:a16="http://schemas.microsoft.com/office/drawing/2014/main" id="{0C4DFA6A-9FCC-3040-9C77-061EEA19C6D1}"/>
              </a:ext>
            </a:extLst>
          </p:cNvPr>
          <p:cNvSpPr/>
          <p:nvPr/>
        </p:nvSpPr>
        <p:spPr>
          <a:xfrm>
            <a:off x="178030" y="734376"/>
            <a:ext cx="7485357" cy="2597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rgbClr val="FF0000"/>
                </a:solidFill>
              </a:rPr>
              <a:t>APSN, which Fizzy was from, provides </a:t>
            </a:r>
            <a:r>
              <a:rPr lang="en-US" err="1">
                <a:solidFill>
                  <a:srgbClr val="FF0000"/>
                </a:solidFill>
              </a:rPr>
              <a:t>programmes</a:t>
            </a:r>
            <a:r>
              <a:rPr lang="en-US">
                <a:solidFill>
                  <a:srgbClr val="FF0000"/>
                </a:solidFill>
              </a:rPr>
              <a:t> and services for individuals with mid ID</a:t>
            </a:r>
            <a:endParaRPr lang="en-SG">
              <a:solidFill>
                <a:srgbClr val="FF0000"/>
              </a:solidFill>
            </a:endParaRPr>
          </a:p>
        </p:txBody>
      </p:sp>
      <p:sp>
        <p:nvSpPr>
          <p:cNvPr id="3" name="Slide Number Placeholder 2">
            <a:extLst>
              <a:ext uri="{FF2B5EF4-FFF2-40B4-BE49-F238E27FC236}">
                <a16:creationId xmlns:a16="http://schemas.microsoft.com/office/drawing/2014/main" id="{106B8381-8348-30A6-53E9-9124498C6A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11</a:t>
            </a:fld>
            <a:endParaRPr lang="en-GB"/>
          </a:p>
        </p:txBody>
      </p:sp>
    </p:spTree>
    <p:extLst>
      <p:ext uri="{BB962C8B-B14F-4D97-AF65-F5344CB8AC3E}">
        <p14:creationId xmlns:p14="http://schemas.microsoft.com/office/powerpoint/2010/main" val="157624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Look Beyond Disabilities </a:t>
            </a:r>
            <a:endParaRPr lang="en-US" sz="2400">
              <a:solidFill>
                <a:schemeClr val="accent4">
                  <a:lumMod val="75000"/>
                </a:schemeClr>
              </a:solidFill>
              <a:latin typeface="Helvetica Neue" panose="020B0604020202020204" charset="0"/>
              <a:cs typeface="Calibri"/>
            </a:endParaRPr>
          </a:p>
        </p:txBody>
      </p:sp>
      <p:sp>
        <p:nvSpPr>
          <p:cNvPr id="6" name="Slide Number Placeholder 5">
            <a:extLst>
              <a:ext uri="{FF2B5EF4-FFF2-40B4-BE49-F238E27FC236}">
                <a16:creationId xmlns:a16="http://schemas.microsoft.com/office/drawing/2014/main" id="{6E4C6E7C-610B-F7DB-D45A-23B72B497C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12</a:t>
            </a:fld>
            <a:endParaRPr lang="en-GB"/>
          </a:p>
        </p:txBody>
      </p:sp>
      <p:pic>
        <p:nvPicPr>
          <p:cNvPr id="7" name="Picture 6">
            <a:hlinkClick r:id="rId4"/>
            <a:extLst>
              <a:ext uri="{FF2B5EF4-FFF2-40B4-BE49-F238E27FC236}">
                <a16:creationId xmlns:a16="http://schemas.microsoft.com/office/drawing/2014/main" id="{597EE6FC-2B03-C560-A452-40CC5ACE4A37}"/>
              </a:ext>
            </a:extLst>
          </p:cNvPr>
          <p:cNvPicPr>
            <a:picLocks noChangeAspect="1"/>
          </p:cNvPicPr>
          <p:nvPr/>
        </p:nvPicPr>
        <p:blipFill>
          <a:blip r:embed="rId5"/>
          <a:stretch>
            <a:fillRect/>
          </a:stretch>
        </p:blipFill>
        <p:spPr>
          <a:xfrm>
            <a:off x="2425373" y="1690883"/>
            <a:ext cx="4293250" cy="2414953"/>
          </a:xfrm>
          <a:prstGeom prst="rect">
            <a:avLst/>
          </a:prstGeom>
        </p:spPr>
      </p:pic>
      <p:sp>
        <p:nvSpPr>
          <p:cNvPr id="10" name="TextBox 9">
            <a:extLst>
              <a:ext uri="{FF2B5EF4-FFF2-40B4-BE49-F238E27FC236}">
                <a16:creationId xmlns:a16="http://schemas.microsoft.com/office/drawing/2014/main" id="{6EF15C37-A53F-241C-BE09-A9FBF790D8CC}"/>
              </a:ext>
            </a:extLst>
          </p:cNvPr>
          <p:cNvSpPr txBox="1"/>
          <p:nvPr/>
        </p:nvSpPr>
        <p:spPr>
          <a:xfrm>
            <a:off x="353682" y="797131"/>
            <a:ext cx="8324491" cy="830997"/>
          </a:xfrm>
          <a:prstGeom prst="rect">
            <a:avLst/>
          </a:prstGeom>
          <a:noFill/>
        </p:spPr>
        <p:txBody>
          <a:bodyPr wrap="square" lIns="91440" tIns="45720" rIns="91440" bIns="45720" anchor="t">
            <a:spAutoFit/>
          </a:bodyPr>
          <a:lstStyle/>
          <a:p>
            <a:pPr algn="ctr"/>
            <a:r>
              <a:rPr lang="en-US" sz="1600">
                <a:solidFill>
                  <a:schemeClr val="tx1">
                    <a:lumMod val="75000"/>
                    <a:lumOff val="25000"/>
                  </a:schemeClr>
                </a:solidFill>
                <a:latin typeface="Helvetica Neue"/>
                <a:cs typeface="Calibri"/>
              </a:rPr>
              <a:t>Disability is a part of their lives, but it does not define who they are. </a:t>
            </a:r>
            <a:endParaRPr lang="en-US" sz="1600">
              <a:solidFill>
                <a:schemeClr val="tx1">
                  <a:lumMod val="75000"/>
                  <a:lumOff val="25000"/>
                </a:schemeClr>
              </a:solidFill>
              <a:latin typeface="Helvetica Neue" panose="020B0604020202020204" charset="0"/>
              <a:cs typeface="Calibri"/>
            </a:endParaRPr>
          </a:p>
          <a:p>
            <a:pPr algn="ctr"/>
            <a:r>
              <a:rPr lang="en-US" sz="1600">
                <a:solidFill>
                  <a:schemeClr val="tx1">
                    <a:lumMod val="75000"/>
                    <a:lumOff val="25000"/>
                  </a:schemeClr>
                </a:solidFill>
                <a:latin typeface="Helvetica Neue" panose="020B0604020202020204" charset="0"/>
                <a:cs typeface="Calibri"/>
              </a:rPr>
              <a:t>Watch this video to see heartfelt connections and uncover the remarkable strengths and stories of those with disabilities.</a:t>
            </a:r>
          </a:p>
        </p:txBody>
      </p:sp>
    </p:spTree>
    <p:extLst>
      <p:ext uri="{BB962C8B-B14F-4D97-AF65-F5344CB8AC3E}">
        <p14:creationId xmlns:p14="http://schemas.microsoft.com/office/powerpoint/2010/main" val="3166407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8"/>
          <p:cNvPicPr preferRelativeResize="0"/>
          <p:nvPr/>
        </p:nvPicPr>
        <p:blipFill rotWithShape="1">
          <a:blip r:embed="rId3">
            <a:alphaModFix/>
          </a:blip>
          <a:srcRect t="39" b="49"/>
          <a:stretch/>
        </p:blipFill>
        <p:spPr>
          <a:xfrm>
            <a:off x="0" y="0"/>
            <a:ext cx="9143997" cy="5143490"/>
          </a:xfrm>
          <a:prstGeom prst="rect">
            <a:avLst/>
          </a:prstGeom>
          <a:noFill/>
          <a:ln>
            <a:noFill/>
          </a:ln>
        </p:spPr>
      </p:pic>
      <p:sp>
        <p:nvSpPr>
          <p:cNvPr id="2" name="Slide Number Placeholder 1">
            <a:extLst>
              <a:ext uri="{FF2B5EF4-FFF2-40B4-BE49-F238E27FC236}">
                <a16:creationId xmlns:a16="http://schemas.microsoft.com/office/drawing/2014/main" id="{0AAF2C65-DA4B-AAB9-6859-36ABECFBF8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13</a:t>
            </a:fld>
            <a:endParaRPr lang="en-GB"/>
          </a:p>
        </p:txBody>
      </p:sp>
      <p:sp>
        <p:nvSpPr>
          <p:cNvPr id="3" name="Content Placeholder 3">
            <a:extLst>
              <a:ext uri="{FF2B5EF4-FFF2-40B4-BE49-F238E27FC236}">
                <a16:creationId xmlns:a16="http://schemas.microsoft.com/office/drawing/2014/main" id="{AFA49284-A4E7-9DD8-C5A9-FA1B16A00493}"/>
              </a:ext>
            </a:extLst>
          </p:cNvPr>
          <p:cNvSpPr txBox="1">
            <a:spLocks/>
          </p:cNvSpPr>
          <p:nvPr/>
        </p:nvSpPr>
        <p:spPr>
          <a:xfrm>
            <a:off x="787917" y="2281920"/>
            <a:ext cx="7863596" cy="97606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chemeClr val="tx1">
                  <a:lumMod val="75000"/>
                  <a:lumOff val="25000"/>
                </a:schemeClr>
              </a:solidFill>
              <a:latin typeface="Helvetica Neue" panose="020B0604020202020204" charset="0"/>
              <a:cs typeface="Calibri"/>
            </a:endParaRPr>
          </a:p>
        </p:txBody>
      </p:sp>
      <p:sp>
        <p:nvSpPr>
          <p:cNvPr id="4" name="Rectangle 3">
            <a:extLst>
              <a:ext uri="{FF2B5EF4-FFF2-40B4-BE49-F238E27FC236}">
                <a16:creationId xmlns:a16="http://schemas.microsoft.com/office/drawing/2014/main" id="{3726578E-5CED-CBDA-0A2D-F8F3196542B2}"/>
              </a:ext>
            </a:extLst>
          </p:cNvPr>
          <p:cNvSpPr/>
          <p:nvPr/>
        </p:nvSpPr>
        <p:spPr>
          <a:xfrm>
            <a:off x="206183" y="2089212"/>
            <a:ext cx="8731623" cy="584775"/>
          </a:xfrm>
          <a:prstGeom prst="rect">
            <a:avLst/>
          </a:prstGeom>
          <a:noFill/>
        </p:spPr>
        <p:txBody>
          <a:bodyPr wrap="square" lIns="91440" tIns="45720" rIns="91440" bIns="45720">
            <a:spAutoFit/>
          </a:bodyPr>
          <a:lstStyle/>
          <a:p>
            <a:pPr algn="ctr"/>
            <a:r>
              <a:rPr lang="en-US" sz="3200" b="1" cap="none" spc="0">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rPr>
              <a:t>You Can </a:t>
            </a:r>
            <a:r>
              <a:rPr lang="en-US" sz="3200" b="1">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rPr>
              <a:t>M</a:t>
            </a:r>
            <a:r>
              <a:rPr lang="en-US" sz="3200" b="1" cap="none" spc="0">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rPr>
              <a:t>ake </a:t>
            </a:r>
            <a:r>
              <a:rPr lang="en-US" sz="3200" b="1">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rPr>
              <a:t>A</a:t>
            </a:r>
            <a:r>
              <a:rPr lang="en-US" sz="3200" b="1" cap="none" spc="0">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rPr>
              <a:t> </a:t>
            </a:r>
            <a:r>
              <a:rPr lang="en-US" sz="3200" b="1">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rPr>
              <a:t>D</a:t>
            </a:r>
            <a:r>
              <a:rPr lang="en-US" sz="3200" b="1" cap="none" spc="0">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rPr>
              <a:t>ifference</a:t>
            </a:r>
            <a:endParaRPr lang="en-SG" sz="3200" b="1" cap="none" spc="0">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endParaRPr>
          </a:p>
        </p:txBody>
      </p:sp>
      <p:sp>
        <p:nvSpPr>
          <p:cNvPr id="5" name="TextBox 4">
            <a:extLst>
              <a:ext uri="{FF2B5EF4-FFF2-40B4-BE49-F238E27FC236}">
                <a16:creationId xmlns:a16="http://schemas.microsoft.com/office/drawing/2014/main" id="{36A51F56-F50E-C764-DFF3-6F163D84295D}"/>
              </a:ext>
            </a:extLst>
          </p:cNvPr>
          <p:cNvSpPr txBox="1"/>
          <p:nvPr/>
        </p:nvSpPr>
        <p:spPr>
          <a:xfrm>
            <a:off x="398923" y="2649353"/>
            <a:ext cx="8346141" cy="369332"/>
          </a:xfrm>
          <a:prstGeom prst="rect">
            <a:avLst/>
          </a:prstGeom>
          <a:noFill/>
        </p:spPr>
        <p:txBody>
          <a:bodyPr wrap="square">
            <a:spAutoFit/>
          </a:bodyPr>
          <a:lstStyle/>
          <a:p>
            <a:pPr algn="ctr"/>
            <a:r>
              <a:rPr lang="en-US" sz="1800" b="1">
                <a:ln w="0"/>
                <a:solidFill>
                  <a:schemeClr val="accent1"/>
                </a:solidFill>
                <a:effectLst>
                  <a:outerShdw blurRad="38100" dist="25400" dir="5400000" algn="ctr" rotWithShape="0">
                    <a:srgbClr val="6E747A">
                      <a:alpha val="43000"/>
                    </a:srgbClr>
                  </a:outerShdw>
                </a:effectLst>
                <a:latin typeface="Helvetica Neue" panose="020B0604020202020204" charset="0"/>
              </a:rPr>
              <a:t>Discover heartfelt ways to contribute and bring hope to those in need.</a:t>
            </a:r>
          </a:p>
        </p:txBody>
      </p:sp>
    </p:spTree>
    <p:extLst>
      <p:ext uri="{BB962C8B-B14F-4D97-AF65-F5344CB8AC3E}">
        <p14:creationId xmlns:p14="http://schemas.microsoft.com/office/powerpoint/2010/main" val="1783180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You Can Make A Difference </a:t>
            </a:r>
            <a:endParaRPr lang="en-US" sz="2400">
              <a:solidFill>
                <a:schemeClr val="accent4">
                  <a:lumMod val="75000"/>
                </a:schemeClr>
              </a:solidFill>
              <a:latin typeface="Helvetica Neue" panose="020B0604020202020204" charset="0"/>
              <a:cs typeface="Calibri"/>
            </a:endParaRPr>
          </a:p>
        </p:txBody>
      </p:sp>
      <p:sp>
        <p:nvSpPr>
          <p:cNvPr id="3" name="Slide Number Placeholder 2">
            <a:extLst>
              <a:ext uri="{FF2B5EF4-FFF2-40B4-BE49-F238E27FC236}">
                <a16:creationId xmlns:a16="http://schemas.microsoft.com/office/drawing/2014/main" id="{362D3FFD-6A8F-17AF-5386-5B810C7A6C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14</a:t>
            </a:fld>
            <a:endParaRPr lang="en-GB"/>
          </a:p>
        </p:txBody>
      </p:sp>
      <p:pic>
        <p:nvPicPr>
          <p:cNvPr id="4" name="Picture 4" descr="Diagram&#10;&#10;Description automatically generated">
            <a:extLst>
              <a:ext uri="{FF2B5EF4-FFF2-40B4-BE49-F238E27FC236}">
                <a16:creationId xmlns:a16="http://schemas.microsoft.com/office/drawing/2014/main" id="{2E84B2FA-A726-D9BF-D1C6-362BD3838B55}"/>
              </a:ext>
            </a:extLst>
          </p:cNvPr>
          <p:cNvPicPr>
            <a:picLocks noChangeAspect="1"/>
          </p:cNvPicPr>
          <p:nvPr/>
        </p:nvPicPr>
        <p:blipFill>
          <a:blip r:embed="rId4"/>
          <a:stretch>
            <a:fillRect/>
          </a:stretch>
        </p:blipFill>
        <p:spPr>
          <a:xfrm>
            <a:off x="3086679" y="1137498"/>
            <a:ext cx="2796086" cy="2820317"/>
          </a:xfrm>
          <a:prstGeom prst="rect">
            <a:avLst/>
          </a:prstGeom>
        </p:spPr>
      </p:pic>
      <p:sp>
        <p:nvSpPr>
          <p:cNvPr id="5" name="Rectangle 4">
            <a:extLst>
              <a:ext uri="{FF2B5EF4-FFF2-40B4-BE49-F238E27FC236}">
                <a16:creationId xmlns:a16="http://schemas.microsoft.com/office/drawing/2014/main" id="{EA979C86-B49A-DD32-3FCE-8A35B5BF3790}"/>
              </a:ext>
            </a:extLst>
          </p:cNvPr>
          <p:cNvSpPr/>
          <p:nvPr/>
        </p:nvSpPr>
        <p:spPr>
          <a:xfrm>
            <a:off x="360768" y="1817487"/>
            <a:ext cx="2585562" cy="523220"/>
          </a:xfrm>
          <a:prstGeom prst="rect">
            <a:avLst/>
          </a:prstGeom>
          <a:noFill/>
        </p:spPr>
        <p:txBody>
          <a:bodyPr wrap="square" lIns="91440" tIns="45720" rIns="91440" bIns="45720">
            <a:spAutoFit/>
          </a:bodyPr>
          <a:lstStyle/>
          <a:p>
            <a:pPr algn="ctr"/>
            <a:r>
              <a:rPr lang="en-US" sz="2800" b="1">
                <a:ln w="19050">
                  <a:solidFill>
                    <a:schemeClr val="accent1"/>
                  </a:solidFill>
                  <a:prstDash val="solid"/>
                </a:ln>
                <a:solidFill>
                  <a:schemeClr val="accent1">
                    <a:lumMod val="20000"/>
                    <a:lumOff val="80000"/>
                  </a:schemeClr>
                </a:solidFill>
              </a:rPr>
              <a:t>Treasures</a:t>
            </a:r>
          </a:p>
        </p:txBody>
      </p:sp>
      <p:sp>
        <p:nvSpPr>
          <p:cNvPr id="6" name="Rectangle 5">
            <a:extLst>
              <a:ext uri="{FF2B5EF4-FFF2-40B4-BE49-F238E27FC236}">
                <a16:creationId xmlns:a16="http://schemas.microsoft.com/office/drawing/2014/main" id="{9A73C84A-5397-1577-4D29-C20BD9BC67E1}"/>
              </a:ext>
            </a:extLst>
          </p:cNvPr>
          <p:cNvSpPr/>
          <p:nvPr/>
        </p:nvSpPr>
        <p:spPr>
          <a:xfrm>
            <a:off x="3995364" y="639412"/>
            <a:ext cx="1023037" cy="523220"/>
          </a:xfrm>
          <a:prstGeom prst="rect">
            <a:avLst/>
          </a:prstGeom>
          <a:noFill/>
        </p:spPr>
        <p:txBody>
          <a:bodyPr wrap="none" lIns="91440" tIns="45720" rIns="91440" bIns="45720">
            <a:spAutoFit/>
          </a:bodyPr>
          <a:lstStyle/>
          <a:p>
            <a:pPr algn="ctr"/>
            <a:r>
              <a:rPr lang="en-US" sz="2800" b="1">
                <a:ln w="19050">
                  <a:solidFill>
                    <a:srgbClr val="FF99CC"/>
                  </a:solidFill>
                  <a:prstDash val="solid"/>
                </a:ln>
                <a:solidFill>
                  <a:srgbClr val="FFCCCC"/>
                </a:solidFill>
              </a:rPr>
              <a:t>Time</a:t>
            </a:r>
          </a:p>
        </p:txBody>
      </p:sp>
      <p:sp>
        <p:nvSpPr>
          <p:cNvPr id="7" name="Rectangle 6">
            <a:extLst>
              <a:ext uri="{FF2B5EF4-FFF2-40B4-BE49-F238E27FC236}">
                <a16:creationId xmlns:a16="http://schemas.microsoft.com/office/drawing/2014/main" id="{BB674596-55A3-EFCA-5EB9-29C6E72DBA98}"/>
              </a:ext>
            </a:extLst>
          </p:cNvPr>
          <p:cNvSpPr/>
          <p:nvPr/>
        </p:nvSpPr>
        <p:spPr>
          <a:xfrm>
            <a:off x="6061248" y="2079021"/>
            <a:ext cx="2655736" cy="523220"/>
          </a:xfrm>
          <a:prstGeom prst="rect">
            <a:avLst/>
          </a:prstGeom>
          <a:noFill/>
        </p:spPr>
        <p:txBody>
          <a:bodyPr wrap="square" lIns="91440" tIns="45720" rIns="91440" bIns="45720">
            <a:spAutoFit/>
          </a:bodyPr>
          <a:lstStyle/>
          <a:p>
            <a:pPr algn="ctr"/>
            <a:r>
              <a:rPr lang="en-US" sz="2800" b="1">
                <a:ln w="19050">
                  <a:solidFill>
                    <a:srgbClr val="FF3300"/>
                  </a:solidFill>
                  <a:prstDash val="solid"/>
                </a:ln>
                <a:solidFill>
                  <a:srgbClr val="F4B8B8"/>
                </a:solidFill>
              </a:rPr>
              <a:t>Talents</a:t>
            </a:r>
          </a:p>
        </p:txBody>
      </p:sp>
      <p:sp>
        <p:nvSpPr>
          <p:cNvPr id="8" name="TextBox 7">
            <a:extLst>
              <a:ext uri="{FF2B5EF4-FFF2-40B4-BE49-F238E27FC236}">
                <a16:creationId xmlns:a16="http://schemas.microsoft.com/office/drawing/2014/main" id="{B9E693F1-1258-87CD-6241-FCC3027D40AD}"/>
              </a:ext>
            </a:extLst>
          </p:cNvPr>
          <p:cNvSpPr txBox="1"/>
          <p:nvPr/>
        </p:nvSpPr>
        <p:spPr>
          <a:xfrm>
            <a:off x="178356" y="2240893"/>
            <a:ext cx="3075834" cy="1815882"/>
          </a:xfrm>
          <a:prstGeom prst="rect">
            <a:avLst/>
          </a:prstGeom>
          <a:noFill/>
        </p:spPr>
        <p:txBody>
          <a:bodyPr wrap="square" lIns="91440" tIns="45720" rIns="91440" bIns="45720" rtlCol="0" anchor="t">
            <a:spAutoFit/>
          </a:bodyPr>
          <a:lstStyle/>
          <a:p>
            <a:r>
              <a:rPr lang="en-US">
                <a:latin typeface="Helvetica Neue"/>
              </a:rPr>
              <a:t>E.g. Support YDA by donating part of your pocket money or </a:t>
            </a:r>
            <a:r>
              <a:rPr lang="en-US" err="1">
                <a:latin typeface="Helvetica Neue"/>
              </a:rPr>
              <a:t>organising</a:t>
            </a:r>
            <a:r>
              <a:rPr lang="en-US">
                <a:latin typeface="Helvetica Neue"/>
              </a:rPr>
              <a:t> fundraising activities at your school! </a:t>
            </a:r>
            <a:r>
              <a:rPr lang="en-US" b="1">
                <a:latin typeface="Helvetica Neue"/>
              </a:rPr>
              <a:t>100% </a:t>
            </a:r>
            <a:r>
              <a:rPr lang="en-US">
                <a:latin typeface="Helvetica Neue"/>
              </a:rPr>
              <a:t>of your contributions will go directly to support SSAs like APSN Tanglin School through Community Chest, empowering individuals like Fizzy to fulfill their potential.</a:t>
            </a:r>
            <a:endParaRPr lang="en-SG" sz="1400">
              <a:latin typeface="Helvetica Neue"/>
            </a:endParaRPr>
          </a:p>
        </p:txBody>
      </p:sp>
      <p:sp>
        <p:nvSpPr>
          <p:cNvPr id="9" name="TextBox 8">
            <a:extLst>
              <a:ext uri="{FF2B5EF4-FFF2-40B4-BE49-F238E27FC236}">
                <a16:creationId xmlns:a16="http://schemas.microsoft.com/office/drawing/2014/main" id="{A4AA98E7-1862-38EB-3A5C-1670FD4405B8}"/>
              </a:ext>
            </a:extLst>
          </p:cNvPr>
          <p:cNvSpPr txBox="1"/>
          <p:nvPr/>
        </p:nvSpPr>
        <p:spPr>
          <a:xfrm>
            <a:off x="5812589" y="841916"/>
            <a:ext cx="3153055" cy="954107"/>
          </a:xfrm>
          <a:prstGeom prst="rect">
            <a:avLst/>
          </a:prstGeom>
          <a:noFill/>
        </p:spPr>
        <p:txBody>
          <a:bodyPr wrap="square" lIns="91440" tIns="45720" rIns="91440" bIns="45720" rtlCol="0" anchor="t">
            <a:spAutoFit/>
          </a:bodyPr>
          <a:lstStyle/>
          <a:p>
            <a:r>
              <a:rPr lang="en-US">
                <a:latin typeface="Helvetica Neue"/>
              </a:rPr>
              <a:t>E.g</a:t>
            </a:r>
            <a:r>
              <a:rPr lang="en-US" sz="1400">
                <a:latin typeface="Helvetica Neue"/>
              </a:rPr>
              <a:t>. Spend a fun afternoon with social service users like Fizzy, engaging in fun activities </a:t>
            </a:r>
            <a:r>
              <a:rPr lang="en-US">
                <a:latin typeface="Helvetica Neue"/>
              </a:rPr>
              <a:t>outside of their </a:t>
            </a:r>
            <a:r>
              <a:rPr lang="en-US" sz="1400">
                <a:latin typeface="Helvetica Neue"/>
              </a:rPr>
              <a:t>school </a:t>
            </a:r>
            <a:r>
              <a:rPr lang="en-US" sz="1400" err="1">
                <a:latin typeface="Helvetica Neue"/>
              </a:rPr>
              <a:t>programmes</a:t>
            </a:r>
            <a:r>
              <a:rPr lang="en-US" sz="1400">
                <a:latin typeface="Helvetica Neue"/>
              </a:rPr>
              <a:t>.</a:t>
            </a:r>
            <a:endParaRPr lang="en-SG" sz="1400">
              <a:latin typeface="Helvetica Neue"/>
            </a:endParaRPr>
          </a:p>
        </p:txBody>
      </p:sp>
      <p:sp>
        <p:nvSpPr>
          <p:cNvPr id="10" name="TextBox 9">
            <a:extLst>
              <a:ext uri="{FF2B5EF4-FFF2-40B4-BE49-F238E27FC236}">
                <a16:creationId xmlns:a16="http://schemas.microsoft.com/office/drawing/2014/main" id="{15899C58-608A-05F1-2E86-E0D07F4378CD}"/>
              </a:ext>
            </a:extLst>
          </p:cNvPr>
          <p:cNvSpPr txBox="1"/>
          <p:nvPr/>
        </p:nvSpPr>
        <p:spPr>
          <a:xfrm>
            <a:off x="6003793" y="2490956"/>
            <a:ext cx="2961851" cy="1600438"/>
          </a:xfrm>
          <a:prstGeom prst="rect">
            <a:avLst/>
          </a:prstGeom>
          <a:noFill/>
        </p:spPr>
        <p:txBody>
          <a:bodyPr wrap="square" lIns="91440" tIns="45720" rIns="91440" bIns="45720" rtlCol="0" anchor="t">
            <a:spAutoFit/>
          </a:bodyPr>
          <a:lstStyle/>
          <a:p>
            <a:r>
              <a:rPr lang="en-US" sz="1400">
                <a:latin typeface="Helvetica Neue"/>
              </a:rPr>
              <a:t>E.g. Sign up as a volunteer with</a:t>
            </a:r>
            <a:r>
              <a:rPr lang="en-US">
                <a:latin typeface="Helvetica Neue"/>
              </a:rPr>
              <a:t> SSAs like </a:t>
            </a:r>
            <a:r>
              <a:rPr lang="en-US" sz="1400">
                <a:latin typeface="Helvetica Neue"/>
              </a:rPr>
              <a:t>APSN Tanglin School and join their dedicated pool of volunteers. Yo</a:t>
            </a:r>
            <a:r>
              <a:rPr lang="en-US">
                <a:latin typeface="Helvetica Neue"/>
              </a:rPr>
              <a:t>u wil</a:t>
            </a:r>
            <a:r>
              <a:rPr lang="en-US" sz="1400">
                <a:latin typeface="Helvetica Neue"/>
              </a:rPr>
              <a:t>l have various opportunities, including </a:t>
            </a:r>
            <a:r>
              <a:rPr lang="en-US" sz="1400" err="1">
                <a:latin typeface="Helvetica Neue"/>
              </a:rPr>
              <a:t>organising</a:t>
            </a:r>
            <a:r>
              <a:rPr lang="en-US" sz="1400">
                <a:latin typeface="Helvetica Neue"/>
              </a:rPr>
              <a:t> events for social service users like Fizzy.</a:t>
            </a:r>
            <a:endParaRPr lang="en-SG" sz="1400">
              <a:latin typeface="Helvetica Neue"/>
            </a:endParaRPr>
          </a:p>
        </p:txBody>
      </p:sp>
    </p:spTree>
    <p:extLst>
      <p:ext uri="{BB962C8B-B14F-4D97-AF65-F5344CB8AC3E}">
        <p14:creationId xmlns:p14="http://schemas.microsoft.com/office/powerpoint/2010/main" val="2214008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Thank You For Making A Difference!</a:t>
            </a:r>
            <a:endParaRPr lang="en-US" sz="2400">
              <a:solidFill>
                <a:schemeClr val="accent4">
                  <a:lumMod val="75000"/>
                </a:schemeClr>
              </a:solidFill>
              <a:latin typeface="Helvetica Neue" panose="020B0604020202020204" charset="0"/>
              <a:cs typeface="Calibri"/>
            </a:endParaRPr>
          </a:p>
        </p:txBody>
      </p:sp>
      <p:sp>
        <p:nvSpPr>
          <p:cNvPr id="3" name="Slide Number Placeholder 2">
            <a:extLst>
              <a:ext uri="{FF2B5EF4-FFF2-40B4-BE49-F238E27FC236}">
                <a16:creationId xmlns:a16="http://schemas.microsoft.com/office/drawing/2014/main" id="{28F39AC3-1A0A-DB1E-869D-2C91CB9B96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15</a:t>
            </a:fld>
            <a:endParaRPr lang="en-GB"/>
          </a:p>
        </p:txBody>
      </p:sp>
      <p:sp>
        <p:nvSpPr>
          <p:cNvPr id="22" name="Title 1">
            <a:extLst>
              <a:ext uri="{FF2B5EF4-FFF2-40B4-BE49-F238E27FC236}">
                <a16:creationId xmlns:a16="http://schemas.microsoft.com/office/drawing/2014/main" id="{26E79630-9863-89F5-1FB9-2789D89B350C}"/>
              </a:ext>
            </a:extLst>
          </p:cNvPr>
          <p:cNvSpPr txBox="1">
            <a:spLocks/>
          </p:cNvSpPr>
          <p:nvPr/>
        </p:nvSpPr>
        <p:spPr>
          <a:xfrm>
            <a:off x="674591" y="739654"/>
            <a:ext cx="7794813" cy="626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a:solidFill>
                  <a:schemeClr val="accent4">
                    <a:lumMod val="75000"/>
                  </a:schemeClr>
                </a:solidFill>
                <a:latin typeface="Helvetica Neue"/>
                <a:cs typeface="Calibri Light"/>
              </a:rPr>
              <a:t>With each of your help, a total of $87,439.13 was fundraised through Youth Day Appeal 2023 to empower the communities in need.</a:t>
            </a:r>
            <a:endParaRPr lang="en-US" sz="1800">
              <a:solidFill>
                <a:schemeClr val="accent4">
                  <a:lumMod val="75000"/>
                </a:schemeClr>
              </a:solidFill>
              <a:latin typeface="Helvetica Neue"/>
              <a:cs typeface="Calibri"/>
            </a:endParaRPr>
          </a:p>
        </p:txBody>
      </p:sp>
      <p:sp>
        <p:nvSpPr>
          <p:cNvPr id="4" name="Rectangle 3">
            <a:extLst>
              <a:ext uri="{FF2B5EF4-FFF2-40B4-BE49-F238E27FC236}">
                <a16:creationId xmlns:a16="http://schemas.microsoft.com/office/drawing/2014/main" id="{E1F475EC-4044-889F-6871-95B55BFDE6C8}"/>
              </a:ext>
            </a:extLst>
          </p:cNvPr>
          <p:cNvSpPr/>
          <p:nvPr/>
        </p:nvSpPr>
        <p:spPr>
          <a:xfrm>
            <a:off x="109879" y="3434367"/>
            <a:ext cx="1476596" cy="623248"/>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dirty="0">
                <a:ln w="0"/>
                <a:solidFill>
                  <a:schemeClr val="accent1"/>
                </a:solidFill>
                <a:effectLst>
                  <a:outerShdw blurRad="38100" dist="25400" dir="5400000" algn="ctr" rotWithShape="0">
                    <a:srgbClr val="6E747A">
                      <a:alpha val="43000"/>
                    </a:srgbClr>
                  </a:outerShdw>
                </a:effectLst>
                <a:latin typeface="Helvetica Neue" panose="020B0604020202020204" charset="0"/>
              </a:rPr>
              <a:t>Children with </a:t>
            </a:r>
          </a:p>
          <a:p>
            <a:pPr algn="ctr"/>
            <a:r>
              <a:rPr lang="en-US" sz="1200" b="1" dirty="0">
                <a:ln w="0"/>
                <a:solidFill>
                  <a:schemeClr val="accent1"/>
                </a:solidFill>
                <a:effectLst>
                  <a:outerShdw blurRad="38100" dist="25400" dir="5400000" algn="ctr" rotWithShape="0">
                    <a:srgbClr val="6E747A">
                      <a:alpha val="43000"/>
                    </a:srgbClr>
                  </a:outerShdw>
                </a:effectLst>
                <a:latin typeface="Helvetica Neue" panose="020B0604020202020204" charset="0"/>
              </a:rPr>
              <a:t>special needs and Youth-at-risk</a:t>
            </a:r>
          </a:p>
        </p:txBody>
      </p:sp>
      <p:sp>
        <p:nvSpPr>
          <p:cNvPr id="5" name="Rectangle 4">
            <a:extLst>
              <a:ext uri="{FF2B5EF4-FFF2-40B4-BE49-F238E27FC236}">
                <a16:creationId xmlns:a16="http://schemas.microsoft.com/office/drawing/2014/main" id="{5C344A0E-320C-E96F-29FB-698B2D2071AF}"/>
              </a:ext>
            </a:extLst>
          </p:cNvPr>
          <p:cNvSpPr/>
          <p:nvPr/>
        </p:nvSpPr>
        <p:spPr>
          <a:xfrm>
            <a:off x="7415542" y="3435606"/>
            <a:ext cx="1494301" cy="438582"/>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dirty="0">
                <a:ln w="0"/>
                <a:solidFill>
                  <a:schemeClr val="accent1"/>
                </a:solidFill>
                <a:effectLst>
                  <a:outerShdw blurRad="38100" dist="25400" dir="5400000" algn="ctr" rotWithShape="0">
                    <a:srgbClr val="6E747A">
                      <a:alpha val="43000"/>
                    </a:srgbClr>
                  </a:outerShdw>
                </a:effectLst>
                <a:latin typeface="Helvetica Neue" panose="020B0604020202020204" charset="0"/>
              </a:rPr>
              <a:t>Adults with disabilities</a:t>
            </a:r>
          </a:p>
        </p:txBody>
      </p:sp>
      <p:sp>
        <p:nvSpPr>
          <p:cNvPr id="6" name="Rectangle 5">
            <a:extLst>
              <a:ext uri="{FF2B5EF4-FFF2-40B4-BE49-F238E27FC236}">
                <a16:creationId xmlns:a16="http://schemas.microsoft.com/office/drawing/2014/main" id="{C588569C-6F7D-4B18-EEAA-F30BAB04C562}"/>
              </a:ext>
            </a:extLst>
          </p:cNvPr>
          <p:cNvSpPr/>
          <p:nvPr/>
        </p:nvSpPr>
        <p:spPr>
          <a:xfrm>
            <a:off x="3230797" y="3432303"/>
            <a:ext cx="2525033" cy="438582"/>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dirty="0">
                <a:ln w="0"/>
                <a:solidFill>
                  <a:schemeClr val="accent1"/>
                </a:solidFill>
                <a:effectLst>
                  <a:outerShdw blurRad="38100" dist="25400" dir="5400000" algn="ctr" rotWithShape="0">
                    <a:srgbClr val="6E747A">
                      <a:alpha val="43000"/>
                    </a:srgbClr>
                  </a:outerShdw>
                </a:effectLst>
                <a:latin typeface="Helvetica Neue" panose="020B0604020202020204" charset="0"/>
              </a:rPr>
              <a:t>Families in need </a:t>
            </a:r>
          </a:p>
          <a:p>
            <a:pPr algn="ctr"/>
            <a:r>
              <a:rPr lang="en-US" sz="1200" b="1" dirty="0">
                <a:ln w="0"/>
                <a:solidFill>
                  <a:schemeClr val="accent1"/>
                </a:solidFill>
                <a:effectLst>
                  <a:outerShdw blurRad="38100" dist="25400" dir="5400000" algn="ctr" rotWithShape="0">
                    <a:srgbClr val="6E747A">
                      <a:alpha val="43000"/>
                    </a:srgbClr>
                  </a:outerShdw>
                </a:effectLst>
                <a:latin typeface="Helvetica Neue" panose="020B0604020202020204" charset="0"/>
              </a:rPr>
              <a:t>of assistance </a:t>
            </a:r>
          </a:p>
        </p:txBody>
      </p:sp>
      <p:sp>
        <p:nvSpPr>
          <p:cNvPr id="7" name="Rectangle 6">
            <a:extLst>
              <a:ext uri="{FF2B5EF4-FFF2-40B4-BE49-F238E27FC236}">
                <a16:creationId xmlns:a16="http://schemas.microsoft.com/office/drawing/2014/main" id="{92784484-A214-9C1A-76B9-4F62102B02B0}"/>
              </a:ext>
            </a:extLst>
          </p:cNvPr>
          <p:cNvSpPr/>
          <p:nvPr/>
        </p:nvSpPr>
        <p:spPr>
          <a:xfrm>
            <a:off x="1672091" y="3434367"/>
            <a:ext cx="1476000" cy="623248"/>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dirty="0">
                <a:ln w="0"/>
                <a:solidFill>
                  <a:schemeClr val="accent1"/>
                </a:solidFill>
                <a:effectLst>
                  <a:outerShdw blurRad="38100" dist="25400" dir="5400000" algn="ctr" rotWithShape="0">
                    <a:srgbClr val="6E747A">
                      <a:alpha val="43000"/>
                    </a:srgbClr>
                  </a:outerShdw>
                </a:effectLst>
                <a:latin typeface="Helvetica Neue" panose="020B0604020202020204" charset="0"/>
              </a:rPr>
              <a:t>Persons with mental health conditions</a:t>
            </a:r>
          </a:p>
        </p:txBody>
      </p:sp>
      <p:sp>
        <p:nvSpPr>
          <p:cNvPr id="8" name="Rectangle 7">
            <a:extLst>
              <a:ext uri="{FF2B5EF4-FFF2-40B4-BE49-F238E27FC236}">
                <a16:creationId xmlns:a16="http://schemas.microsoft.com/office/drawing/2014/main" id="{4F472952-D9FA-C1A3-8E9C-BA7611535519}"/>
              </a:ext>
            </a:extLst>
          </p:cNvPr>
          <p:cNvSpPr/>
          <p:nvPr/>
        </p:nvSpPr>
        <p:spPr>
          <a:xfrm>
            <a:off x="5838536" y="3432303"/>
            <a:ext cx="1494300" cy="438582"/>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dirty="0">
                <a:ln w="0"/>
                <a:solidFill>
                  <a:schemeClr val="accent1"/>
                </a:solidFill>
                <a:effectLst>
                  <a:outerShdw blurRad="38100" dist="25400" dir="5400000" algn="ctr" rotWithShape="0">
                    <a:srgbClr val="6E747A">
                      <a:alpha val="43000"/>
                    </a:srgbClr>
                  </a:outerShdw>
                </a:effectLst>
                <a:latin typeface="Helvetica Neue" panose="020B0604020202020204" charset="0"/>
              </a:rPr>
              <a:t>Seniors in need </a:t>
            </a:r>
          </a:p>
          <a:p>
            <a:pPr algn="ctr"/>
            <a:r>
              <a:rPr lang="en-US" sz="1200" b="1" dirty="0">
                <a:ln w="0"/>
                <a:solidFill>
                  <a:schemeClr val="accent1"/>
                </a:solidFill>
                <a:effectLst>
                  <a:outerShdw blurRad="38100" dist="25400" dir="5400000" algn="ctr" rotWithShape="0">
                    <a:srgbClr val="6E747A">
                      <a:alpha val="43000"/>
                    </a:srgbClr>
                  </a:outerShdw>
                </a:effectLst>
                <a:latin typeface="Helvetica Neue" panose="020B0604020202020204" charset="0"/>
              </a:rPr>
              <a:t>of support</a:t>
            </a:r>
          </a:p>
        </p:txBody>
      </p:sp>
      <p:pic>
        <p:nvPicPr>
          <p:cNvPr id="9" name="Picture 8">
            <a:extLst>
              <a:ext uri="{FF2B5EF4-FFF2-40B4-BE49-F238E27FC236}">
                <a16:creationId xmlns:a16="http://schemas.microsoft.com/office/drawing/2014/main" id="{F25EF794-E94C-EB56-D506-855EF723729C}"/>
              </a:ext>
            </a:extLst>
          </p:cNvPr>
          <p:cNvPicPr>
            <a:picLocks noChangeAspect="1"/>
          </p:cNvPicPr>
          <p:nvPr/>
        </p:nvPicPr>
        <p:blipFill rotWithShape="1">
          <a:blip r:embed="rId4"/>
          <a:srcRect l="24420" t="2097" r="25688" b="3994"/>
          <a:stretch/>
        </p:blipFill>
        <p:spPr>
          <a:xfrm>
            <a:off x="109879" y="1417118"/>
            <a:ext cx="1476595" cy="1853807"/>
          </a:xfrm>
          <a:prstGeom prst="ellipse">
            <a:avLst/>
          </a:prstGeom>
        </p:spPr>
      </p:pic>
      <p:pic>
        <p:nvPicPr>
          <p:cNvPr id="10" name="Picture 9">
            <a:extLst>
              <a:ext uri="{FF2B5EF4-FFF2-40B4-BE49-F238E27FC236}">
                <a16:creationId xmlns:a16="http://schemas.microsoft.com/office/drawing/2014/main" id="{6D078B1C-995B-E05E-18EC-3E34A8A4D182}"/>
              </a:ext>
            </a:extLst>
          </p:cNvPr>
          <p:cNvPicPr>
            <a:picLocks noChangeAspect="1"/>
          </p:cNvPicPr>
          <p:nvPr/>
        </p:nvPicPr>
        <p:blipFill rotWithShape="1">
          <a:blip r:embed="rId5"/>
          <a:srcRect l="26886" r="9318"/>
          <a:stretch/>
        </p:blipFill>
        <p:spPr>
          <a:xfrm>
            <a:off x="1661841" y="1417117"/>
            <a:ext cx="1483962" cy="1853808"/>
          </a:xfrm>
          <a:prstGeom prst="ellipse">
            <a:avLst/>
          </a:prstGeom>
        </p:spPr>
      </p:pic>
      <p:pic>
        <p:nvPicPr>
          <p:cNvPr id="11" name="Picture 10">
            <a:extLst>
              <a:ext uri="{FF2B5EF4-FFF2-40B4-BE49-F238E27FC236}">
                <a16:creationId xmlns:a16="http://schemas.microsoft.com/office/drawing/2014/main" id="{46889023-D5A3-13C9-BAD7-F4C6AB14EC25}"/>
              </a:ext>
            </a:extLst>
          </p:cNvPr>
          <p:cNvPicPr>
            <a:picLocks noChangeAspect="1"/>
          </p:cNvPicPr>
          <p:nvPr/>
        </p:nvPicPr>
        <p:blipFill rotWithShape="1">
          <a:blip r:embed="rId6"/>
          <a:srcRect l="7677" r="13332"/>
          <a:stretch/>
        </p:blipFill>
        <p:spPr>
          <a:xfrm>
            <a:off x="7430877" y="1403802"/>
            <a:ext cx="1531853" cy="1880437"/>
          </a:xfrm>
          <a:prstGeom prst="ellipse">
            <a:avLst/>
          </a:prstGeom>
        </p:spPr>
      </p:pic>
      <p:pic>
        <p:nvPicPr>
          <p:cNvPr id="23" name="Picture 22">
            <a:extLst>
              <a:ext uri="{FF2B5EF4-FFF2-40B4-BE49-F238E27FC236}">
                <a16:creationId xmlns:a16="http://schemas.microsoft.com/office/drawing/2014/main" id="{94BC31D8-6BDD-9F22-6664-62579F4FD73F}"/>
              </a:ext>
            </a:extLst>
          </p:cNvPr>
          <p:cNvPicPr>
            <a:picLocks noChangeAspect="1"/>
          </p:cNvPicPr>
          <p:nvPr/>
        </p:nvPicPr>
        <p:blipFill>
          <a:blip r:embed="rId7"/>
          <a:stretch>
            <a:fillRect/>
          </a:stretch>
        </p:blipFill>
        <p:spPr>
          <a:xfrm>
            <a:off x="5800983" y="1417117"/>
            <a:ext cx="1531853" cy="1853808"/>
          </a:xfrm>
          <a:prstGeom prst="ellipse">
            <a:avLst/>
          </a:prstGeom>
        </p:spPr>
      </p:pic>
      <p:pic>
        <p:nvPicPr>
          <p:cNvPr id="24" name="Picture 23">
            <a:extLst>
              <a:ext uri="{FF2B5EF4-FFF2-40B4-BE49-F238E27FC236}">
                <a16:creationId xmlns:a16="http://schemas.microsoft.com/office/drawing/2014/main" id="{D5D3AF6F-235B-5769-48FC-822F6F26C895}"/>
              </a:ext>
            </a:extLst>
          </p:cNvPr>
          <p:cNvPicPr>
            <a:picLocks noChangeAspect="1"/>
          </p:cNvPicPr>
          <p:nvPr/>
        </p:nvPicPr>
        <p:blipFill rotWithShape="1">
          <a:blip r:embed="rId8"/>
          <a:srcRect l="6927" r="4083"/>
          <a:stretch/>
        </p:blipFill>
        <p:spPr>
          <a:xfrm>
            <a:off x="3243931" y="1417117"/>
            <a:ext cx="2459011" cy="1897548"/>
          </a:xfrm>
          <a:prstGeom prst="ellipse">
            <a:avLst/>
          </a:prstGeom>
        </p:spPr>
      </p:pic>
    </p:spTree>
    <p:extLst>
      <p:ext uri="{BB962C8B-B14F-4D97-AF65-F5344CB8AC3E}">
        <p14:creationId xmlns:p14="http://schemas.microsoft.com/office/powerpoint/2010/main" val="2471388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You Can Continue To Make A Difference</a:t>
            </a:r>
            <a:endParaRPr lang="en-US" sz="2400">
              <a:solidFill>
                <a:schemeClr val="accent4">
                  <a:lumMod val="75000"/>
                </a:schemeClr>
              </a:solidFill>
              <a:latin typeface="Helvetica Neue" panose="020B0604020202020204" charset="0"/>
              <a:cs typeface="Calibri"/>
            </a:endParaRPr>
          </a:p>
        </p:txBody>
      </p:sp>
      <p:sp>
        <p:nvSpPr>
          <p:cNvPr id="3" name="Slide Number Placeholder 2">
            <a:extLst>
              <a:ext uri="{FF2B5EF4-FFF2-40B4-BE49-F238E27FC236}">
                <a16:creationId xmlns:a16="http://schemas.microsoft.com/office/drawing/2014/main" id="{28F39AC3-1A0A-DB1E-869D-2C91CB9B96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16</a:t>
            </a:fld>
            <a:endParaRPr lang="en-GB"/>
          </a:p>
        </p:txBody>
      </p:sp>
      <p:sp>
        <p:nvSpPr>
          <p:cNvPr id="15" name="TextBox 14">
            <a:extLst>
              <a:ext uri="{FF2B5EF4-FFF2-40B4-BE49-F238E27FC236}">
                <a16:creationId xmlns:a16="http://schemas.microsoft.com/office/drawing/2014/main" id="{8725E4B1-461F-B515-62D4-19BC8EA6B49B}"/>
              </a:ext>
            </a:extLst>
          </p:cNvPr>
          <p:cNvSpPr txBox="1"/>
          <p:nvPr/>
        </p:nvSpPr>
        <p:spPr>
          <a:xfrm>
            <a:off x="3400258" y="863585"/>
            <a:ext cx="5346550" cy="3293209"/>
          </a:xfrm>
          <a:prstGeom prst="rect">
            <a:avLst/>
          </a:prstGeom>
          <a:noFill/>
        </p:spPr>
        <p:txBody>
          <a:bodyPr wrap="square" rtlCol="0">
            <a:spAutoFit/>
          </a:bodyPr>
          <a:lstStyle/>
          <a:p>
            <a:r>
              <a:rPr lang="en-US" sz="1800" b="1">
                <a:latin typeface="Helvetica Neue" panose="020B0604020202020204" charset="0"/>
              </a:rPr>
              <a:t>As we scan the </a:t>
            </a:r>
            <a:r>
              <a:rPr lang="en-US" sz="1800" b="1" err="1">
                <a:latin typeface="Helvetica Neue" panose="020B0604020202020204" charset="0"/>
              </a:rPr>
              <a:t>PayNow</a:t>
            </a:r>
            <a:r>
              <a:rPr lang="en-US" sz="1800" b="1">
                <a:latin typeface="Helvetica Neue" panose="020B0604020202020204" charset="0"/>
              </a:rPr>
              <a:t> QR code, let’s keep in mind:</a:t>
            </a:r>
          </a:p>
          <a:p>
            <a:endParaRPr lang="en-US" sz="1800">
              <a:latin typeface="Helvetica Neue" panose="020B0604020202020204" charset="0"/>
            </a:endParaRPr>
          </a:p>
          <a:p>
            <a:r>
              <a:rPr lang="en-US" sz="1800">
                <a:latin typeface="Helvetica Neue" panose="020B0604020202020204" charset="0"/>
              </a:rPr>
              <a:t>	</a:t>
            </a:r>
            <a:r>
              <a:rPr lang="en-US" sz="1600">
                <a:latin typeface="Helvetica Neue" panose="020B0604020202020204" charset="0"/>
              </a:rPr>
              <a:t>To donate within your means. </a:t>
            </a:r>
          </a:p>
          <a:p>
            <a:r>
              <a:rPr lang="en-US" sz="1600">
                <a:latin typeface="Helvetica Neue" panose="020B0604020202020204" charset="0"/>
              </a:rPr>
              <a:t>	</a:t>
            </a:r>
          </a:p>
          <a:p>
            <a:endParaRPr lang="en-US" sz="1600">
              <a:latin typeface="Helvetica Neue" panose="020B0604020202020204" charset="0"/>
            </a:endParaRPr>
          </a:p>
          <a:p>
            <a:endParaRPr lang="en-US" sz="800">
              <a:latin typeface="Helvetica Neue" panose="020B0604020202020204" charset="0"/>
            </a:endParaRPr>
          </a:p>
          <a:p>
            <a:r>
              <a:rPr lang="en-US" sz="1600">
                <a:latin typeface="Helvetica Neue" panose="020B0604020202020204" charset="0"/>
              </a:rPr>
              <a:t>                No amount is too small to make a difference.</a:t>
            </a:r>
          </a:p>
          <a:p>
            <a:r>
              <a:rPr lang="en-US" sz="1600">
                <a:latin typeface="Helvetica Neue" panose="020B0604020202020204" charset="0"/>
              </a:rPr>
              <a:t>	</a:t>
            </a:r>
          </a:p>
          <a:p>
            <a:endParaRPr lang="en-US" sz="1600">
              <a:latin typeface="Helvetica Neue" panose="020B0604020202020204" charset="0"/>
            </a:endParaRPr>
          </a:p>
          <a:p>
            <a:endParaRPr lang="en-US" sz="800">
              <a:latin typeface="Helvetica Neue" panose="020B0604020202020204" charset="0"/>
            </a:endParaRPr>
          </a:p>
          <a:p>
            <a:r>
              <a:rPr lang="en-US" sz="1600">
                <a:latin typeface="Helvetica Neue" panose="020B0604020202020204" charset="0"/>
              </a:rPr>
              <a:t>                Encourage your parents to join you on your </a:t>
            </a:r>
          </a:p>
          <a:p>
            <a:r>
              <a:rPr lang="en-US" sz="1600">
                <a:latin typeface="Helvetica Neue" panose="020B0604020202020204" charset="0"/>
              </a:rPr>
              <a:t>                giving journey too!</a:t>
            </a:r>
          </a:p>
        </p:txBody>
      </p:sp>
      <p:grpSp>
        <p:nvGrpSpPr>
          <p:cNvPr id="16" name="Group 15">
            <a:extLst>
              <a:ext uri="{FF2B5EF4-FFF2-40B4-BE49-F238E27FC236}">
                <a16:creationId xmlns:a16="http://schemas.microsoft.com/office/drawing/2014/main" id="{36CA0CAF-5329-090D-0550-5EF1527551AF}"/>
              </a:ext>
            </a:extLst>
          </p:cNvPr>
          <p:cNvGrpSpPr>
            <a:grpSpLocks noChangeAspect="1"/>
          </p:cNvGrpSpPr>
          <p:nvPr/>
        </p:nvGrpSpPr>
        <p:grpSpPr>
          <a:xfrm>
            <a:off x="3693460" y="1655332"/>
            <a:ext cx="481767" cy="472943"/>
            <a:chOff x="866120" y="7283920"/>
            <a:chExt cx="1461045" cy="1434286"/>
          </a:xfrm>
        </p:grpSpPr>
        <p:sp>
          <p:nvSpPr>
            <p:cNvPr id="17" name="Shape">
              <a:extLst>
                <a:ext uri="{FF2B5EF4-FFF2-40B4-BE49-F238E27FC236}">
                  <a16:creationId xmlns:a16="http://schemas.microsoft.com/office/drawing/2014/main" id="{8FE9B8A7-A231-E8E4-6C30-36FDD65A6480}"/>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chemeClr val="accent1">
                <a:lumMod val="20000"/>
                <a:lumOff val="80000"/>
              </a:schemeClr>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18" name="Shape">
              <a:extLst>
                <a:ext uri="{FF2B5EF4-FFF2-40B4-BE49-F238E27FC236}">
                  <a16:creationId xmlns:a16="http://schemas.microsoft.com/office/drawing/2014/main" id="{756561C6-7CCC-AB15-463A-D6F38BA6C9A7}"/>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grpSp>
        <p:nvGrpSpPr>
          <p:cNvPr id="19" name="Group 18">
            <a:extLst>
              <a:ext uri="{FF2B5EF4-FFF2-40B4-BE49-F238E27FC236}">
                <a16:creationId xmlns:a16="http://schemas.microsoft.com/office/drawing/2014/main" id="{9A4E59A8-45BD-4B84-D008-7777B95B0E72}"/>
              </a:ext>
            </a:extLst>
          </p:cNvPr>
          <p:cNvGrpSpPr>
            <a:grpSpLocks noChangeAspect="1"/>
          </p:cNvGrpSpPr>
          <p:nvPr/>
        </p:nvGrpSpPr>
        <p:grpSpPr>
          <a:xfrm>
            <a:off x="3715328" y="2557935"/>
            <a:ext cx="481767" cy="472943"/>
            <a:chOff x="866120" y="7283920"/>
            <a:chExt cx="1461045" cy="1434286"/>
          </a:xfrm>
        </p:grpSpPr>
        <p:sp>
          <p:nvSpPr>
            <p:cNvPr id="20" name="Shape">
              <a:extLst>
                <a:ext uri="{FF2B5EF4-FFF2-40B4-BE49-F238E27FC236}">
                  <a16:creationId xmlns:a16="http://schemas.microsoft.com/office/drawing/2014/main" id="{16570141-3A83-D356-178E-38EA99C41F07}"/>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chemeClr val="accent1">
                <a:lumMod val="20000"/>
                <a:lumOff val="80000"/>
              </a:schemeClr>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21" name="Shape">
              <a:extLst>
                <a:ext uri="{FF2B5EF4-FFF2-40B4-BE49-F238E27FC236}">
                  <a16:creationId xmlns:a16="http://schemas.microsoft.com/office/drawing/2014/main" id="{54A4699D-D730-D58D-5243-B254FE230E7A}"/>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grpSp>
        <p:nvGrpSpPr>
          <p:cNvPr id="22" name="Group 21">
            <a:extLst>
              <a:ext uri="{FF2B5EF4-FFF2-40B4-BE49-F238E27FC236}">
                <a16:creationId xmlns:a16="http://schemas.microsoft.com/office/drawing/2014/main" id="{795DCA2D-2793-DFC9-AD30-3CD883679517}"/>
              </a:ext>
            </a:extLst>
          </p:cNvPr>
          <p:cNvGrpSpPr>
            <a:grpSpLocks noChangeAspect="1"/>
          </p:cNvGrpSpPr>
          <p:nvPr/>
        </p:nvGrpSpPr>
        <p:grpSpPr>
          <a:xfrm>
            <a:off x="3700618" y="3518735"/>
            <a:ext cx="481767" cy="472943"/>
            <a:chOff x="866120" y="7283920"/>
            <a:chExt cx="1461045" cy="1434286"/>
          </a:xfrm>
        </p:grpSpPr>
        <p:sp>
          <p:nvSpPr>
            <p:cNvPr id="23" name="Shape">
              <a:extLst>
                <a:ext uri="{FF2B5EF4-FFF2-40B4-BE49-F238E27FC236}">
                  <a16:creationId xmlns:a16="http://schemas.microsoft.com/office/drawing/2014/main" id="{9B2FFDEC-4E8F-AE77-35ED-4A22A19E93F8}"/>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chemeClr val="accent1">
                <a:lumMod val="20000"/>
                <a:lumOff val="80000"/>
              </a:schemeClr>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24" name="Shape">
              <a:extLst>
                <a:ext uri="{FF2B5EF4-FFF2-40B4-BE49-F238E27FC236}">
                  <a16:creationId xmlns:a16="http://schemas.microsoft.com/office/drawing/2014/main" id="{52A1485E-EDB6-966A-2C9F-4B1485EE7BB5}"/>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pic>
        <p:nvPicPr>
          <p:cNvPr id="26" name="Picture 25">
            <a:extLst>
              <a:ext uri="{FF2B5EF4-FFF2-40B4-BE49-F238E27FC236}">
                <a16:creationId xmlns:a16="http://schemas.microsoft.com/office/drawing/2014/main" id="{EFBBC812-83EC-3446-BBF7-C18B810A8F06}"/>
              </a:ext>
            </a:extLst>
          </p:cNvPr>
          <p:cNvPicPr>
            <a:picLocks noChangeAspect="1"/>
          </p:cNvPicPr>
          <p:nvPr/>
        </p:nvPicPr>
        <p:blipFill>
          <a:blip r:embed="rId4"/>
          <a:stretch>
            <a:fillRect/>
          </a:stretch>
        </p:blipFill>
        <p:spPr>
          <a:xfrm>
            <a:off x="296482" y="1381405"/>
            <a:ext cx="3092842" cy="2137330"/>
          </a:xfrm>
          <a:prstGeom prst="roundRect">
            <a:avLst/>
          </a:prstGeom>
        </p:spPr>
      </p:pic>
    </p:spTree>
    <p:extLst>
      <p:ext uri="{BB962C8B-B14F-4D97-AF65-F5344CB8AC3E}">
        <p14:creationId xmlns:p14="http://schemas.microsoft.com/office/powerpoint/2010/main" val="168724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4">
            <a:alphaModFix/>
          </a:blip>
          <a:srcRect/>
          <a:stretch/>
        </p:blipFill>
        <p:spPr>
          <a:xfrm>
            <a:off x="0" y="0"/>
            <a:ext cx="9143997" cy="5143490"/>
          </a:xfrm>
          <a:prstGeom prst="rect">
            <a:avLst/>
          </a:prstGeom>
          <a:noFill/>
          <a:ln>
            <a:noFill/>
          </a:ln>
        </p:spPr>
      </p:pic>
      <p:sp>
        <p:nvSpPr>
          <p:cNvPr id="3" name="Slide Number Placeholder 2">
            <a:extLst>
              <a:ext uri="{FF2B5EF4-FFF2-40B4-BE49-F238E27FC236}">
                <a16:creationId xmlns:a16="http://schemas.microsoft.com/office/drawing/2014/main" id="{28F39AC3-1A0A-DB1E-869D-2C91CB9B96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17</a:t>
            </a:fld>
            <a:endParaRPr lang="en-GB"/>
          </a:p>
        </p:txBody>
      </p:sp>
      <p:pic>
        <p:nvPicPr>
          <p:cNvPr id="6" name="Picture 5" descr="A qr code with a check mark&#10;&#10;Description automatically generated">
            <a:extLst>
              <a:ext uri="{FF2B5EF4-FFF2-40B4-BE49-F238E27FC236}">
                <a16:creationId xmlns:a16="http://schemas.microsoft.com/office/drawing/2014/main" id="{99A5EA43-D9AE-9E64-D052-0095FC631526}"/>
              </a:ext>
            </a:extLst>
          </p:cNvPr>
          <p:cNvPicPr>
            <a:picLocks noChangeAspect="1"/>
          </p:cNvPicPr>
          <p:nvPr/>
        </p:nvPicPr>
        <p:blipFill>
          <a:blip r:embed="rId5"/>
          <a:stretch>
            <a:fillRect/>
          </a:stretch>
        </p:blipFill>
        <p:spPr>
          <a:xfrm>
            <a:off x="348053" y="841916"/>
            <a:ext cx="2997354" cy="3149762"/>
          </a:xfrm>
          <a:prstGeom prst="rect">
            <a:avLst/>
          </a:prstGeom>
        </p:spPr>
      </p:pic>
      <p:sp>
        <p:nvSpPr>
          <p:cNvPr id="35" name="TextBox 34">
            <a:extLst>
              <a:ext uri="{FF2B5EF4-FFF2-40B4-BE49-F238E27FC236}">
                <a16:creationId xmlns:a16="http://schemas.microsoft.com/office/drawing/2014/main" id="{3C6C3655-FE00-AFA2-73E8-B6524D9C46F6}"/>
              </a:ext>
            </a:extLst>
          </p:cNvPr>
          <p:cNvSpPr txBox="1"/>
          <p:nvPr/>
        </p:nvSpPr>
        <p:spPr>
          <a:xfrm>
            <a:off x="3400258" y="863585"/>
            <a:ext cx="5346550" cy="3293209"/>
          </a:xfrm>
          <a:prstGeom prst="rect">
            <a:avLst/>
          </a:prstGeom>
          <a:noFill/>
        </p:spPr>
        <p:txBody>
          <a:bodyPr wrap="square" rtlCol="0">
            <a:spAutoFit/>
          </a:bodyPr>
          <a:lstStyle/>
          <a:p>
            <a:r>
              <a:rPr lang="en-US" sz="1800" b="1">
                <a:latin typeface="Helvetica Neue" panose="020B0604020202020204" charset="0"/>
              </a:rPr>
              <a:t>As we scan the </a:t>
            </a:r>
            <a:r>
              <a:rPr lang="en-US" sz="1800" b="1" err="1">
                <a:latin typeface="Helvetica Neue" panose="020B0604020202020204" charset="0"/>
              </a:rPr>
              <a:t>PayNow</a:t>
            </a:r>
            <a:r>
              <a:rPr lang="en-US" sz="1800" b="1">
                <a:latin typeface="Helvetica Neue" panose="020B0604020202020204" charset="0"/>
              </a:rPr>
              <a:t> QR code, let’s keep in mind:</a:t>
            </a:r>
          </a:p>
          <a:p>
            <a:endParaRPr lang="en-US" sz="1800">
              <a:latin typeface="Helvetica Neue" panose="020B0604020202020204" charset="0"/>
            </a:endParaRPr>
          </a:p>
          <a:p>
            <a:r>
              <a:rPr lang="en-US" sz="1800">
                <a:latin typeface="Helvetica Neue" panose="020B0604020202020204" charset="0"/>
              </a:rPr>
              <a:t>	</a:t>
            </a:r>
            <a:r>
              <a:rPr lang="en-US" sz="1600">
                <a:latin typeface="Helvetica Neue" panose="020B0604020202020204" charset="0"/>
              </a:rPr>
              <a:t>To donate within your means. </a:t>
            </a:r>
          </a:p>
          <a:p>
            <a:r>
              <a:rPr lang="en-US" sz="1600">
                <a:latin typeface="Helvetica Neue" panose="020B0604020202020204" charset="0"/>
              </a:rPr>
              <a:t>	</a:t>
            </a:r>
          </a:p>
          <a:p>
            <a:endParaRPr lang="en-US" sz="1600">
              <a:latin typeface="Helvetica Neue" panose="020B0604020202020204" charset="0"/>
            </a:endParaRPr>
          </a:p>
          <a:p>
            <a:endParaRPr lang="en-US" sz="800">
              <a:latin typeface="Helvetica Neue" panose="020B0604020202020204" charset="0"/>
            </a:endParaRPr>
          </a:p>
          <a:p>
            <a:r>
              <a:rPr lang="en-US" sz="1600">
                <a:latin typeface="Helvetica Neue" panose="020B0604020202020204" charset="0"/>
              </a:rPr>
              <a:t>                No amount is too small to make a difference.</a:t>
            </a:r>
          </a:p>
          <a:p>
            <a:r>
              <a:rPr lang="en-US" sz="1600">
                <a:latin typeface="Helvetica Neue" panose="020B0604020202020204" charset="0"/>
              </a:rPr>
              <a:t>	</a:t>
            </a:r>
          </a:p>
          <a:p>
            <a:endParaRPr lang="en-US" sz="1600">
              <a:latin typeface="Helvetica Neue" panose="020B0604020202020204" charset="0"/>
            </a:endParaRPr>
          </a:p>
          <a:p>
            <a:endParaRPr lang="en-US" sz="800">
              <a:latin typeface="Helvetica Neue" panose="020B0604020202020204" charset="0"/>
            </a:endParaRPr>
          </a:p>
          <a:p>
            <a:r>
              <a:rPr lang="en-US" sz="1600">
                <a:latin typeface="Helvetica Neue" panose="020B0604020202020204" charset="0"/>
              </a:rPr>
              <a:t>                Encourage your parents to join you on your </a:t>
            </a:r>
          </a:p>
          <a:p>
            <a:r>
              <a:rPr lang="en-US" sz="1600">
                <a:latin typeface="Helvetica Neue" panose="020B0604020202020204" charset="0"/>
              </a:rPr>
              <a:t>                giving journey too!</a:t>
            </a:r>
          </a:p>
        </p:txBody>
      </p:sp>
      <p:grpSp>
        <p:nvGrpSpPr>
          <p:cNvPr id="36" name="Group 35">
            <a:extLst>
              <a:ext uri="{FF2B5EF4-FFF2-40B4-BE49-F238E27FC236}">
                <a16:creationId xmlns:a16="http://schemas.microsoft.com/office/drawing/2014/main" id="{CF1BD6E7-48AB-58F1-A7EF-397617F25B2F}"/>
              </a:ext>
            </a:extLst>
          </p:cNvPr>
          <p:cNvGrpSpPr>
            <a:grpSpLocks noChangeAspect="1"/>
          </p:cNvGrpSpPr>
          <p:nvPr/>
        </p:nvGrpSpPr>
        <p:grpSpPr>
          <a:xfrm>
            <a:off x="3693460" y="1655332"/>
            <a:ext cx="481767" cy="472943"/>
            <a:chOff x="866120" y="7283920"/>
            <a:chExt cx="1461045" cy="1434286"/>
          </a:xfrm>
        </p:grpSpPr>
        <p:sp>
          <p:nvSpPr>
            <p:cNvPr id="37" name="Shape">
              <a:extLst>
                <a:ext uri="{FF2B5EF4-FFF2-40B4-BE49-F238E27FC236}">
                  <a16:creationId xmlns:a16="http://schemas.microsoft.com/office/drawing/2014/main" id="{2A883F51-CCB1-77A0-9053-64534F3EC213}"/>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chemeClr val="accent1">
                <a:lumMod val="20000"/>
                <a:lumOff val="80000"/>
              </a:schemeClr>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38" name="Shape">
              <a:extLst>
                <a:ext uri="{FF2B5EF4-FFF2-40B4-BE49-F238E27FC236}">
                  <a16:creationId xmlns:a16="http://schemas.microsoft.com/office/drawing/2014/main" id="{DAB2B474-95DA-5471-4943-EA3F90C663D6}"/>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grpSp>
        <p:nvGrpSpPr>
          <p:cNvPr id="41" name="Group 40">
            <a:extLst>
              <a:ext uri="{FF2B5EF4-FFF2-40B4-BE49-F238E27FC236}">
                <a16:creationId xmlns:a16="http://schemas.microsoft.com/office/drawing/2014/main" id="{1ED7C855-9DA1-2E05-18E2-1970BF68C9C9}"/>
              </a:ext>
            </a:extLst>
          </p:cNvPr>
          <p:cNvGrpSpPr>
            <a:grpSpLocks noChangeAspect="1"/>
          </p:cNvGrpSpPr>
          <p:nvPr/>
        </p:nvGrpSpPr>
        <p:grpSpPr>
          <a:xfrm>
            <a:off x="3715328" y="2557935"/>
            <a:ext cx="481767" cy="472943"/>
            <a:chOff x="866120" y="7283920"/>
            <a:chExt cx="1461045" cy="1434286"/>
          </a:xfrm>
        </p:grpSpPr>
        <p:sp>
          <p:nvSpPr>
            <p:cNvPr id="42" name="Shape">
              <a:extLst>
                <a:ext uri="{FF2B5EF4-FFF2-40B4-BE49-F238E27FC236}">
                  <a16:creationId xmlns:a16="http://schemas.microsoft.com/office/drawing/2014/main" id="{48D091D5-F5EC-7FC8-C078-9049708918F1}"/>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chemeClr val="accent1">
                <a:lumMod val="20000"/>
                <a:lumOff val="80000"/>
              </a:schemeClr>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43" name="Shape">
              <a:extLst>
                <a:ext uri="{FF2B5EF4-FFF2-40B4-BE49-F238E27FC236}">
                  <a16:creationId xmlns:a16="http://schemas.microsoft.com/office/drawing/2014/main" id="{CAEED974-62D6-E249-4C50-F11EB4D5D860}"/>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grpSp>
        <p:nvGrpSpPr>
          <p:cNvPr id="45" name="Group 44">
            <a:extLst>
              <a:ext uri="{FF2B5EF4-FFF2-40B4-BE49-F238E27FC236}">
                <a16:creationId xmlns:a16="http://schemas.microsoft.com/office/drawing/2014/main" id="{1A2CBC07-8B3E-3D83-1F5A-62761E86790D}"/>
              </a:ext>
            </a:extLst>
          </p:cNvPr>
          <p:cNvGrpSpPr>
            <a:grpSpLocks noChangeAspect="1"/>
          </p:cNvGrpSpPr>
          <p:nvPr/>
        </p:nvGrpSpPr>
        <p:grpSpPr>
          <a:xfrm>
            <a:off x="3700618" y="3518735"/>
            <a:ext cx="481767" cy="472943"/>
            <a:chOff x="866120" y="7283920"/>
            <a:chExt cx="1461045" cy="1434286"/>
          </a:xfrm>
        </p:grpSpPr>
        <p:sp>
          <p:nvSpPr>
            <p:cNvPr id="46" name="Shape">
              <a:extLst>
                <a:ext uri="{FF2B5EF4-FFF2-40B4-BE49-F238E27FC236}">
                  <a16:creationId xmlns:a16="http://schemas.microsoft.com/office/drawing/2014/main" id="{99F37988-1B7B-3B82-24C4-1BCC82482448}"/>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chemeClr val="accent1">
                <a:lumMod val="20000"/>
                <a:lumOff val="80000"/>
              </a:schemeClr>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47" name="Shape">
              <a:extLst>
                <a:ext uri="{FF2B5EF4-FFF2-40B4-BE49-F238E27FC236}">
                  <a16:creationId xmlns:a16="http://schemas.microsoft.com/office/drawing/2014/main" id="{04A43760-9CFD-AB06-6755-CBCF48719BDD}"/>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sp>
        <p:nvSpPr>
          <p:cNvPr id="48" name="Title 1">
            <a:extLst>
              <a:ext uri="{FF2B5EF4-FFF2-40B4-BE49-F238E27FC236}">
                <a16:creationId xmlns:a16="http://schemas.microsoft.com/office/drawing/2014/main" id="{F8081F7F-C604-B3D0-C2C5-4CD7BEF26929}"/>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You Can Continue To Make A Difference</a:t>
            </a:r>
            <a:endParaRPr lang="en-US" sz="2400">
              <a:solidFill>
                <a:schemeClr val="accent4">
                  <a:lumMod val="75000"/>
                </a:schemeClr>
              </a:solidFill>
              <a:latin typeface="Helvetica Neue" panose="020B0604020202020204" charset="0"/>
              <a:cs typeface="Calibri"/>
            </a:endParaRPr>
          </a:p>
        </p:txBody>
      </p:sp>
    </p:spTree>
    <p:extLst>
      <p:ext uri="{BB962C8B-B14F-4D97-AF65-F5344CB8AC3E}">
        <p14:creationId xmlns:p14="http://schemas.microsoft.com/office/powerpoint/2010/main" val="1354488432"/>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You Can Make MORE Difference</a:t>
            </a:r>
            <a:endParaRPr lang="en-US" sz="2400">
              <a:solidFill>
                <a:schemeClr val="accent4">
                  <a:lumMod val="75000"/>
                </a:schemeClr>
              </a:solidFill>
              <a:latin typeface="Helvetica Neue" panose="020B0604020202020204" charset="0"/>
              <a:cs typeface="Calibri"/>
            </a:endParaRPr>
          </a:p>
        </p:txBody>
      </p:sp>
      <p:sp>
        <p:nvSpPr>
          <p:cNvPr id="3" name="Slide Number Placeholder 2">
            <a:extLst>
              <a:ext uri="{FF2B5EF4-FFF2-40B4-BE49-F238E27FC236}">
                <a16:creationId xmlns:a16="http://schemas.microsoft.com/office/drawing/2014/main" id="{28F39AC3-1A0A-DB1E-869D-2C91CB9B96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18</a:t>
            </a:fld>
            <a:endParaRPr lang="en-GB"/>
          </a:p>
        </p:txBody>
      </p:sp>
      <p:sp>
        <p:nvSpPr>
          <p:cNvPr id="4" name="TextBox 3">
            <a:extLst>
              <a:ext uri="{FF2B5EF4-FFF2-40B4-BE49-F238E27FC236}">
                <a16:creationId xmlns:a16="http://schemas.microsoft.com/office/drawing/2014/main" id="{C8998C39-2A6D-6CA2-41BF-7CB859E291BD}"/>
              </a:ext>
            </a:extLst>
          </p:cNvPr>
          <p:cNvSpPr txBox="1"/>
          <p:nvPr/>
        </p:nvSpPr>
        <p:spPr>
          <a:xfrm>
            <a:off x="395816" y="2643402"/>
            <a:ext cx="8352361" cy="1384995"/>
          </a:xfrm>
          <a:prstGeom prst="rect">
            <a:avLst/>
          </a:prstGeom>
          <a:noFill/>
        </p:spPr>
        <p:txBody>
          <a:bodyPr wrap="square">
            <a:spAutoFit/>
          </a:bodyPr>
          <a:lstStyle/>
          <a:p>
            <a:pPr algn="ctr"/>
            <a:r>
              <a:rPr lang="en-US" sz="2000" b="1">
                <a:ln w="0"/>
                <a:solidFill>
                  <a:schemeClr val="accent1"/>
                </a:solidFill>
                <a:effectLst>
                  <a:outerShdw blurRad="38100" dist="25400" dir="5400000" algn="ctr" rotWithShape="0">
                    <a:srgbClr val="6E747A">
                      <a:alpha val="43000"/>
                    </a:srgbClr>
                  </a:outerShdw>
                </a:effectLst>
                <a:latin typeface="Helvetica Neue" panose="020B0604020202020204" charset="0"/>
              </a:rPr>
              <a:t>In celebration with the 40th anniversary of the Youth Day Appeal, Toppers Education Centre will donate Sharity merchandise sets valued at </a:t>
            </a:r>
            <a:r>
              <a:rPr lang="en-US" sz="2400" b="1">
                <a:ln w="19050">
                  <a:solidFill>
                    <a:srgbClr val="FF3300"/>
                  </a:solidFill>
                  <a:prstDash val="solid"/>
                </a:ln>
                <a:solidFill>
                  <a:srgbClr val="F4B8B8"/>
                </a:solidFill>
                <a:latin typeface="Helvetica Neue" panose="020B0604020202020204" charset="0"/>
              </a:rPr>
              <a:t>$40 </a:t>
            </a:r>
            <a:r>
              <a:rPr lang="en-US" sz="2000" b="1">
                <a:ln w="0"/>
                <a:solidFill>
                  <a:schemeClr val="accent1"/>
                </a:solidFill>
                <a:effectLst>
                  <a:outerShdw blurRad="38100" dist="25400" dir="5400000" algn="ctr" rotWithShape="0">
                    <a:srgbClr val="6E747A">
                      <a:alpha val="43000"/>
                    </a:srgbClr>
                  </a:outerShdw>
                </a:effectLst>
                <a:latin typeface="Helvetica Neue" panose="020B0604020202020204" charset="0"/>
              </a:rPr>
              <a:t>each to families in need for the first 250 class submissions! Rally your class now and make a difference!</a:t>
            </a:r>
          </a:p>
        </p:txBody>
      </p:sp>
      <p:pic>
        <p:nvPicPr>
          <p:cNvPr id="7172" name="Picture 4" descr="Padlet+My own Padlet">
            <a:extLst>
              <a:ext uri="{FF2B5EF4-FFF2-40B4-BE49-F238E27FC236}">
                <a16:creationId xmlns:a16="http://schemas.microsoft.com/office/drawing/2014/main" id="{A1480C72-5FFF-301E-A994-D1C765BEA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247" y="725411"/>
            <a:ext cx="2839500" cy="1774688"/>
          </a:xfrm>
          <a:prstGeom prst="roundRect">
            <a:avLst/>
          </a:prstGeom>
          <a:noFill/>
          <a:ln>
            <a:solidFill>
              <a:schemeClr val="bg2">
                <a:lumMod val="20000"/>
                <a:lumOff val="8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156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1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a:solidFill>
                <a:schemeClr val="accent4">
                  <a:lumMod val="75000"/>
                </a:schemeClr>
              </a:solidFill>
              <a:latin typeface="Helvetica Neue" panose="020B0604020202020204" charset="0"/>
              <a:cs typeface="Calibri"/>
            </a:endParaRPr>
          </a:p>
        </p:txBody>
      </p:sp>
      <p:sp>
        <p:nvSpPr>
          <p:cNvPr id="3" name="Slide Number Placeholder 2">
            <a:extLst>
              <a:ext uri="{FF2B5EF4-FFF2-40B4-BE49-F238E27FC236}">
                <a16:creationId xmlns:a16="http://schemas.microsoft.com/office/drawing/2014/main" id="{8BCB97A9-31F0-E704-A5B9-DEA5D6331E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19</a:t>
            </a:fld>
            <a:endParaRPr lang="en-GB"/>
          </a:p>
        </p:txBody>
      </p:sp>
      <p:sp>
        <p:nvSpPr>
          <p:cNvPr id="5" name="Rectangle: Rounded Corners 4">
            <a:extLst>
              <a:ext uri="{FF2B5EF4-FFF2-40B4-BE49-F238E27FC236}">
                <a16:creationId xmlns:a16="http://schemas.microsoft.com/office/drawing/2014/main" id="{9951B76B-445A-4556-A76A-90FB3D48936C}"/>
              </a:ext>
            </a:extLst>
          </p:cNvPr>
          <p:cNvSpPr/>
          <p:nvPr/>
        </p:nvSpPr>
        <p:spPr>
          <a:xfrm>
            <a:off x="178354" y="1299882"/>
            <a:ext cx="2848743" cy="296731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u="sng">
                <a:solidFill>
                  <a:schemeClr val="tx1"/>
                </a:solidFill>
                <a:latin typeface="Helvetica Neue" panose="020B0604020202020204" charset="0"/>
              </a:rPr>
              <a:t>Padlet Discussion</a:t>
            </a:r>
            <a:endParaRPr lang="en-US" sz="1600" b="1">
              <a:solidFill>
                <a:schemeClr val="tx1"/>
              </a:solidFill>
              <a:latin typeface="Helvetica Neue" panose="020B0604020202020204" charset="0"/>
            </a:endParaRPr>
          </a:p>
          <a:p>
            <a:r>
              <a:rPr lang="en-US">
                <a:solidFill>
                  <a:schemeClr val="tx1"/>
                </a:solidFill>
                <a:latin typeface="Helvetica Neue" panose="020B0604020202020204" charset="0"/>
              </a:rPr>
              <a:t>Teachers are encouraged to use the </a:t>
            </a:r>
            <a:r>
              <a:rPr lang="en-US" b="1">
                <a:solidFill>
                  <a:schemeClr val="tx1"/>
                </a:solidFill>
                <a:latin typeface="Helvetica Neue" panose="020B0604020202020204" charset="0"/>
              </a:rPr>
              <a:t>Padlet "Discussion Board"</a:t>
            </a:r>
            <a:r>
              <a:rPr lang="en-US">
                <a:solidFill>
                  <a:schemeClr val="tx1"/>
                </a:solidFill>
                <a:latin typeface="Helvetica Neue" panose="020B0604020202020204" charset="0"/>
              </a:rPr>
              <a:t> to facilitate class discussions on the questions provided in the following slide.</a:t>
            </a:r>
          </a:p>
          <a:p>
            <a:endParaRPr lang="en-US">
              <a:solidFill>
                <a:schemeClr val="tx1"/>
              </a:solidFill>
              <a:latin typeface="Helvetica Neue" panose="020B0604020202020204" charset="0"/>
            </a:endParaRPr>
          </a:p>
          <a:p>
            <a:r>
              <a:rPr lang="en-US">
                <a:solidFill>
                  <a:schemeClr val="tx1"/>
                </a:solidFill>
                <a:latin typeface="Helvetica Neue"/>
              </a:rPr>
              <a:t>Consider having breakout groups or allowing individual responses from students as part of the activity.</a:t>
            </a:r>
          </a:p>
        </p:txBody>
      </p:sp>
      <p:sp>
        <p:nvSpPr>
          <p:cNvPr id="6" name="Rectangle: Rounded Corners 5">
            <a:extLst>
              <a:ext uri="{FF2B5EF4-FFF2-40B4-BE49-F238E27FC236}">
                <a16:creationId xmlns:a16="http://schemas.microsoft.com/office/drawing/2014/main" id="{1A88272C-6A34-E37B-B786-F0EB696A2929}"/>
              </a:ext>
            </a:extLst>
          </p:cNvPr>
          <p:cNvSpPr/>
          <p:nvPr/>
        </p:nvSpPr>
        <p:spPr>
          <a:xfrm>
            <a:off x="6116902" y="1299882"/>
            <a:ext cx="2848743" cy="2967317"/>
          </a:xfrm>
          <a:prstGeom prst="roundRect">
            <a:avLst/>
          </a:prstGeom>
          <a:solidFill>
            <a:srgbClr val="FFCCCC"/>
          </a:solidFill>
          <a:ln>
            <a:solidFill>
              <a:srgbClr val="FF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u="sng">
                <a:solidFill>
                  <a:schemeClr val="tx1"/>
                </a:solidFill>
                <a:latin typeface="Helvetica Neue" panose="020B0604020202020204" charset="0"/>
              </a:rPr>
              <a:t>Contribution</a:t>
            </a:r>
          </a:p>
          <a:p>
            <a:r>
              <a:rPr lang="en-US">
                <a:solidFill>
                  <a:schemeClr val="tx1"/>
                </a:solidFill>
                <a:latin typeface="Helvetica Neue" panose="020B0604020202020204" charset="0"/>
              </a:rPr>
              <a:t>The recipient will receive an </a:t>
            </a:r>
            <a:r>
              <a:rPr lang="en-US" b="1">
                <a:solidFill>
                  <a:schemeClr val="tx1"/>
                </a:solidFill>
                <a:latin typeface="Helvetica Neue" panose="020B0604020202020204" charset="0"/>
              </a:rPr>
              <a:t>email acknowledgement </a:t>
            </a:r>
            <a:r>
              <a:rPr lang="en-US">
                <a:solidFill>
                  <a:schemeClr val="tx1"/>
                </a:solidFill>
                <a:latin typeface="Helvetica Neue" panose="020B0604020202020204" charset="0"/>
              </a:rPr>
              <a:t>once we have received your class. Every eligible submission earns a Sharity merchandise set donated for YDA 2024! </a:t>
            </a:r>
          </a:p>
          <a:p>
            <a:endParaRPr lang="en-US">
              <a:solidFill>
                <a:schemeClr val="tx1"/>
              </a:solidFill>
              <a:latin typeface="Helvetica Neue" panose="020B0604020202020204" charset="0"/>
            </a:endParaRPr>
          </a:p>
          <a:p>
            <a:r>
              <a:rPr lang="en-US">
                <a:solidFill>
                  <a:schemeClr val="tx1"/>
                </a:solidFill>
                <a:latin typeface="Helvetica Neue" panose="020B0604020202020204" charset="0"/>
              </a:rPr>
              <a:t>Send in your class discussion and get excited about your contribution making a difference today!</a:t>
            </a:r>
          </a:p>
          <a:p>
            <a:endParaRPr lang="en-US">
              <a:solidFill>
                <a:schemeClr val="tx1"/>
              </a:solidFill>
              <a:latin typeface="Helvetica Neue" panose="020B0604020202020204" charset="0"/>
            </a:endParaRPr>
          </a:p>
        </p:txBody>
      </p:sp>
      <p:sp>
        <p:nvSpPr>
          <p:cNvPr id="7" name="Rectangle: Rounded Corners 6">
            <a:extLst>
              <a:ext uri="{FF2B5EF4-FFF2-40B4-BE49-F238E27FC236}">
                <a16:creationId xmlns:a16="http://schemas.microsoft.com/office/drawing/2014/main" id="{D2E0ADBB-FA2A-1EFC-6B91-4D59B8839E66}"/>
              </a:ext>
            </a:extLst>
          </p:cNvPr>
          <p:cNvSpPr/>
          <p:nvPr/>
        </p:nvSpPr>
        <p:spPr>
          <a:xfrm>
            <a:off x="3147627" y="1299882"/>
            <a:ext cx="2848742" cy="2967318"/>
          </a:xfrm>
          <a:prstGeom prst="round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u="sng">
                <a:solidFill>
                  <a:schemeClr val="tx1"/>
                </a:solidFill>
                <a:latin typeface="Helvetica Neue" panose="020B0604020202020204" charset="0"/>
              </a:rPr>
              <a:t>Submission</a:t>
            </a:r>
          </a:p>
          <a:p>
            <a:r>
              <a:rPr lang="en-US" b="0" i="0">
                <a:solidFill>
                  <a:schemeClr val="tx1"/>
                </a:solidFill>
                <a:latin typeface="Helvetica Neue" panose="020B0604020202020204" charset="0"/>
              </a:rPr>
              <a:t>Teachers should email the Padlet discussion results (PDF) to Community Chest at </a:t>
            </a:r>
            <a:r>
              <a:rPr lang="en-US" b="0" i="0">
                <a:solidFill>
                  <a:schemeClr val="tx1"/>
                </a:solidFill>
                <a:latin typeface="Helvetica Neue" panose="020B0604020202020204" charset="0"/>
                <a:hlinkClick r:id="rId4"/>
              </a:rPr>
              <a:t>NCSS_School@ncss.gov.sg</a:t>
            </a:r>
            <a:r>
              <a:rPr lang="en-US" b="0" i="0">
                <a:solidFill>
                  <a:schemeClr val="tx1"/>
                </a:solidFill>
                <a:latin typeface="Helvetica Neue" panose="020B0604020202020204" charset="0"/>
              </a:rPr>
              <a:t>. The submission deadline is the </a:t>
            </a:r>
            <a:r>
              <a:rPr lang="en-US" b="1" i="0">
                <a:solidFill>
                  <a:schemeClr val="tx1"/>
                </a:solidFill>
                <a:latin typeface="Helvetica Neue" panose="020B0604020202020204" charset="0"/>
              </a:rPr>
              <a:t>end of August</a:t>
            </a:r>
            <a:r>
              <a:rPr lang="en-US" b="0" i="0">
                <a:solidFill>
                  <a:schemeClr val="tx1"/>
                </a:solidFill>
                <a:latin typeface="Helvetica Neue" panose="020B0604020202020204" charset="0"/>
              </a:rPr>
              <a:t>, so keep those submissions coming!</a:t>
            </a:r>
          </a:p>
          <a:p>
            <a:endParaRPr lang="en-US">
              <a:solidFill>
                <a:schemeClr val="tx1"/>
              </a:solidFill>
              <a:latin typeface="Helvetica Neue" panose="020B0604020202020204" charset="0"/>
            </a:endParaRPr>
          </a:p>
          <a:p>
            <a:r>
              <a:rPr lang="en-US">
                <a:solidFill>
                  <a:schemeClr val="tx1"/>
                </a:solidFill>
                <a:latin typeface="Helvetica Neue" panose="020B0604020202020204" charset="0"/>
              </a:rPr>
              <a:t>Please r</a:t>
            </a:r>
            <a:r>
              <a:rPr lang="en-US" b="0" i="0">
                <a:solidFill>
                  <a:schemeClr val="tx1"/>
                </a:solidFill>
                <a:latin typeface="Helvetica Neue" panose="020B0604020202020204" charset="0"/>
              </a:rPr>
              <a:t>emember to include the </a:t>
            </a:r>
            <a:r>
              <a:rPr lang="en-US" b="1" i="0">
                <a:solidFill>
                  <a:schemeClr val="tx1"/>
                </a:solidFill>
                <a:latin typeface="Helvetica Neue" panose="020B0604020202020204" charset="0"/>
              </a:rPr>
              <a:t>participating school's name </a:t>
            </a:r>
            <a:r>
              <a:rPr lang="en-US" b="0" i="0">
                <a:solidFill>
                  <a:schemeClr val="tx1"/>
                </a:solidFill>
                <a:latin typeface="Helvetica Neue" panose="020B0604020202020204" charset="0"/>
              </a:rPr>
              <a:t>and </a:t>
            </a:r>
            <a:r>
              <a:rPr lang="en-US" b="1" i="0">
                <a:solidFill>
                  <a:schemeClr val="tx1"/>
                </a:solidFill>
                <a:latin typeface="Helvetica Neue" panose="020B0604020202020204" charset="0"/>
              </a:rPr>
              <a:t>class</a:t>
            </a:r>
            <a:r>
              <a:rPr lang="en-US" b="0" i="0">
                <a:solidFill>
                  <a:schemeClr val="tx1"/>
                </a:solidFill>
                <a:latin typeface="Helvetica Neue" panose="020B0604020202020204" charset="0"/>
              </a:rPr>
              <a:t> in the email subject line.</a:t>
            </a:r>
          </a:p>
        </p:txBody>
      </p:sp>
      <p:pic>
        <p:nvPicPr>
          <p:cNvPr id="4" name="Graphic 3" descr="Chat with solid fill">
            <a:extLst>
              <a:ext uri="{FF2B5EF4-FFF2-40B4-BE49-F238E27FC236}">
                <a16:creationId xmlns:a16="http://schemas.microsoft.com/office/drawing/2014/main" id="{C0C7B99D-E8FE-B8E2-599C-FB81D5E1B6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6977" y="691381"/>
            <a:ext cx="651496" cy="651496"/>
          </a:xfrm>
          <a:prstGeom prst="rect">
            <a:avLst/>
          </a:prstGeom>
        </p:spPr>
      </p:pic>
      <p:pic>
        <p:nvPicPr>
          <p:cNvPr id="8" name="Graphic 7" descr="Envelope with solid fill">
            <a:extLst>
              <a:ext uri="{FF2B5EF4-FFF2-40B4-BE49-F238E27FC236}">
                <a16:creationId xmlns:a16="http://schemas.microsoft.com/office/drawing/2014/main" id="{1DF76441-9FA5-F9DC-588C-443A1F4007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46250" y="691381"/>
            <a:ext cx="651496" cy="651496"/>
          </a:xfrm>
          <a:prstGeom prst="rect">
            <a:avLst/>
          </a:prstGeom>
        </p:spPr>
      </p:pic>
      <p:pic>
        <p:nvPicPr>
          <p:cNvPr id="9" name="Graphic 8" descr="Present with solid fill">
            <a:extLst>
              <a:ext uri="{FF2B5EF4-FFF2-40B4-BE49-F238E27FC236}">
                <a16:creationId xmlns:a16="http://schemas.microsoft.com/office/drawing/2014/main" id="{9B8D2C4C-A146-2ABE-D7FD-20E6CA021C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74392" y="727425"/>
            <a:ext cx="533761" cy="533761"/>
          </a:xfrm>
          <a:prstGeom prst="rect">
            <a:avLst/>
          </a:prstGeom>
        </p:spPr>
      </p:pic>
      <p:sp>
        <p:nvSpPr>
          <p:cNvPr id="10" name="Title 1">
            <a:extLst>
              <a:ext uri="{FF2B5EF4-FFF2-40B4-BE49-F238E27FC236}">
                <a16:creationId xmlns:a16="http://schemas.microsoft.com/office/drawing/2014/main" id="{E1B0F879-4BE2-E8DE-707B-E367EDDE9C90}"/>
              </a:ext>
            </a:extLst>
          </p:cNvPr>
          <p:cNvSpPr txBox="1">
            <a:spLocks/>
          </p:cNvSpPr>
          <p:nvPr/>
        </p:nvSpPr>
        <p:spPr>
          <a:xfrm>
            <a:off x="330755" y="2599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You Can Make MORE Difference</a:t>
            </a:r>
            <a:endParaRPr lang="en-US" sz="2400">
              <a:solidFill>
                <a:schemeClr val="accent4">
                  <a:lumMod val="75000"/>
                </a:schemeClr>
              </a:solidFill>
              <a:latin typeface="Helvetica Neue" panose="020B0604020202020204" charset="0"/>
              <a:cs typeface="Calibri"/>
            </a:endParaRPr>
          </a:p>
        </p:txBody>
      </p:sp>
    </p:spTree>
    <p:extLst>
      <p:ext uri="{BB962C8B-B14F-4D97-AF65-F5344CB8AC3E}">
        <p14:creationId xmlns:p14="http://schemas.microsoft.com/office/powerpoint/2010/main" val="4034536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Table of Contents</a:t>
            </a:r>
            <a:endParaRPr lang="en-US" sz="2400">
              <a:solidFill>
                <a:schemeClr val="accent4">
                  <a:lumMod val="75000"/>
                </a:schemeClr>
              </a:solidFill>
              <a:latin typeface="Helvetica Neue" panose="020B0604020202020204" charset="0"/>
              <a:cs typeface="Calibri"/>
            </a:endParaRPr>
          </a:p>
        </p:txBody>
      </p:sp>
      <p:sp>
        <p:nvSpPr>
          <p:cNvPr id="3" name="Slide Number Placeholder 2">
            <a:extLst>
              <a:ext uri="{FF2B5EF4-FFF2-40B4-BE49-F238E27FC236}">
                <a16:creationId xmlns:a16="http://schemas.microsoft.com/office/drawing/2014/main" id="{919897F8-EAFB-14F1-47C3-9F4A449C2C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a:t>
            </a:fld>
            <a:endParaRPr lang="en-GB"/>
          </a:p>
        </p:txBody>
      </p:sp>
      <p:sp>
        <p:nvSpPr>
          <p:cNvPr id="4" name="TextBox 3">
            <a:extLst>
              <a:ext uri="{FF2B5EF4-FFF2-40B4-BE49-F238E27FC236}">
                <a16:creationId xmlns:a16="http://schemas.microsoft.com/office/drawing/2014/main" id="{905BA671-9879-9527-6441-999966AC818B}"/>
              </a:ext>
            </a:extLst>
          </p:cNvPr>
          <p:cNvSpPr txBox="1"/>
          <p:nvPr/>
        </p:nvSpPr>
        <p:spPr>
          <a:xfrm>
            <a:off x="282386" y="1002084"/>
            <a:ext cx="8579224" cy="3139321"/>
          </a:xfrm>
          <a:prstGeom prst="rect">
            <a:avLst/>
          </a:prstGeom>
          <a:noFill/>
        </p:spPr>
        <p:txBody>
          <a:bodyPr wrap="square">
            <a:spAutoFit/>
          </a:bodyPr>
          <a:lstStyle/>
          <a:p>
            <a:pPr algn="l" fontAlgn="base"/>
            <a:r>
              <a:rPr lang="en-US" sz="1800" i="0">
                <a:ln w="0"/>
                <a:solidFill>
                  <a:schemeClr val="tx1"/>
                </a:solidFill>
                <a:effectLst>
                  <a:outerShdw blurRad="38100" dist="19050" dir="2700000" algn="tl" rotWithShape="0">
                    <a:schemeClr val="dk1">
                      <a:alpha val="40000"/>
                    </a:schemeClr>
                  </a:outerShdw>
                </a:effectLst>
                <a:latin typeface="Helvetica Neue" panose="020B0604020202020204" charset="0"/>
              </a:rPr>
              <a:t>     Look Beyond My Disability, See The True Me – We are not that different (Video)</a:t>
            </a:r>
          </a:p>
          <a:p>
            <a:pPr marL="342900" indent="-342900" algn="l" fontAlgn="base">
              <a:buAutoNum type="arabicPeriod"/>
            </a:pPr>
            <a:endParaRPr lang="en-US" sz="1800">
              <a:ln w="0"/>
              <a:solidFill>
                <a:schemeClr val="tx1"/>
              </a:solidFill>
              <a:effectLst>
                <a:outerShdw blurRad="38100" dist="19050" dir="2700000" algn="tl" rotWithShape="0">
                  <a:schemeClr val="dk1">
                    <a:alpha val="40000"/>
                  </a:schemeClr>
                </a:outerShdw>
              </a:effectLst>
              <a:latin typeface="Helvetica Neue" panose="020B0604020202020204" charset="0"/>
            </a:endParaRPr>
          </a:p>
          <a:p>
            <a:pPr marL="342900" indent="-342900" algn="l" fontAlgn="base">
              <a:buAutoNum type="arabicPeriod"/>
            </a:pPr>
            <a:endParaRPr lang="en-US" sz="1800">
              <a:ln w="0"/>
              <a:solidFill>
                <a:schemeClr val="tx1"/>
              </a:solidFill>
              <a:effectLst>
                <a:outerShdw blurRad="38100" dist="19050" dir="2700000" algn="tl" rotWithShape="0">
                  <a:schemeClr val="dk1">
                    <a:alpha val="40000"/>
                  </a:schemeClr>
                </a:outerShdw>
              </a:effectLst>
              <a:latin typeface="Helvetica Neue" panose="020B0604020202020204" charset="0"/>
            </a:endParaRPr>
          </a:p>
          <a:p>
            <a:pPr algn="l" fontAlgn="base"/>
            <a:r>
              <a:rPr lang="en-US" sz="1800">
                <a:ln w="0"/>
                <a:solidFill>
                  <a:schemeClr val="tx1"/>
                </a:solidFill>
                <a:effectLst>
                  <a:outerShdw blurRad="38100" dist="19050" dir="2700000" algn="tl" rotWithShape="0">
                    <a:schemeClr val="dk1">
                      <a:alpha val="40000"/>
                    </a:schemeClr>
                  </a:outerShdw>
                </a:effectLst>
                <a:latin typeface="Helvetica Neue" panose="020B0604020202020204" charset="0"/>
              </a:rPr>
              <a:t>     </a:t>
            </a:r>
            <a:r>
              <a:rPr lang="en-US" sz="1800" i="0">
                <a:ln w="0"/>
                <a:solidFill>
                  <a:schemeClr val="tx1"/>
                </a:solidFill>
                <a:effectLst>
                  <a:outerShdw blurRad="38100" dist="19050" dir="2700000" algn="tl" rotWithShape="0">
                    <a:schemeClr val="dk1">
                      <a:alpha val="40000"/>
                    </a:schemeClr>
                  </a:outerShdw>
                </a:effectLst>
                <a:latin typeface="Helvetica Neue" panose="020B0604020202020204" charset="0"/>
              </a:rPr>
              <a:t>Community Chest Youth Day Appeal and the Impact of Giving</a:t>
            </a:r>
          </a:p>
          <a:p>
            <a:pPr algn="l" fontAlgn="base"/>
            <a:endParaRPr lang="en-US" sz="1800">
              <a:ln w="0"/>
              <a:solidFill>
                <a:schemeClr val="tx1"/>
              </a:solidFill>
              <a:effectLst>
                <a:outerShdw blurRad="38100" dist="19050" dir="2700000" algn="tl" rotWithShape="0">
                  <a:schemeClr val="dk1">
                    <a:alpha val="40000"/>
                  </a:schemeClr>
                </a:outerShdw>
              </a:effectLst>
              <a:latin typeface="Helvetica Neue" panose="020B0604020202020204" charset="0"/>
            </a:endParaRPr>
          </a:p>
          <a:p>
            <a:pPr algn="l" fontAlgn="base"/>
            <a:endParaRPr lang="en-US" sz="1800">
              <a:ln w="0"/>
              <a:solidFill>
                <a:schemeClr val="tx1"/>
              </a:solidFill>
              <a:effectLst>
                <a:outerShdw blurRad="38100" dist="19050" dir="2700000" algn="tl" rotWithShape="0">
                  <a:schemeClr val="dk1">
                    <a:alpha val="40000"/>
                  </a:schemeClr>
                </a:outerShdw>
              </a:effectLst>
              <a:latin typeface="Helvetica Neue" panose="020B0604020202020204" charset="0"/>
            </a:endParaRPr>
          </a:p>
          <a:p>
            <a:pPr algn="l" fontAlgn="base"/>
            <a:r>
              <a:rPr lang="en-US" sz="1800">
                <a:ln w="0"/>
                <a:solidFill>
                  <a:schemeClr val="tx1"/>
                </a:solidFill>
                <a:effectLst>
                  <a:outerShdw blurRad="38100" dist="19050" dir="2700000" algn="tl" rotWithShape="0">
                    <a:schemeClr val="dk1">
                      <a:alpha val="40000"/>
                    </a:schemeClr>
                  </a:outerShdw>
                </a:effectLst>
                <a:latin typeface="Helvetica Neue" panose="020B0604020202020204" charset="0"/>
              </a:rPr>
              <a:t>     You Can Make A Difference</a:t>
            </a:r>
          </a:p>
          <a:p>
            <a:pPr algn="l" fontAlgn="base"/>
            <a:endParaRPr lang="en-US" sz="1800">
              <a:ln w="0"/>
              <a:solidFill>
                <a:schemeClr val="tx1"/>
              </a:solidFill>
              <a:effectLst>
                <a:outerShdw blurRad="38100" dist="19050" dir="2700000" algn="tl" rotWithShape="0">
                  <a:schemeClr val="dk1">
                    <a:alpha val="40000"/>
                  </a:schemeClr>
                </a:outerShdw>
              </a:effectLst>
              <a:latin typeface="Helvetica Neue" panose="020B0604020202020204" charset="0"/>
            </a:endParaRPr>
          </a:p>
          <a:p>
            <a:pPr algn="l" fontAlgn="base"/>
            <a:endParaRPr lang="en-US" sz="1800">
              <a:ln w="0"/>
              <a:solidFill>
                <a:schemeClr val="tx1"/>
              </a:solidFill>
              <a:effectLst>
                <a:outerShdw blurRad="38100" dist="19050" dir="2700000" algn="tl" rotWithShape="0">
                  <a:schemeClr val="dk1">
                    <a:alpha val="40000"/>
                  </a:schemeClr>
                </a:outerShdw>
              </a:effectLst>
              <a:latin typeface="Helvetica Neue" panose="020B0604020202020204" charset="0"/>
            </a:endParaRPr>
          </a:p>
          <a:p>
            <a:pPr algn="l" fontAlgn="base"/>
            <a:r>
              <a:rPr lang="en-US" sz="1800">
                <a:ln w="0"/>
                <a:solidFill>
                  <a:schemeClr val="tx1"/>
                </a:solidFill>
                <a:effectLst>
                  <a:outerShdw blurRad="38100" dist="19050" dir="2700000" algn="tl" rotWithShape="0">
                    <a:schemeClr val="dk1">
                      <a:alpha val="40000"/>
                    </a:schemeClr>
                  </a:outerShdw>
                </a:effectLst>
                <a:latin typeface="Helvetica Neue" panose="020B0604020202020204" charset="0"/>
              </a:rPr>
              <a:t>     </a:t>
            </a:r>
            <a:r>
              <a:rPr lang="en-US" sz="1800" i="0">
                <a:ln w="0"/>
                <a:solidFill>
                  <a:schemeClr val="tx1"/>
                </a:solidFill>
                <a:effectLst>
                  <a:outerShdw blurRad="38100" dist="19050" dir="2700000" algn="tl" rotWithShape="0">
                    <a:schemeClr val="dk1">
                      <a:alpha val="40000"/>
                    </a:schemeClr>
                  </a:outerShdw>
                </a:effectLst>
                <a:latin typeface="Helvetica Neue" panose="020B0604020202020204" charset="0"/>
              </a:rPr>
              <a:t>Look Beyond My Disability, See The True Me – ‘Fire In the Rain’ (Video)</a:t>
            </a:r>
          </a:p>
          <a:p>
            <a:pPr marL="342900" indent="-342900" algn="l" fontAlgn="base">
              <a:buAutoNum type="arabicPeriod"/>
            </a:pPr>
            <a:endParaRPr lang="en-US" sz="1800" i="0">
              <a:ln w="0"/>
              <a:solidFill>
                <a:schemeClr val="tx1"/>
              </a:solidFill>
              <a:effectLst>
                <a:outerShdw blurRad="38100" dist="19050" dir="2700000" algn="tl" rotWithShape="0">
                  <a:schemeClr val="dk1">
                    <a:alpha val="40000"/>
                  </a:schemeClr>
                </a:outerShdw>
              </a:effectLst>
              <a:latin typeface="Helvetica Neue" panose="020B0604020202020204" charset="0"/>
            </a:endParaRPr>
          </a:p>
        </p:txBody>
      </p:sp>
      <p:sp>
        <p:nvSpPr>
          <p:cNvPr id="5" name="TextBox 4">
            <a:extLst>
              <a:ext uri="{FF2B5EF4-FFF2-40B4-BE49-F238E27FC236}">
                <a16:creationId xmlns:a16="http://schemas.microsoft.com/office/drawing/2014/main" id="{05800CFF-F962-320E-93CD-BBA9BB928E3E}"/>
              </a:ext>
            </a:extLst>
          </p:cNvPr>
          <p:cNvSpPr txBox="1"/>
          <p:nvPr/>
        </p:nvSpPr>
        <p:spPr>
          <a:xfrm>
            <a:off x="271257" y="968168"/>
            <a:ext cx="694706" cy="400110"/>
          </a:xfrm>
          <a:prstGeom prst="rect">
            <a:avLst/>
          </a:prstGeom>
          <a:noFill/>
        </p:spPr>
        <p:txBody>
          <a:bodyPr wrap="square">
            <a:spAutoFit/>
          </a:bodyPr>
          <a:lstStyle/>
          <a:p>
            <a:r>
              <a:rPr lang="en-US" sz="2000">
                <a:ln w="19050">
                  <a:solidFill>
                    <a:srgbClr val="FF9966"/>
                  </a:solidFill>
                  <a:prstDash val="solid"/>
                </a:ln>
                <a:solidFill>
                  <a:srgbClr val="FF9966"/>
                </a:solidFill>
              </a:rPr>
              <a:t>1</a:t>
            </a:r>
            <a:endParaRPr lang="en-SG" sz="2000">
              <a:ln>
                <a:solidFill>
                  <a:srgbClr val="FF9966"/>
                </a:solidFill>
              </a:ln>
              <a:solidFill>
                <a:srgbClr val="FF9966"/>
              </a:solidFill>
            </a:endParaRPr>
          </a:p>
        </p:txBody>
      </p:sp>
      <p:sp>
        <p:nvSpPr>
          <p:cNvPr id="6" name="TextBox 5">
            <a:extLst>
              <a:ext uri="{FF2B5EF4-FFF2-40B4-BE49-F238E27FC236}">
                <a16:creationId xmlns:a16="http://schemas.microsoft.com/office/drawing/2014/main" id="{75C33960-738E-ECC2-8B19-16D9CE3B3126}"/>
              </a:ext>
            </a:extLst>
          </p:cNvPr>
          <p:cNvSpPr txBox="1"/>
          <p:nvPr/>
        </p:nvSpPr>
        <p:spPr>
          <a:xfrm>
            <a:off x="271257" y="1792388"/>
            <a:ext cx="694706" cy="400110"/>
          </a:xfrm>
          <a:prstGeom prst="rect">
            <a:avLst/>
          </a:prstGeom>
          <a:noFill/>
        </p:spPr>
        <p:txBody>
          <a:bodyPr wrap="square">
            <a:spAutoFit/>
          </a:bodyPr>
          <a:lstStyle/>
          <a:p>
            <a:r>
              <a:rPr lang="en-US" sz="2000">
                <a:ln w="19050">
                  <a:solidFill>
                    <a:srgbClr val="FF9966"/>
                  </a:solidFill>
                  <a:prstDash val="solid"/>
                </a:ln>
                <a:solidFill>
                  <a:srgbClr val="FF9966"/>
                </a:solidFill>
              </a:rPr>
              <a:t>2</a:t>
            </a:r>
            <a:endParaRPr lang="en-SG" sz="2000">
              <a:ln>
                <a:solidFill>
                  <a:srgbClr val="FF9966"/>
                </a:solidFill>
              </a:ln>
              <a:solidFill>
                <a:srgbClr val="FF9966"/>
              </a:solidFill>
            </a:endParaRPr>
          </a:p>
        </p:txBody>
      </p:sp>
      <p:sp>
        <p:nvSpPr>
          <p:cNvPr id="7" name="TextBox 6">
            <a:extLst>
              <a:ext uri="{FF2B5EF4-FFF2-40B4-BE49-F238E27FC236}">
                <a16:creationId xmlns:a16="http://schemas.microsoft.com/office/drawing/2014/main" id="{2344C082-12E4-1CC9-688F-59E18C35B714}"/>
              </a:ext>
            </a:extLst>
          </p:cNvPr>
          <p:cNvSpPr txBox="1"/>
          <p:nvPr/>
        </p:nvSpPr>
        <p:spPr>
          <a:xfrm>
            <a:off x="271257" y="2625455"/>
            <a:ext cx="694706" cy="400110"/>
          </a:xfrm>
          <a:prstGeom prst="rect">
            <a:avLst/>
          </a:prstGeom>
          <a:noFill/>
        </p:spPr>
        <p:txBody>
          <a:bodyPr wrap="square">
            <a:spAutoFit/>
          </a:bodyPr>
          <a:lstStyle/>
          <a:p>
            <a:r>
              <a:rPr lang="en-US" sz="2000">
                <a:ln w="19050">
                  <a:solidFill>
                    <a:srgbClr val="FF9966"/>
                  </a:solidFill>
                  <a:prstDash val="solid"/>
                </a:ln>
                <a:solidFill>
                  <a:srgbClr val="FF9966"/>
                </a:solidFill>
              </a:rPr>
              <a:t>3</a:t>
            </a:r>
            <a:endParaRPr lang="en-SG" sz="2000">
              <a:ln>
                <a:solidFill>
                  <a:srgbClr val="FF9966"/>
                </a:solidFill>
              </a:ln>
              <a:solidFill>
                <a:srgbClr val="FF9966"/>
              </a:solidFill>
            </a:endParaRPr>
          </a:p>
        </p:txBody>
      </p:sp>
      <p:sp>
        <p:nvSpPr>
          <p:cNvPr id="9" name="TextBox 8">
            <a:extLst>
              <a:ext uri="{FF2B5EF4-FFF2-40B4-BE49-F238E27FC236}">
                <a16:creationId xmlns:a16="http://schemas.microsoft.com/office/drawing/2014/main" id="{250D893E-81A4-0520-7D54-C27C790AADFE}"/>
              </a:ext>
            </a:extLst>
          </p:cNvPr>
          <p:cNvSpPr txBox="1"/>
          <p:nvPr/>
        </p:nvSpPr>
        <p:spPr>
          <a:xfrm>
            <a:off x="271257" y="3458522"/>
            <a:ext cx="694706" cy="400110"/>
          </a:xfrm>
          <a:prstGeom prst="rect">
            <a:avLst/>
          </a:prstGeom>
          <a:noFill/>
        </p:spPr>
        <p:txBody>
          <a:bodyPr wrap="square">
            <a:spAutoFit/>
          </a:bodyPr>
          <a:lstStyle/>
          <a:p>
            <a:r>
              <a:rPr lang="en-US" sz="2000">
                <a:ln w="19050">
                  <a:solidFill>
                    <a:srgbClr val="FF9966"/>
                  </a:solidFill>
                  <a:prstDash val="solid"/>
                </a:ln>
                <a:solidFill>
                  <a:srgbClr val="FF9966"/>
                </a:solidFill>
              </a:rPr>
              <a:t>4</a:t>
            </a:r>
            <a:endParaRPr lang="en-SG" sz="2000">
              <a:ln>
                <a:solidFill>
                  <a:srgbClr val="FF9966"/>
                </a:solidFill>
              </a:ln>
              <a:solidFill>
                <a:srgbClr val="FF9966"/>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1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a:solidFill>
                <a:schemeClr val="accent4">
                  <a:lumMod val="75000"/>
                </a:schemeClr>
              </a:solidFill>
              <a:latin typeface="Helvetica Neue" panose="020B0604020202020204" charset="0"/>
              <a:cs typeface="Calibri"/>
            </a:endParaRPr>
          </a:p>
        </p:txBody>
      </p:sp>
      <p:sp>
        <p:nvSpPr>
          <p:cNvPr id="3" name="Slide Number Placeholder 2">
            <a:extLst>
              <a:ext uri="{FF2B5EF4-FFF2-40B4-BE49-F238E27FC236}">
                <a16:creationId xmlns:a16="http://schemas.microsoft.com/office/drawing/2014/main" id="{8BCB97A9-31F0-E704-A5B9-DEA5D6331E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20</a:t>
            </a:fld>
            <a:endParaRPr lang="en-GB"/>
          </a:p>
        </p:txBody>
      </p:sp>
      <p:sp>
        <p:nvSpPr>
          <p:cNvPr id="5" name="Rectangle: Rounded Corners 4">
            <a:extLst>
              <a:ext uri="{FF2B5EF4-FFF2-40B4-BE49-F238E27FC236}">
                <a16:creationId xmlns:a16="http://schemas.microsoft.com/office/drawing/2014/main" id="{9951B76B-445A-4556-A76A-90FB3D48936C}"/>
              </a:ext>
            </a:extLst>
          </p:cNvPr>
          <p:cNvSpPr/>
          <p:nvPr/>
        </p:nvSpPr>
        <p:spPr>
          <a:xfrm>
            <a:off x="178355" y="944290"/>
            <a:ext cx="8787290" cy="325119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tx1"/>
                </a:solidFill>
                <a:latin typeface="Helvetica Neue" panose="020B0604020202020204" charset="0"/>
              </a:rPr>
              <a:t>Padlet Discussion Questions</a:t>
            </a:r>
            <a:endParaRPr lang="en-US" sz="1600" b="1" dirty="0">
              <a:solidFill>
                <a:schemeClr val="tx1"/>
              </a:solidFill>
              <a:latin typeface="Helvetica Neue" panose="020B0604020202020204" charset="0"/>
            </a:endParaRPr>
          </a:p>
          <a:p>
            <a:r>
              <a:rPr lang="en-US" i="0" dirty="0">
                <a:solidFill>
                  <a:schemeClr val="tx1"/>
                </a:solidFill>
                <a:latin typeface="Helvetica Neue" panose="020B0604020202020204" charset="0"/>
              </a:rPr>
              <a:t>Each participating </a:t>
            </a:r>
            <a:r>
              <a:rPr lang="en-US" dirty="0">
                <a:solidFill>
                  <a:schemeClr val="tx1"/>
                </a:solidFill>
                <a:latin typeface="Helvetica Neue" panose="020B0604020202020204" charset="0"/>
              </a:rPr>
              <a:t>class should answer </a:t>
            </a:r>
            <a:r>
              <a:rPr lang="en-US" b="1" dirty="0">
                <a:solidFill>
                  <a:schemeClr val="tx1"/>
                </a:solidFill>
                <a:latin typeface="Helvetica Neue" panose="020B0604020202020204" charset="0"/>
              </a:rPr>
              <a:t>at least one </a:t>
            </a:r>
            <a:r>
              <a:rPr lang="en-US" dirty="0">
                <a:solidFill>
                  <a:schemeClr val="tx1"/>
                </a:solidFill>
                <a:latin typeface="Helvetica Neue" panose="020B0604020202020204" charset="0"/>
              </a:rPr>
              <a:t>of the questions below:</a:t>
            </a:r>
          </a:p>
          <a:p>
            <a:endParaRPr lang="en-US" i="0" dirty="0">
              <a:solidFill>
                <a:schemeClr val="tx1"/>
              </a:solidFill>
              <a:latin typeface="Helvetica Neue" panose="020B0604020202020204" charset="0"/>
            </a:endParaRPr>
          </a:p>
          <a:p>
            <a:pPr marL="342900" indent="-342900">
              <a:buAutoNum type="arabicPeriod"/>
            </a:pPr>
            <a:r>
              <a:rPr lang="en-US" dirty="0">
                <a:solidFill>
                  <a:schemeClr val="tx1"/>
                </a:solidFill>
                <a:latin typeface="Helvetica Neue" panose="020B0604020202020204" charset="0"/>
              </a:rPr>
              <a:t>Why is it important for us, as youths, to participate in initiatives like the Youth Day Appeal, and how does getting involved help us better understand community needs and issues?</a:t>
            </a:r>
          </a:p>
          <a:p>
            <a:pPr marL="342900" indent="-342900">
              <a:buAutoNum type="arabicPeriod"/>
            </a:pPr>
            <a:endParaRPr lang="en-US" dirty="0">
              <a:solidFill>
                <a:schemeClr val="tx1"/>
              </a:solidFill>
              <a:latin typeface="Helvetica Neue" panose="020B0604020202020204" charset="0"/>
            </a:endParaRPr>
          </a:p>
          <a:p>
            <a:pPr marL="342900" indent="-342900">
              <a:buAutoNum type="arabicPeriod"/>
            </a:pPr>
            <a:r>
              <a:rPr lang="en-US" dirty="0">
                <a:solidFill>
                  <a:schemeClr val="tx1"/>
                </a:solidFill>
                <a:latin typeface="Helvetica Neue" panose="020B0604020202020204" charset="0"/>
              </a:rPr>
              <a:t>How can we effectively convey the importance of these giving efforts to our friends and schoolmates to inspire their participation? What are some ways we can share our experiences to promote empathy and action among our peers?</a:t>
            </a:r>
          </a:p>
          <a:p>
            <a:pPr marL="342900" indent="-342900">
              <a:buAutoNum type="arabicPeriod"/>
            </a:pPr>
            <a:endParaRPr lang="en-US" dirty="0">
              <a:solidFill>
                <a:schemeClr val="tx1"/>
              </a:solidFill>
              <a:latin typeface="Helvetica Neue" panose="020B0604020202020204" charset="0"/>
            </a:endParaRPr>
          </a:p>
          <a:p>
            <a:pPr marL="342900" indent="-342900">
              <a:buAutoNum type="arabicPeriod"/>
            </a:pPr>
            <a:r>
              <a:rPr lang="en-US" dirty="0">
                <a:solidFill>
                  <a:schemeClr val="tx1"/>
                </a:solidFill>
                <a:latin typeface="Helvetica Neue" panose="020B0604020202020204" charset="0"/>
              </a:rPr>
              <a:t>How do fundraising campaigns like the Youth Day Appeal foster a sense of responsibility and community spirit in us, and what methods can we use to communicate this impact effectively and encourage more schools to join in?</a:t>
            </a:r>
            <a:endParaRPr lang="en-US" i="0" dirty="0">
              <a:solidFill>
                <a:schemeClr val="tx1"/>
              </a:solidFill>
              <a:latin typeface="Helvetica Neue" panose="020B0604020202020204" charset="0"/>
            </a:endParaRPr>
          </a:p>
        </p:txBody>
      </p:sp>
      <p:sp>
        <p:nvSpPr>
          <p:cNvPr id="10" name="Title 1">
            <a:extLst>
              <a:ext uri="{FF2B5EF4-FFF2-40B4-BE49-F238E27FC236}">
                <a16:creationId xmlns:a16="http://schemas.microsoft.com/office/drawing/2014/main" id="{E1B0F879-4BE2-E8DE-707B-E367EDDE9C90}"/>
              </a:ext>
            </a:extLst>
          </p:cNvPr>
          <p:cNvSpPr txBox="1">
            <a:spLocks/>
          </p:cNvSpPr>
          <p:nvPr/>
        </p:nvSpPr>
        <p:spPr>
          <a:xfrm>
            <a:off x="330755" y="2599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You Can Make MORE Difference</a:t>
            </a:r>
            <a:endParaRPr lang="en-US" sz="2400">
              <a:solidFill>
                <a:schemeClr val="accent4">
                  <a:lumMod val="75000"/>
                </a:schemeClr>
              </a:solidFill>
              <a:latin typeface="Helvetica Neue" panose="020B0604020202020204" charset="0"/>
              <a:cs typeface="Calibri"/>
            </a:endParaRPr>
          </a:p>
        </p:txBody>
      </p:sp>
    </p:spTree>
    <p:extLst>
      <p:ext uri="{BB962C8B-B14F-4D97-AF65-F5344CB8AC3E}">
        <p14:creationId xmlns:p14="http://schemas.microsoft.com/office/powerpoint/2010/main" val="2646647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8"/>
          <p:cNvPicPr preferRelativeResize="0"/>
          <p:nvPr/>
        </p:nvPicPr>
        <p:blipFill rotWithShape="1">
          <a:blip r:embed="rId3">
            <a:alphaModFix/>
          </a:blip>
          <a:srcRect t="39" b="49"/>
          <a:stretch/>
        </p:blipFill>
        <p:spPr>
          <a:xfrm>
            <a:off x="0" y="0"/>
            <a:ext cx="9143997" cy="5143490"/>
          </a:xfrm>
          <a:prstGeom prst="rect">
            <a:avLst/>
          </a:prstGeom>
          <a:noFill/>
          <a:ln>
            <a:noFill/>
          </a:ln>
        </p:spPr>
      </p:pic>
      <p:sp>
        <p:nvSpPr>
          <p:cNvPr id="2" name="Slide Number Placeholder 1">
            <a:extLst>
              <a:ext uri="{FF2B5EF4-FFF2-40B4-BE49-F238E27FC236}">
                <a16:creationId xmlns:a16="http://schemas.microsoft.com/office/drawing/2014/main" id="{0AAF2C65-DA4B-AAB9-6859-36ABECFBF8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21</a:t>
            </a:fld>
            <a:endParaRPr lang="en-GB"/>
          </a:p>
        </p:txBody>
      </p:sp>
      <p:sp>
        <p:nvSpPr>
          <p:cNvPr id="3" name="Content Placeholder 3">
            <a:extLst>
              <a:ext uri="{FF2B5EF4-FFF2-40B4-BE49-F238E27FC236}">
                <a16:creationId xmlns:a16="http://schemas.microsoft.com/office/drawing/2014/main" id="{AFA49284-A4E7-9DD8-C5A9-FA1B16A00493}"/>
              </a:ext>
            </a:extLst>
          </p:cNvPr>
          <p:cNvSpPr txBox="1">
            <a:spLocks/>
          </p:cNvSpPr>
          <p:nvPr/>
        </p:nvSpPr>
        <p:spPr>
          <a:xfrm>
            <a:off x="787917" y="2281920"/>
            <a:ext cx="7863596" cy="97606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chemeClr val="tx1">
                  <a:lumMod val="75000"/>
                  <a:lumOff val="25000"/>
                </a:schemeClr>
              </a:solidFill>
              <a:latin typeface="Helvetica Neue" panose="020B0604020202020204" charset="0"/>
              <a:cs typeface="Calibri"/>
            </a:endParaRPr>
          </a:p>
        </p:txBody>
      </p:sp>
      <p:sp>
        <p:nvSpPr>
          <p:cNvPr id="5" name="Content Placeholder 3">
            <a:extLst>
              <a:ext uri="{FF2B5EF4-FFF2-40B4-BE49-F238E27FC236}">
                <a16:creationId xmlns:a16="http://schemas.microsoft.com/office/drawing/2014/main" id="{76797871-614B-2E43-D5B4-622DD63A1E29}"/>
              </a:ext>
            </a:extLst>
          </p:cNvPr>
          <p:cNvSpPr txBox="1">
            <a:spLocks/>
          </p:cNvSpPr>
          <p:nvPr/>
        </p:nvSpPr>
        <p:spPr>
          <a:xfrm>
            <a:off x="787917" y="2281920"/>
            <a:ext cx="7863596" cy="97606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chemeClr val="tx1">
                  <a:lumMod val="75000"/>
                  <a:lumOff val="25000"/>
                </a:schemeClr>
              </a:solidFill>
              <a:latin typeface="Helvetica Neue" panose="020B0604020202020204" charset="0"/>
              <a:cs typeface="Calibri"/>
            </a:endParaRPr>
          </a:p>
        </p:txBody>
      </p:sp>
      <p:sp>
        <p:nvSpPr>
          <p:cNvPr id="6" name="Rectangle 5">
            <a:extLst>
              <a:ext uri="{FF2B5EF4-FFF2-40B4-BE49-F238E27FC236}">
                <a16:creationId xmlns:a16="http://schemas.microsoft.com/office/drawing/2014/main" id="{61B72965-712A-0339-D1D8-C76098EF76A8}"/>
              </a:ext>
            </a:extLst>
          </p:cNvPr>
          <p:cNvSpPr/>
          <p:nvPr/>
        </p:nvSpPr>
        <p:spPr>
          <a:xfrm>
            <a:off x="1849377" y="1497090"/>
            <a:ext cx="5740675" cy="1569660"/>
          </a:xfrm>
          <a:prstGeom prst="rect">
            <a:avLst/>
          </a:prstGeom>
          <a:noFill/>
        </p:spPr>
        <p:txBody>
          <a:bodyPr wrap="none" lIns="91440" tIns="45720" rIns="91440" bIns="45720">
            <a:spAutoFit/>
          </a:bodyPr>
          <a:lstStyle/>
          <a:p>
            <a:pPr algn="ctr"/>
            <a:r>
              <a:rPr lang="en-US" sz="3200" b="1" cap="none" spc="0">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ea typeface="Calibri"/>
              </a:rPr>
              <a:t>Look Beyond My Disability, </a:t>
            </a:r>
          </a:p>
          <a:p>
            <a:pPr algn="ctr"/>
            <a:r>
              <a:rPr lang="en-US" sz="3200" b="1">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rPr>
              <a:t>See The True Me – </a:t>
            </a:r>
          </a:p>
          <a:p>
            <a:pPr algn="ctr"/>
            <a:r>
              <a:rPr lang="en-US" sz="3200" b="1">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rPr>
              <a:t>‘Fire In the Rain’ (Video)</a:t>
            </a:r>
            <a:endParaRPr lang="en-SG" sz="3200" b="1" cap="none" spc="0">
              <a:ln w="0"/>
              <a:solidFill>
                <a:schemeClr val="accent4">
                  <a:lumMod val="75000"/>
                </a:schemeClr>
              </a:solidFill>
              <a:effectLst>
                <a:outerShdw blurRad="38100" dist="25400" dir="5400000" algn="ctr" rotWithShape="0">
                  <a:srgbClr val="6E747A">
                    <a:alpha val="43000"/>
                  </a:srgbClr>
                </a:outerShdw>
              </a:effectLst>
            </a:endParaRPr>
          </a:p>
        </p:txBody>
      </p:sp>
      <p:sp>
        <p:nvSpPr>
          <p:cNvPr id="7" name="TextBox 6">
            <a:extLst>
              <a:ext uri="{FF2B5EF4-FFF2-40B4-BE49-F238E27FC236}">
                <a16:creationId xmlns:a16="http://schemas.microsoft.com/office/drawing/2014/main" id="{AA780A7C-D2E0-A4EB-691C-DD1207D98126}"/>
              </a:ext>
            </a:extLst>
          </p:cNvPr>
          <p:cNvSpPr txBox="1"/>
          <p:nvPr/>
        </p:nvSpPr>
        <p:spPr>
          <a:xfrm>
            <a:off x="966973" y="3073318"/>
            <a:ext cx="7684540" cy="646331"/>
          </a:xfrm>
          <a:prstGeom prst="rect">
            <a:avLst/>
          </a:prstGeom>
          <a:noFill/>
        </p:spPr>
        <p:txBody>
          <a:bodyPr wrap="square">
            <a:spAutoFit/>
          </a:bodyPr>
          <a:lstStyle/>
          <a:p>
            <a:pPr algn="ctr"/>
            <a:r>
              <a:rPr lang="en-US" sz="1800" b="1">
                <a:ln w="0"/>
                <a:solidFill>
                  <a:schemeClr val="accent1"/>
                </a:solidFill>
                <a:effectLst>
                  <a:outerShdw blurRad="38100" dist="25400" dir="5400000" algn="ctr" rotWithShape="0">
                    <a:srgbClr val="6E747A">
                      <a:alpha val="43000"/>
                    </a:srgbClr>
                  </a:outerShdw>
                </a:effectLst>
                <a:latin typeface="Helvetica Neue" panose="020B0604020202020204" charset="0"/>
              </a:rPr>
              <a:t>Engage in reflection by watching this video showcasing </a:t>
            </a:r>
          </a:p>
          <a:p>
            <a:pPr algn="ctr"/>
            <a:r>
              <a:rPr lang="en-US" sz="1800" b="1">
                <a:ln w="0"/>
                <a:solidFill>
                  <a:schemeClr val="accent1"/>
                </a:solidFill>
                <a:effectLst>
                  <a:outerShdw blurRad="38100" dist="25400" dir="5400000" algn="ctr" rotWithShape="0">
                    <a:srgbClr val="6E747A">
                      <a:alpha val="43000"/>
                    </a:srgbClr>
                  </a:outerShdw>
                </a:effectLst>
                <a:latin typeface="Helvetica Neue" panose="020B0604020202020204" charset="0"/>
              </a:rPr>
              <a:t>abilities and harmony.</a:t>
            </a:r>
          </a:p>
        </p:txBody>
      </p:sp>
    </p:spTree>
    <p:extLst>
      <p:ext uri="{BB962C8B-B14F-4D97-AF65-F5344CB8AC3E}">
        <p14:creationId xmlns:p14="http://schemas.microsoft.com/office/powerpoint/2010/main" val="3593794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Look Beyond Disabilities </a:t>
            </a:r>
            <a:endParaRPr lang="en-US" sz="2400">
              <a:solidFill>
                <a:schemeClr val="accent4">
                  <a:lumMod val="75000"/>
                </a:schemeClr>
              </a:solidFill>
              <a:latin typeface="Helvetica Neue" panose="020B0604020202020204" charset="0"/>
              <a:cs typeface="Calibri"/>
            </a:endParaRPr>
          </a:p>
        </p:txBody>
      </p:sp>
      <p:sp>
        <p:nvSpPr>
          <p:cNvPr id="3" name="TextBox 2">
            <a:extLst>
              <a:ext uri="{FF2B5EF4-FFF2-40B4-BE49-F238E27FC236}">
                <a16:creationId xmlns:a16="http://schemas.microsoft.com/office/drawing/2014/main" id="{71188BE3-B382-9B8B-20B6-2208D2E4DFAD}"/>
              </a:ext>
            </a:extLst>
          </p:cNvPr>
          <p:cNvSpPr txBox="1"/>
          <p:nvPr/>
        </p:nvSpPr>
        <p:spPr>
          <a:xfrm>
            <a:off x="353682" y="797131"/>
            <a:ext cx="8324491" cy="830997"/>
          </a:xfrm>
          <a:prstGeom prst="rect">
            <a:avLst/>
          </a:prstGeom>
          <a:noFill/>
        </p:spPr>
        <p:txBody>
          <a:bodyPr wrap="square">
            <a:spAutoFit/>
          </a:bodyPr>
          <a:lstStyle/>
          <a:p>
            <a:pPr algn="ctr"/>
            <a:r>
              <a:rPr lang="en-US" sz="1600">
                <a:solidFill>
                  <a:schemeClr val="tx1">
                    <a:lumMod val="75000"/>
                    <a:lumOff val="25000"/>
                  </a:schemeClr>
                </a:solidFill>
                <a:latin typeface="Helvetica Neue" panose="020B0604020202020204" charset="0"/>
                <a:cs typeface="Calibri"/>
              </a:rPr>
              <a:t>Each of us has unique gifts. By looking beyond disabilities, we can see how individuals with special needs contribute meaningfully to society. Watch this video – a celebration of abilities and harmony.</a:t>
            </a:r>
          </a:p>
        </p:txBody>
      </p:sp>
      <p:pic>
        <p:nvPicPr>
          <p:cNvPr id="7" name="Picture 6">
            <a:hlinkClick r:id="rId4"/>
            <a:extLst>
              <a:ext uri="{FF2B5EF4-FFF2-40B4-BE49-F238E27FC236}">
                <a16:creationId xmlns:a16="http://schemas.microsoft.com/office/drawing/2014/main" id="{716AA40F-8FF1-0C49-0AA9-8D4CB8BB0114}"/>
              </a:ext>
            </a:extLst>
          </p:cNvPr>
          <p:cNvPicPr>
            <a:picLocks noChangeAspect="1"/>
          </p:cNvPicPr>
          <p:nvPr/>
        </p:nvPicPr>
        <p:blipFill>
          <a:blip r:embed="rId5"/>
          <a:stretch>
            <a:fillRect/>
          </a:stretch>
        </p:blipFill>
        <p:spPr>
          <a:xfrm>
            <a:off x="2420470" y="1702531"/>
            <a:ext cx="4303059" cy="2420471"/>
          </a:xfrm>
          <a:prstGeom prst="rect">
            <a:avLst/>
          </a:prstGeom>
        </p:spPr>
      </p:pic>
      <p:sp>
        <p:nvSpPr>
          <p:cNvPr id="8" name="Slide Number Placeholder 7">
            <a:extLst>
              <a:ext uri="{FF2B5EF4-FFF2-40B4-BE49-F238E27FC236}">
                <a16:creationId xmlns:a16="http://schemas.microsoft.com/office/drawing/2014/main" id="{03713104-772C-C438-31EB-D967F82FEA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22</a:t>
            </a:fld>
            <a:endParaRPr lang="en-GB"/>
          </a:p>
        </p:txBody>
      </p:sp>
    </p:spTree>
    <p:extLst>
      <p:ext uri="{BB962C8B-B14F-4D97-AF65-F5344CB8AC3E}">
        <p14:creationId xmlns:p14="http://schemas.microsoft.com/office/powerpoint/2010/main" val="3970902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Special Acknowledgement</a:t>
            </a:r>
            <a:endParaRPr lang="en-US" sz="2400">
              <a:solidFill>
                <a:schemeClr val="accent4">
                  <a:lumMod val="75000"/>
                </a:schemeClr>
              </a:solidFill>
              <a:latin typeface="Helvetica Neue" panose="020B0604020202020204" charset="0"/>
              <a:cs typeface="Calibri"/>
            </a:endParaRPr>
          </a:p>
        </p:txBody>
      </p:sp>
      <p:sp>
        <p:nvSpPr>
          <p:cNvPr id="3" name="Slide Number Placeholder 2">
            <a:extLst>
              <a:ext uri="{FF2B5EF4-FFF2-40B4-BE49-F238E27FC236}">
                <a16:creationId xmlns:a16="http://schemas.microsoft.com/office/drawing/2014/main" id="{28F39AC3-1A0A-DB1E-869D-2C91CB9B96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23</a:t>
            </a:fld>
            <a:endParaRPr lang="en-GB"/>
          </a:p>
        </p:txBody>
      </p:sp>
      <p:sp>
        <p:nvSpPr>
          <p:cNvPr id="4" name="TextBox 3">
            <a:extLst>
              <a:ext uri="{FF2B5EF4-FFF2-40B4-BE49-F238E27FC236}">
                <a16:creationId xmlns:a16="http://schemas.microsoft.com/office/drawing/2014/main" id="{C8998C39-2A6D-6CA2-41BF-7CB859E291BD}"/>
              </a:ext>
            </a:extLst>
          </p:cNvPr>
          <p:cNvSpPr txBox="1"/>
          <p:nvPr/>
        </p:nvSpPr>
        <p:spPr>
          <a:xfrm>
            <a:off x="395817" y="2661393"/>
            <a:ext cx="8352361" cy="1323439"/>
          </a:xfrm>
          <a:prstGeom prst="rect">
            <a:avLst/>
          </a:prstGeom>
          <a:noFill/>
        </p:spPr>
        <p:txBody>
          <a:bodyPr wrap="square">
            <a:spAutoFit/>
          </a:bodyPr>
          <a:lstStyle/>
          <a:p>
            <a:pPr algn="ctr"/>
            <a:r>
              <a:rPr lang="en-US" sz="2000" b="1">
                <a:ln w="0"/>
                <a:solidFill>
                  <a:schemeClr val="accent1"/>
                </a:solidFill>
                <a:effectLst>
                  <a:outerShdw blurRad="38100" dist="25400" dir="5400000" algn="ctr" rotWithShape="0">
                    <a:srgbClr val="6E747A">
                      <a:alpha val="43000"/>
                    </a:srgbClr>
                  </a:outerShdw>
                </a:effectLst>
                <a:latin typeface="Helvetica Neue" panose="020B0604020202020204" charset="0"/>
              </a:rPr>
              <a:t>A big thank you to Toppers Education Centre for their generous support of the Interactive Class Activity, commemorating the 40th Anniversary of the Youth Day Appeal and their contribution to empowering communities in need!</a:t>
            </a:r>
          </a:p>
        </p:txBody>
      </p:sp>
      <p:pic>
        <p:nvPicPr>
          <p:cNvPr id="5" name="Picture 4" descr="A logo for a school&#10;&#10;Description automatically generated">
            <a:extLst>
              <a:ext uri="{FF2B5EF4-FFF2-40B4-BE49-F238E27FC236}">
                <a16:creationId xmlns:a16="http://schemas.microsoft.com/office/drawing/2014/main" id="{6488E749-F877-7DCA-DFED-EBB1A1A9F21F}"/>
              </a:ext>
            </a:extLst>
          </p:cNvPr>
          <p:cNvPicPr>
            <a:picLocks noChangeAspect="1"/>
          </p:cNvPicPr>
          <p:nvPr/>
        </p:nvPicPr>
        <p:blipFill>
          <a:blip r:embed="rId4"/>
          <a:stretch>
            <a:fillRect/>
          </a:stretch>
        </p:blipFill>
        <p:spPr>
          <a:xfrm>
            <a:off x="2054658" y="841916"/>
            <a:ext cx="4668871" cy="1788134"/>
          </a:xfrm>
          <a:prstGeom prst="rect">
            <a:avLst/>
          </a:prstGeom>
        </p:spPr>
      </p:pic>
    </p:spTree>
    <p:extLst>
      <p:ext uri="{BB962C8B-B14F-4D97-AF65-F5344CB8AC3E}">
        <p14:creationId xmlns:p14="http://schemas.microsoft.com/office/powerpoint/2010/main" val="249452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8"/>
          <p:cNvPicPr preferRelativeResize="0"/>
          <p:nvPr/>
        </p:nvPicPr>
        <p:blipFill rotWithShape="1">
          <a:blip r:embed="rId3">
            <a:alphaModFix/>
          </a:blip>
          <a:srcRect t="39" b="49"/>
          <a:stretch/>
        </p:blipFill>
        <p:spPr>
          <a:xfrm>
            <a:off x="0" y="0"/>
            <a:ext cx="9143997" cy="5143490"/>
          </a:xfrm>
          <a:prstGeom prst="rect">
            <a:avLst/>
          </a:prstGeom>
          <a:noFill/>
          <a:ln>
            <a:noFill/>
          </a:ln>
        </p:spPr>
      </p:pic>
      <p:sp>
        <p:nvSpPr>
          <p:cNvPr id="2" name="Slide Number Placeholder 1">
            <a:extLst>
              <a:ext uri="{FF2B5EF4-FFF2-40B4-BE49-F238E27FC236}">
                <a16:creationId xmlns:a16="http://schemas.microsoft.com/office/drawing/2014/main" id="{0AAF2C65-DA4B-AAB9-6859-36ABECFBF8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24</a:t>
            </a:fld>
            <a:endParaRPr lang="en-GB"/>
          </a:p>
        </p:txBody>
      </p:sp>
      <p:sp>
        <p:nvSpPr>
          <p:cNvPr id="3" name="Content Placeholder 3">
            <a:extLst>
              <a:ext uri="{FF2B5EF4-FFF2-40B4-BE49-F238E27FC236}">
                <a16:creationId xmlns:a16="http://schemas.microsoft.com/office/drawing/2014/main" id="{AFA49284-A4E7-9DD8-C5A9-FA1B16A00493}"/>
              </a:ext>
            </a:extLst>
          </p:cNvPr>
          <p:cNvSpPr txBox="1">
            <a:spLocks/>
          </p:cNvSpPr>
          <p:nvPr/>
        </p:nvSpPr>
        <p:spPr>
          <a:xfrm>
            <a:off x="787917" y="2281920"/>
            <a:ext cx="7863596" cy="97606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chemeClr val="tx1">
                  <a:lumMod val="75000"/>
                  <a:lumOff val="25000"/>
                </a:schemeClr>
              </a:solidFill>
              <a:latin typeface="Helvetica Neue" panose="020B0604020202020204" charset="0"/>
              <a:cs typeface="Calibri"/>
            </a:endParaRPr>
          </a:p>
        </p:txBody>
      </p:sp>
      <p:sp>
        <p:nvSpPr>
          <p:cNvPr id="4" name="Rectangle 3">
            <a:extLst>
              <a:ext uri="{FF2B5EF4-FFF2-40B4-BE49-F238E27FC236}">
                <a16:creationId xmlns:a16="http://schemas.microsoft.com/office/drawing/2014/main" id="{3726578E-5CED-CBDA-0A2D-F8F3196542B2}"/>
              </a:ext>
            </a:extLst>
          </p:cNvPr>
          <p:cNvSpPr/>
          <p:nvPr/>
        </p:nvSpPr>
        <p:spPr>
          <a:xfrm>
            <a:off x="206186" y="1540693"/>
            <a:ext cx="8731623" cy="2062103"/>
          </a:xfrm>
          <a:prstGeom prst="rect">
            <a:avLst/>
          </a:prstGeom>
          <a:noFill/>
        </p:spPr>
        <p:txBody>
          <a:bodyPr wrap="square" lIns="91440" tIns="45720" rIns="91440" bIns="45720">
            <a:spAutoFit/>
          </a:bodyPr>
          <a:lstStyle/>
          <a:p>
            <a:pPr algn="ctr"/>
            <a:r>
              <a:rPr lang="en-US" sz="3200" b="1" cap="none" spc="0">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rPr>
              <a:t>Thank you for being a part of </a:t>
            </a:r>
          </a:p>
          <a:p>
            <a:pPr algn="ctr"/>
            <a:r>
              <a:rPr lang="en-US" sz="3200" b="1" cap="none" spc="0">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rPr>
              <a:t>Youth Day Appeal 2024 </a:t>
            </a:r>
          </a:p>
          <a:p>
            <a:pPr algn="ctr"/>
            <a:r>
              <a:rPr lang="en-US" sz="3200" b="1" cap="none" spc="0">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rPr>
              <a:t>and making a difference in uplifting communities in need!</a:t>
            </a:r>
          </a:p>
        </p:txBody>
      </p:sp>
    </p:spTree>
    <p:extLst>
      <p:ext uri="{BB962C8B-B14F-4D97-AF65-F5344CB8AC3E}">
        <p14:creationId xmlns:p14="http://schemas.microsoft.com/office/powerpoint/2010/main" val="4169317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Teaching Notes</a:t>
            </a:r>
          </a:p>
        </p:txBody>
      </p:sp>
      <p:graphicFrame>
        <p:nvGraphicFramePr>
          <p:cNvPr id="3" name="Table 2">
            <a:extLst>
              <a:ext uri="{FF2B5EF4-FFF2-40B4-BE49-F238E27FC236}">
                <a16:creationId xmlns:a16="http://schemas.microsoft.com/office/drawing/2014/main" id="{D6C8CEC6-1C6B-949D-9DE9-05531B6EB63B}"/>
              </a:ext>
            </a:extLst>
          </p:cNvPr>
          <p:cNvGraphicFramePr>
            <a:graphicFrameLocks noGrp="1"/>
          </p:cNvGraphicFramePr>
          <p:nvPr>
            <p:extLst>
              <p:ext uri="{D42A27DB-BD31-4B8C-83A1-F6EECF244321}">
                <p14:modId xmlns:p14="http://schemas.microsoft.com/office/powerpoint/2010/main" val="392449849"/>
              </p:ext>
            </p:extLst>
          </p:nvPr>
        </p:nvGraphicFramePr>
        <p:xfrm>
          <a:off x="2" y="841916"/>
          <a:ext cx="9143998" cy="4297680"/>
        </p:xfrm>
        <a:graphic>
          <a:graphicData uri="http://schemas.openxmlformats.org/drawingml/2006/table">
            <a:tbl>
              <a:tblPr firstRow="1" bandRow="1">
                <a:tableStyleId>{69CF1AB2-1976-4502-BF36-3FF5EA218861}</a:tableStyleId>
              </a:tblPr>
              <a:tblGrid>
                <a:gridCol w="519953">
                  <a:extLst>
                    <a:ext uri="{9D8B030D-6E8A-4147-A177-3AD203B41FA5}">
                      <a16:colId xmlns:a16="http://schemas.microsoft.com/office/drawing/2014/main" val="724391793"/>
                    </a:ext>
                  </a:extLst>
                </a:gridCol>
                <a:gridCol w="1488141">
                  <a:extLst>
                    <a:ext uri="{9D8B030D-6E8A-4147-A177-3AD203B41FA5}">
                      <a16:colId xmlns:a16="http://schemas.microsoft.com/office/drawing/2014/main" val="1462178838"/>
                    </a:ext>
                  </a:extLst>
                </a:gridCol>
                <a:gridCol w="6517341">
                  <a:extLst>
                    <a:ext uri="{9D8B030D-6E8A-4147-A177-3AD203B41FA5}">
                      <a16:colId xmlns:a16="http://schemas.microsoft.com/office/drawing/2014/main" val="1060971356"/>
                    </a:ext>
                  </a:extLst>
                </a:gridCol>
                <a:gridCol w="618563">
                  <a:extLst>
                    <a:ext uri="{9D8B030D-6E8A-4147-A177-3AD203B41FA5}">
                      <a16:colId xmlns:a16="http://schemas.microsoft.com/office/drawing/2014/main" val="3536825702"/>
                    </a:ext>
                  </a:extLst>
                </a:gridCol>
              </a:tblGrid>
              <a:tr h="253101">
                <a:tc>
                  <a:txBody>
                    <a:bodyPr/>
                    <a:lstStyle/>
                    <a:p>
                      <a:r>
                        <a:rPr lang="en-US" sz="1400">
                          <a:latin typeface="Helvetica Neue" panose="020B0604020202020204" charset="0"/>
                        </a:rPr>
                        <a:t>No.</a:t>
                      </a:r>
                      <a:endParaRPr lang="en-SG" sz="1400">
                        <a:latin typeface="Helvetica Neue" panose="020B0604020202020204" charset="0"/>
                      </a:endParaRPr>
                    </a:p>
                  </a:txBody>
                  <a:tcPr/>
                </a:tc>
                <a:tc>
                  <a:txBody>
                    <a:bodyPr/>
                    <a:lstStyle/>
                    <a:p>
                      <a:r>
                        <a:rPr lang="en-US" sz="1400">
                          <a:latin typeface="Helvetica Neue" panose="020B0604020202020204" charset="0"/>
                        </a:rPr>
                        <a:t>Question</a:t>
                      </a:r>
                      <a:endParaRPr lang="en-SG" sz="1400">
                        <a:latin typeface="Helvetica Neue" panose="020B0604020202020204" charset="0"/>
                      </a:endParaRPr>
                    </a:p>
                  </a:txBody>
                  <a:tcPr/>
                </a:tc>
                <a:tc>
                  <a:txBody>
                    <a:bodyPr/>
                    <a:lstStyle/>
                    <a:p>
                      <a:r>
                        <a:rPr lang="en-US" sz="1400">
                          <a:latin typeface="Helvetica Neue" panose="020B0604020202020204" charset="0"/>
                        </a:rPr>
                        <a:t>Answer</a:t>
                      </a:r>
                      <a:endParaRPr lang="en-SG" sz="1400">
                        <a:latin typeface="Helvetica Neue" panose="020B0604020202020204" charset="0"/>
                      </a:endParaRPr>
                    </a:p>
                  </a:txBody>
                  <a:tcPr/>
                </a:tc>
                <a:tc>
                  <a:txBody>
                    <a:bodyPr/>
                    <a:lstStyle/>
                    <a:p>
                      <a:r>
                        <a:rPr lang="en-US" sz="1400">
                          <a:latin typeface="Helvetica Neue" panose="020B0604020202020204" charset="0"/>
                        </a:rPr>
                        <a:t>Slide</a:t>
                      </a:r>
                      <a:endParaRPr lang="en-SG" sz="1400">
                        <a:latin typeface="Helvetica Neue" panose="020B0604020202020204" charset="0"/>
                      </a:endParaRPr>
                    </a:p>
                  </a:txBody>
                  <a:tcPr/>
                </a:tc>
                <a:extLst>
                  <a:ext uri="{0D108BD9-81ED-4DB2-BD59-A6C34878D82A}">
                    <a16:rowId xmlns:a16="http://schemas.microsoft.com/office/drawing/2014/main" val="869867296"/>
                  </a:ext>
                </a:extLst>
              </a:tr>
              <a:tr h="784612">
                <a:tc>
                  <a:txBody>
                    <a:bodyPr/>
                    <a:lstStyle/>
                    <a:p>
                      <a:r>
                        <a:rPr lang="en-US" sz="1400">
                          <a:latin typeface="Helvetica Neue" panose="020B0604020202020204" charset="0"/>
                        </a:rPr>
                        <a:t>1.</a:t>
                      </a:r>
                      <a:endParaRPr lang="en-SG" sz="1400">
                        <a:latin typeface="Helvetica Neue"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Helvetica Neue" panose="020B0604020202020204" charset="0"/>
                        </a:rPr>
                        <a:t>What is a “social service user”?</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Helvetica Neue" panose="020B0604020202020204" charset="0"/>
                        </a:rPr>
                        <a:t>Social services are a range of public services intended to provide support and assistance towards particular groups, especially towards the communities in need of support. Social service users are the people receiving these support of </a:t>
                      </a:r>
                      <a:r>
                        <a:rPr lang="en-US" sz="1400" err="1">
                          <a:latin typeface="Helvetica Neue" panose="020B0604020202020204" charset="0"/>
                        </a:rPr>
                        <a:t>programmes</a:t>
                      </a:r>
                      <a:r>
                        <a:rPr lang="en-US" sz="1400">
                          <a:latin typeface="Helvetica Neue" panose="020B0604020202020204" charset="0"/>
                        </a:rPr>
                        <a:t>.</a:t>
                      </a:r>
                    </a:p>
                  </a:txBody>
                  <a:tcPr/>
                </a:tc>
                <a:tc>
                  <a:txBody>
                    <a:bodyPr/>
                    <a:lstStyle/>
                    <a:p>
                      <a:r>
                        <a:rPr lang="en-US" sz="1400">
                          <a:latin typeface="Helvetica Neue" panose="020B0604020202020204" charset="0"/>
                        </a:rPr>
                        <a:t>5</a:t>
                      </a:r>
                      <a:endParaRPr lang="en-SG" sz="1400">
                        <a:latin typeface="Helvetica Neue" panose="020B0604020202020204" charset="0"/>
                      </a:endParaRPr>
                    </a:p>
                  </a:txBody>
                  <a:tcPr/>
                </a:tc>
                <a:extLst>
                  <a:ext uri="{0D108BD9-81ED-4DB2-BD59-A6C34878D82A}">
                    <a16:rowId xmlns:a16="http://schemas.microsoft.com/office/drawing/2014/main" val="1489498131"/>
                  </a:ext>
                </a:extLst>
              </a:tr>
              <a:tr h="607442">
                <a:tc>
                  <a:txBody>
                    <a:bodyPr/>
                    <a:lstStyle/>
                    <a:p>
                      <a:r>
                        <a:rPr lang="en-US" sz="1400">
                          <a:latin typeface="Helvetica Neue" panose="020B0604020202020204" charset="0"/>
                        </a:rPr>
                        <a:t>2.</a:t>
                      </a:r>
                      <a:endParaRPr lang="en-SG" sz="1400">
                        <a:latin typeface="Helvetica Neue"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Helvetica Neue" panose="020B0604020202020204" charset="0"/>
                        </a:rPr>
                        <a:t>What is a “social service agency”?</a:t>
                      </a:r>
                    </a:p>
                  </a:txBody>
                  <a:tcPr/>
                </a:tc>
                <a:tc>
                  <a:txBody>
                    <a:bodyPr/>
                    <a:lstStyle/>
                    <a:p>
                      <a:r>
                        <a:rPr lang="en-US" sz="1400">
                          <a:latin typeface="Helvetica Neue" panose="020B0604020202020204" charset="0"/>
                        </a:rPr>
                        <a:t>A social service agency is a non-profit </a:t>
                      </a:r>
                      <a:r>
                        <a:rPr lang="en-US" sz="1400" err="1">
                          <a:latin typeface="Helvetica Neue" panose="020B0604020202020204" charset="0"/>
                        </a:rPr>
                        <a:t>organisation</a:t>
                      </a:r>
                      <a:r>
                        <a:rPr lang="en-US" sz="1400">
                          <a:latin typeface="Helvetica Neue" panose="020B0604020202020204" charset="0"/>
                        </a:rPr>
                        <a:t> that provides services to benefit the community. It is more commonly known as a “charity” to the members of public.</a:t>
                      </a:r>
                    </a:p>
                  </a:txBody>
                  <a:tcPr/>
                </a:tc>
                <a:tc>
                  <a:txBody>
                    <a:bodyPr/>
                    <a:lstStyle/>
                    <a:p>
                      <a:r>
                        <a:rPr lang="en-US" sz="1400">
                          <a:latin typeface="Helvetica Neue" panose="020B0604020202020204" charset="0"/>
                        </a:rPr>
                        <a:t>6</a:t>
                      </a:r>
                      <a:endParaRPr lang="en-SG" sz="1400">
                        <a:latin typeface="Helvetica Neue" panose="020B0604020202020204" charset="0"/>
                      </a:endParaRPr>
                    </a:p>
                  </a:txBody>
                  <a:tcPr/>
                </a:tc>
                <a:extLst>
                  <a:ext uri="{0D108BD9-81ED-4DB2-BD59-A6C34878D82A}">
                    <a16:rowId xmlns:a16="http://schemas.microsoft.com/office/drawing/2014/main" val="4281777604"/>
                  </a:ext>
                </a:extLst>
              </a:tr>
              <a:tr h="607442">
                <a:tc>
                  <a:txBody>
                    <a:bodyPr/>
                    <a:lstStyle/>
                    <a:p>
                      <a:r>
                        <a:rPr lang="en-US" sz="1400">
                          <a:latin typeface="Helvetica Neue" panose="020B0604020202020204" charset="0"/>
                        </a:rPr>
                        <a:t>3.</a:t>
                      </a:r>
                      <a:endParaRPr lang="en-SG" sz="1400">
                        <a:latin typeface="Helvetica Neue"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Helvetica Neue" panose="020B0604020202020204" charset="0"/>
                        </a:rPr>
                        <a:t>What is the meaning of “philanthropy”?</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Helvetica Neue" panose="020B0604020202020204" charset="0"/>
                        </a:rPr>
                        <a:t>The desire to promote the welfare of others, expressed especially by the generous donation of money to good causes.</a:t>
                      </a:r>
                    </a:p>
                  </a:txBody>
                  <a:tcPr/>
                </a:tc>
                <a:tc>
                  <a:txBody>
                    <a:bodyPr/>
                    <a:lstStyle/>
                    <a:p>
                      <a:r>
                        <a:rPr lang="en-US" sz="1400">
                          <a:latin typeface="Helvetica Neue" panose="020B0604020202020204" charset="0"/>
                        </a:rPr>
                        <a:t>6</a:t>
                      </a:r>
                      <a:endParaRPr lang="en-SG" sz="1400">
                        <a:latin typeface="Helvetica Neue" panose="020B0604020202020204" charset="0"/>
                      </a:endParaRPr>
                    </a:p>
                  </a:txBody>
                  <a:tcPr/>
                </a:tc>
                <a:extLst>
                  <a:ext uri="{0D108BD9-81ED-4DB2-BD59-A6C34878D82A}">
                    <a16:rowId xmlns:a16="http://schemas.microsoft.com/office/drawing/2014/main" val="3252685753"/>
                  </a:ext>
                </a:extLst>
              </a:tr>
              <a:tr h="1316124">
                <a:tc>
                  <a:txBody>
                    <a:bodyPr/>
                    <a:lstStyle/>
                    <a:p>
                      <a:r>
                        <a:rPr lang="en-US" sz="1400">
                          <a:latin typeface="Helvetica Neue" panose="020B0604020202020204" charset="0"/>
                        </a:rPr>
                        <a:t>4.</a:t>
                      </a:r>
                      <a:endParaRPr lang="en-SG" sz="1400">
                        <a:latin typeface="Helvetica Neue" panose="020B0604020202020204" charset="0"/>
                      </a:endParaRPr>
                    </a:p>
                  </a:txBody>
                  <a:tcPr/>
                </a:tc>
                <a:tc>
                  <a:txBody>
                    <a:bodyPr/>
                    <a:lstStyle/>
                    <a:p>
                      <a:r>
                        <a:rPr lang="en-US" sz="1400">
                          <a:latin typeface="Helvetica Neue" panose="020B0604020202020204" charset="0"/>
                        </a:rPr>
                        <a:t>More about YDA</a:t>
                      </a:r>
                      <a:endParaRPr lang="en-SG" sz="1400">
                        <a:latin typeface="Helvetica Neue" panose="020B0604020202020204" charset="0"/>
                      </a:endParaRPr>
                    </a:p>
                  </a:txBody>
                  <a:tcPr/>
                </a:tc>
                <a:tc>
                  <a:txBody>
                    <a:bodyPr/>
                    <a:lstStyle/>
                    <a:p>
                      <a:pPr marL="285750" indent="-285750">
                        <a:buFont typeface="Arial" panose="020B0604020202020204" pitchFamily="34" charset="0"/>
                        <a:buChar char="•"/>
                      </a:pPr>
                      <a:r>
                        <a:rPr lang="en-US" sz="1400">
                          <a:latin typeface="Helvetica Neue" panose="020B0604020202020204" charset="0"/>
                        </a:rPr>
                        <a:t>From another perspective, YDA aligns with the Ministry of Education’s Value-in-Action </a:t>
                      </a:r>
                      <a:r>
                        <a:rPr lang="en-US" sz="1400" err="1">
                          <a:latin typeface="Helvetica Neue" panose="020B0604020202020204" charset="0"/>
                        </a:rPr>
                        <a:t>programme</a:t>
                      </a:r>
                      <a:r>
                        <a:rPr lang="en-US" sz="1400">
                          <a:latin typeface="Helvetica Neue" panose="020B0604020202020204" charset="0"/>
                        </a:rPr>
                        <a:t>, aiming to develop students into socially responsible citizens who contribute meaningfully and actively to their school, community, and nation.</a:t>
                      </a:r>
                    </a:p>
                    <a:p>
                      <a:pPr marL="285750" indent="-285750">
                        <a:buFont typeface="Arial" panose="020B0604020202020204" pitchFamily="34" charset="0"/>
                        <a:buChar char="•"/>
                      </a:pPr>
                      <a:r>
                        <a:rPr lang="en-US" sz="1400">
                          <a:latin typeface="Helvetica Neue" panose="020B0604020202020204" charset="0"/>
                        </a:rPr>
                        <a:t>Additionally, the Children’s Day Appeal (CDA), coinciding with the Children’s Day celebration in October, advocates giving among preschools and primary schools to empower communities in need.</a:t>
                      </a:r>
                    </a:p>
                  </a:txBody>
                  <a:tcPr/>
                </a:tc>
                <a:tc>
                  <a:txBody>
                    <a:bodyPr/>
                    <a:lstStyle/>
                    <a:p>
                      <a:r>
                        <a:rPr lang="en-US" sz="1400">
                          <a:latin typeface="Helvetica Neue" panose="020B0604020202020204" charset="0"/>
                        </a:rPr>
                        <a:t>7</a:t>
                      </a:r>
                      <a:endParaRPr lang="en-SG" sz="1400">
                        <a:latin typeface="Helvetica Neue" panose="020B0604020202020204" charset="0"/>
                      </a:endParaRPr>
                    </a:p>
                  </a:txBody>
                  <a:tcPr/>
                </a:tc>
                <a:extLst>
                  <a:ext uri="{0D108BD9-81ED-4DB2-BD59-A6C34878D82A}">
                    <a16:rowId xmlns:a16="http://schemas.microsoft.com/office/drawing/2014/main" val="781117794"/>
                  </a:ext>
                </a:extLst>
              </a:tr>
            </a:tbl>
          </a:graphicData>
        </a:graphic>
      </p:graphicFrame>
      <p:sp>
        <p:nvSpPr>
          <p:cNvPr id="7" name="Slide Number Placeholder 6">
            <a:extLst>
              <a:ext uri="{FF2B5EF4-FFF2-40B4-BE49-F238E27FC236}">
                <a16:creationId xmlns:a16="http://schemas.microsoft.com/office/drawing/2014/main" id="{AF361137-718E-C04A-0102-B68AF7C403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25</a:t>
            </a:fld>
            <a:endParaRPr lang="en-GB"/>
          </a:p>
        </p:txBody>
      </p:sp>
    </p:spTree>
    <p:extLst>
      <p:ext uri="{BB962C8B-B14F-4D97-AF65-F5344CB8AC3E}">
        <p14:creationId xmlns:p14="http://schemas.microsoft.com/office/powerpoint/2010/main" val="1537141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Teaching Notes</a:t>
            </a:r>
          </a:p>
        </p:txBody>
      </p:sp>
      <p:graphicFrame>
        <p:nvGraphicFramePr>
          <p:cNvPr id="3" name="Table 2">
            <a:extLst>
              <a:ext uri="{FF2B5EF4-FFF2-40B4-BE49-F238E27FC236}">
                <a16:creationId xmlns:a16="http://schemas.microsoft.com/office/drawing/2014/main" id="{D6C8CEC6-1C6B-949D-9DE9-05531B6EB63B}"/>
              </a:ext>
            </a:extLst>
          </p:cNvPr>
          <p:cNvGraphicFramePr>
            <a:graphicFrameLocks noGrp="1"/>
          </p:cNvGraphicFramePr>
          <p:nvPr>
            <p:extLst>
              <p:ext uri="{D42A27DB-BD31-4B8C-83A1-F6EECF244321}">
                <p14:modId xmlns:p14="http://schemas.microsoft.com/office/powerpoint/2010/main" val="3561941389"/>
              </p:ext>
            </p:extLst>
          </p:nvPr>
        </p:nvGraphicFramePr>
        <p:xfrm>
          <a:off x="0" y="841914"/>
          <a:ext cx="9143998" cy="4301587"/>
        </p:xfrm>
        <a:graphic>
          <a:graphicData uri="http://schemas.openxmlformats.org/drawingml/2006/table">
            <a:tbl>
              <a:tblPr firstRow="1" bandRow="1">
                <a:tableStyleId>{69CF1AB2-1976-4502-BF36-3FF5EA218861}</a:tableStyleId>
              </a:tblPr>
              <a:tblGrid>
                <a:gridCol w="582706">
                  <a:extLst>
                    <a:ext uri="{9D8B030D-6E8A-4147-A177-3AD203B41FA5}">
                      <a16:colId xmlns:a16="http://schemas.microsoft.com/office/drawing/2014/main" val="724391793"/>
                    </a:ext>
                  </a:extLst>
                </a:gridCol>
                <a:gridCol w="1425388">
                  <a:extLst>
                    <a:ext uri="{9D8B030D-6E8A-4147-A177-3AD203B41FA5}">
                      <a16:colId xmlns:a16="http://schemas.microsoft.com/office/drawing/2014/main" val="1462178838"/>
                    </a:ext>
                  </a:extLst>
                </a:gridCol>
                <a:gridCol w="6517341">
                  <a:extLst>
                    <a:ext uri="{9D8B030D-6E8A-4147-A177-3AD203B41FA5}">
                      <a16:colId xmlns:a16="http://schemas.microsoft.com/office/drawing/2014/main" val="1060971356"/>
                    </a:ext>
                  </a:extLst>
                </a:gridCol>
                <a:gridCol w="618563">
                  <a:extLst>
                    <a:ext uri="{9D8B030D-6E8A-4147-A177-3AD203B41FA5}">
                      <a16:colId xmlns:a16="http://schemas.microsoft.com/office/drawing/2014/main" val="3536825702"/>
                    </a:ext>
                  </a:extLst>
                </a:gridCol>
              </a:tblGrid>
              <a:tr h="397354">
                <a:tc>
                  <a:txBody>
                    <a:bodyPr/>
                    <a:lstStyle/>
                    <a:p>
                      <a:r>
                        <a:rPr lang="en-US" sz="1400">
                          <a:latin typeface="Helvetica Neue" panose="020B0604020202020204" charset="0"/>
                        </a:rPr>
                        <a:t>No.</a:t>
                      </a:r>
                      <a:endParaRPr lang="en-SG" sz="1400">
                        <a:latin typeface="Helvetica Neue" panose="020B0604020202020204" charset="0"/>
                      </a:endParaRPr>
                    </a:p>
                  </a:txBody>
                  <a:tcPr/>
                </a:tc>
                <a:tc>
                  <a:txBody>
                    <a:bodyPr/>
                    <a:lstStyle/>
                    <a:p>
                      <a:r>
                        <a:rPr lang="en-US" sz="1400">
                          <a:latin typeface="Helvetica Neue" panose="020B0604020202020204" charset="0"/>
                        </a:rPr>
                        <a:t>Question</a:t>
                      </a:r>
                      <a:endParaRPr lang="en-SG" sz="1400">
                        <a:latin typeface="Helvetica Neue" panose="020B0604020202020204" charset="0"/>
                      </a:endParaRPr>
                    </a:p>
                  </a:txBody>
                  <a:tcPr/>
                </a:tc>
                <a:tc>
                  <a:txBody>
                    <a:bodyPr/>
                    <a:lstStyle/>
                    <a:p>
                      <a:r>
                        <a:rPr lang="en-US" sz="1400">
                          <a:latin typeface="Helvetica Neue" panose="020B0604020202020204" charset="0"/>
                        </a:rPr>
                        <a:t>Answer</a:t>
                      </a:r>
                      <a:endParaRPr lang="en-SG" sz="1400">
                        <a:latin typeface="Helvetica Neue" panose="020B0604020202020204" charset="0"/>
                      </a:endParaRPr>
                    </a:p>
                  </a:txBody>
                  <a:tcPr/>
                </a:tc>
                <a:tc>
                  <a:txBody>
                    <a:bodyPr/>
                    <a:lstStyle/>
                    <a:p>
                      <a:r>
                        <a:rPr lang="en-US" sz="1400">
                          <a:latin typeface="Helvetica Neue" panose="020B0604020202020204" charset="0"/>
                        </a:rPr>
                        <a:t>Slide</a:t>
                      </a:r>
                      <a:endParaRPr lang="en-SG" sz="1400">
                        <a:latin typeface="Helvetica Neue" panose="020B0604020202020204" charset="0"/>
                      </a:endParaRPr>
                    </a:p>
                  </a:txBody>
                  <a:tcPr/>
                </a:tc>
                <a:extLst>
                  <a:ext uri="{0D108BD9-81ED-4DB2-BD59-A6C34878D82A}">
                    <a16:rowId xmlns:a16="http://schemas.microsoft.com/office/drawing/2014/main" val="869867296"/>
                  </a:ext>
                </a:extLst>
              </a:tr>
              <a:tr h="1163762">
                <a:tc>
                  <a:txBody>
                    <a:bodyPr/>
                    <a:lstStyle/>
                    <a:p>
                      <a:r>
                        <a:rPr lang="en-US" sz="1400">
                          <a:latin typeface="Helvetica Neue" panose="020B0604020202020204" charset="0"/>
                        </a:rPr>
                        <a:t>5.</a:t>
                      </a:r>
                      <a:endParaRPr lang="en-SG" sz="1400">
                        <a:latin typeface="Helvetica Neue"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Helvetica Neue" panose="020B0604020202020204" charset="0"/>
                        </a:rPr>
                        <a:t>What is the meaning of “youth-at-risk”?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Helvetica Neue" panose="020B0604020202020204" charset="0"/>
                        </a:rPr>
                        <a:t>“Youth-at-risk” is a general term for a range of circumstances that place young people at greater vulnerability for problem behaviors, such as substance abuse, school failure, and juvenile delinquency, along with mental health disorders, such as depression and anxiety.</a:t>
                      </a:r>
                    </a:p>
                  </a:txBody>
                  <a:tcPr/>
                </a:tc>
                <a:tc>
                  <a:txBody>
                    <a:bodyPr/>
                    <a:lstStyle/>
                    <a:p>
                      <a:r>
                        <a:rPr lang="en-US" sz="1400">
                          <a:latin typeface="Helvetica Neue" panose="020B0604020202020204" charset="0"/>
                        </a:rPr>
                        <a:t>8</a:t>
                      </a:r>
                      <a:endParaRPr lang="en-SG" sz="1400">
                        <a:latin typeface="Helvetica Neue" panose="020B0604020202020204" charset="0"/>
                      </a:endParaRPr>
                    </a:p>
                  </a:txBody>
                  <a:tcPr/>
                </a:tc>
                <a:extLst>
                  <a:ext uri="{0D108BD9-81ED-4DB2-BD59-A6C34878D82A}">
                    <a16:rowId xmlns:a16="http://schemas.microsoft.com/office/drawing/2014/main" val="1489498131"/>
                  </a:ext>
                </a:extLst>
              </a:tr>
              <a:tr h="2740471">
                <a:tc>
                  <a:txBody>
                    <a:bodyPr/>
                    <a:lstStyle/>
                    <a:p>
                      <a:r>
                        <a:rPr lang="en-US" sz="1400">
                          <a:latin typeface="Helvetica Neue" panose="020B0604020202020204" charset="0"/>
                        </a:rPr>
                        <a:t>6.</a:t>
                      </a:r>
                      <a:endParaRPr lang="en-SG" sz="1400">
                        <a:latin typeface="Helvetica Neue"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Helvetica Neue" panose="020B0604020202020204" charset="0"/>
                        </a:rPr>
                        <a:t>More about the Interactive Class Activity</a:t>
                      </a:r>
                    </a:p>
                  </a:txBody>
                  <a:tcPr/>
                </a:tc>
                <a:tc>
                  <a:txBody>
                    <a:bodyPr/>
                    <a:lstStyle/>
                    <a:p>
                      <a:pPr marL="285750" indent="-285750">
                        <a:buFont typeface="Arial" panose="020B0604020202020204" pitchFamily="34" charset="0"/>
                        <a:buChar char="•"/>
                      </a:pPr>
                      <a:r>
                        <a:rPr lang="en-US" sz="1400">
                          <a:latin typeface="Helvetica Neue" panose="020B0604020202020204" charset="0"/>
                        </a:rPr>
                        <a:t>Fundraising has always been a cornerstone of Schools' Appeal, significantly impacting the lives of our social service users. Taking a small step toward a big change, we have incorporated a co-creation segment for participating schools starting with the Schools' Appeal 2022 edition.</a:t>
                      </a:r>
                    </a:p>
                    <a:p>
                      <a:pPr marL="285750" indent="-285750">
                        <a:buFont typeface="Arial" panose="020B0604020202020204" pitchFamily="34" charset="0"/>
                        <a:buChar char="•"/>
                      </a:pPr>
                      <a:r>
                        <a:rPr lang="en-US" sz="1400">
                          <a:latin typeface="Helvetica Neue" panose="020B0604020202020204" charset="0"/>
                        </a:rPr>
                        <a:t>Giving is for everyone – we can all contribute in various ways within our means. In addition to traditional fundraising, interactive class activities will enhance students’ understanding of our social service users. These activities will also create opportunities for greater student participation through hands-on experiences, unlocking monetary contributions from corporate donors for communities in need.</a:t>
                      </a:r>
                    </a:p>
                  </a:txBody>
                  <a:tcPr/>
                </a:tc>
                <a:tc>
                  <a:txBody>
                    <a:bodyPr/>
                    <a:lstStyle/>
                    <a:p>
                      <a:r>
                        <a:rPr lang="en-US" sz="1400">
                          <a:latin typeface="Helvetica Neue" panose="020B0604020202020204" charset="0"/>
                        </a:rPr>
                        <a:t>18</a:t>
                      </a:r>
                      <a:endParaRPr lang="en-SG" sz="1400">
                        <a:latin typeface="Helvetica Neue" panose="020B0604020202020204" charset="0"/>
                      </a:endParaRPr>
                    </a:p>
                  </a:txBody>
                  <a:tcPr/>
                </a:tc>
                <a:extLst>
                  <a:ext uri="{0D108BD9-81ED-4DB2-BD59-A6C34878D82A}">
                    <a16:rowId xmlns:a16="http://schemas.microsoft.com/office/drawing/2014/main" val="4281777604"/>
                  </a:ext>
                </a:extLst>
              </a:tr>
            </a:tbl>
          </a:graphicData>
        </a:graphic>
      </p:graphicFrame>
      <p:sp>
        <p:nvSpPr>
          <p:cNvPr id="7" name="Slide Number Placeholder 6">
            <a:extLst>
              <a:ext uri="{FF2B5EF4-FFF2-40B4-BE49-F238E27FC236}">
                <a16:creationId xmlns:a16="http://schemas.microsoft.com/office/drawing/2014/main" id="{AF361137-718E-C04A-0102-B68AF7C403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26</a:t>
            </a:fld>
            <a:endParaRPr lang="en-GB"/>
          </a:p>
        </p:txBody>
      </p:sp>
    </p:spTree>
    <p:extLst>
      <p:ext uri="{BB962C8B-B14F-4D97-AF65-F5344CB8AC3E}">
        <p14:creationId xmlns:p14="http://schemas.microsoft.com/office/powerpoint/2010/main" val="1876335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Resource Page</a:t>
            </a:r>
          </a:p>
        </p:txBody>
      </p:sp>
      <p:graphicFrame>
        <p:nvGraphicFramePr>
          <p:cNvPr id="3" name="Table 2">
            <a:extLst>
              <a:ext uri="{FF2B5EF4-FFF2-40B4-BE49-F238E27FC236}">
                <a16:creationId xmlns:a16="http://schemas.microsoft.com/office/drawing/2014/main" id="{D6C8CEC6-1C6B-949D-9DE9-05531B6EB63B}"/>
              </a:ext>
            </a:extLst>
          </p:cNvPr>
          <p:cNvGraphicFramePr>
            <a:graphicFrameLocks noGrp="1"/>
          </p:cNvGraphicFramePr>
          <p:nvPr>
            <p:extLst>
              <p:ext uri="{D42A27DB-BD31-4B8C-83A1-F6EECF244321}">
                <p14:modId xmlns:p14="http://schemas.microsoft.com/office/powerpoint/2010/main" val="3231131666"/>
              </p:ext>
            </p:extLst>
          </p:nvPr>
        </p:nvGraphicFramePr>
        <p:xfrm>
          <a:off x="1" y="841914"/>
          <a:ext cx="9144000" cy="4301586"/>
        </p:xfrm>
        <a:graphic>
          <a:graphicData uri="http://schemas.openxmlformats.org/drawingml/2006/table">
            <a:tbl>
              <a:tblPr firstRow="1" bandRow="1">
                <a:tableStyleId>{69CF1AB2-1976-4502-BF36-3FF5EA218861}</a:tableStyleId>
              </a:tblPr>
              <a:tblGrid>
                <a:gridCol w="540425">
                  <a:extLst>
                    <a:ext uri="{9D8B030D-6E8A-4147-A177-3AD203B41FA5}">
                      <a16:colId xmlns:a16="http://schemas.microsoft.com/office/drawing/2014/main" val="724391793"/>
                    </a:ext>
                  </a:extLst>
                </a:gridCol>
                <a:gridCol w="7857790">
                  <a:extLst>
                    <a:ext uri="{9D8B030D-6E8A-4147-A177-3AD203B41FA5}">
                      <a16:colId xmlns:a16="http://schemas.microsoft.com/office/drawing/2014/main" val="1060971356"/>
                    </a:ext>
                  </a:extLst>
                </a:gridCol>
                <a:gridCol w="745785">
                  <a:extLst>
                    <a:ext uri="{9D8B030D-6E8A-4147-A177-3AD203B41FA5}">
                      <a16:colId xmlns:a16="http://schemas.microsoft.com/office/drawing/2014/main" val="3536825702"/>
                    </a:ext>
                  </a:extLst>
                </a:gridCol>
              </a:tblGrid>
              <a:tr h="479297">
                <a:tc>
                  <a:txBody>
                    <a:bodyPr/>
                    <a:lstStyle/>
                    <a:p>
                      <a:r>
                        <a:rPr lang="en-US" sz="1400">
                          <a:latin typeface="Helvetica Neue" panose="020B0604020202020204" charset="0"/>
                        </a:rPr>
                        <a:t>No.</a:t>
                      </a:r>
                      <a:endParaRPr lang="en-SG" sz="1400">
                        <a:latin typeface="Helvetica Neue" panose="020B0604020202020204" charset="0"/>
                      </a:endParaRPr>
                    </a:p>
                  </a:txBody>
                  <a:tcPr/>
                </a:tc>
                <a:tc>
                  <a:txBody>
                    <a:bodyPr/>
                    <a:lstStyle/>
                    <a:p>
                      <a:r>
                        <a:rPr lang="en-US" sz="1400">
                          <a:latin typeface="Helvetica Neue" panose="020B0604020202020204" charset="0"/>
                        </a:rPr>
                        <a:t>Item and Embedded Links</a:t>
                      </a:r>
                      <a:endParaRPr lang="en-SG" sz="1400">
                        <a:latin typeface="Helvetica Neue" panose="020B0604020202020204" charset="0"/>
                      </a:endParaRPr>
                    </a:p>
                  </a:txBody>
                  <a:tcPr/>
                </a:tc>
                <a:tc>
                  <a:txBody>
                    <a:bodyPr/>
                    <a:lstStyle/>
                    <a:p>
                      <a:r>
                        <a:rPr lang="en-US" sz="1400">
                          <a:latin typeface="Helvetica Neue" panose="020B0604020202020204" charset="0"/>
                        </a:rPr>
                        <a:t>Slide</a:t>
                      </a:r>
                      <a:endParaRPr lang="en-SG" sz="1400">
                        <a:latin typeface="Helvetica Neue" panose="020B0604020202020204" charset="0"/>
                      </a:endParaRPr>
                    </a:p>
                  </a:txBody>
                  <a:tcPr/>
                </a:tc>
                <a:extLst>
                  <a:ext uri="{0D108BD9-81ED-4DB2-BD59-A6C34878D82A}">
                    <a16:rowId xmlns:a16="http://schemas.microsoft.com/office/drawing/2014/main" val="869867296"/>
                  </a:ext>
                </a:extLst>
              </a:tr>
              <a:tr h="479297">
                <a:tc>
                  <a:txBody>
                    <a:bodyPr/>
                    <a:lstStyle/>
                    <a:p>
                      <a:r>
                        <a:rPr lang="en-US" sz="1400">
                          <a:latin typeface="Helvetica Neue" panose="020B0604020202020204" charset="0"/>
                        </a:rPr>
                        <a:t>1.</a:t>
                      </a:r>
                      <a:endParaRPr lang="en-SG" sz="1400">
                        <a:latin typeface="Helvetica Neue"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400">
                          <a:latin typeface="Helvetica Neue" panose="020B0604020202020204" charset="0"/>
                          <a:hlinkClick r:id="rId4"/>
                        </a:rPr>
                        <a:t>Look Beyond My Disability, See the True Me - We are not that different – YouTube</a:t>
                      </a:r>
                      <a:r>
                        <a:rPr lang="en-US" sz="1400">
                          <a:latin typeface="Helvetica Neue" panose="020B0604020202020204" charset="0"/>
                        </a:rPr>
                        <a:t> </a:t>
                      </a:r>
                    </a:p>
                  </a:txBody>
                  <a:tcPr/>
                </a:tc>
                <a:tc>
                  <a:txBody>
                    <a:bodyPr/>
                    <a:lstStyle/>
                    <a:p>
                      <a:r>
                        <a:rPr lang="en-US" sz="1400">
                          <a:latin typeface="Helvetica Neue" panose="020B0604020202020204" charset="0"/>
                        </a:rPr>
                        <a:t>4</a:t>
                      </a:r>
                      <a:endParaRPr lang="en-SG" sz="1400">
                        <a:latin typeface="Helvetica Neue" panose="020B0604020202020204" charset="0"/>
                      </a:endParaRPr>
                    </a:p>
                  </a:txBody>
                  <a:tcPr/>
                </a:tc>
                <a:extLst>
                  <a:ext uri="{0D108BD9-81ED-4DB2-BD59-A6C34878D82A}">
                    <a16:rowId xmlns:a16="http://schemas.microsoft.com/office/drawing/2014/main" val="1489498131"/>
                  </a:ext>
                </a:extLst>
              </a:tr>
              <a:tr h="1046195">
                <a:tc>
                  <a:txBody>
                    <a:bodyPr/>
                    <a:lstStyle/>
                    <a:p>
                      <a:r>
                        <a:rPr lang="en-US" sz="1400">
                          <a:latin typeface="Helvetica Neue" panose="020B0604020202020204" charset="0"/>
                        </a:rPr>
                        <a:t>2.</a:t>
                      </a:r>
                      <a:endParaRPr lang="en-SG" sz="1400">
                        <a:latin typeface="Helvetica Neue" panose="020B0604020202020204" charset="0"/>
                      </a:endParaRPr>
                    </a:p>
                  </a:txBody>
                  <a:tcPr/>
                </a:tc>
                <a:tc>
                  <a:txBody>
                    <a:bodyPr/>
                    <a:lstStyle/>
                    <a:p>
                      <a:pPr marL="0" indent="0">
                        <a:buFont typeface="Arial" panose="020B0604020202020204" pitchFamily="34" charset="0"/>
                        <a:buNone/>
                      </a:pPr>
                      <a:r>
                        <a:rPr lang="en-US" sz="1400">
                          <a:latin typeface="Helvetica Neue" panose="020B0604020202020204" charset="0"/>
                        </a:rPr>
                        <a:t>3-Part YouTube Shorts about Intellectual Disability:	</a:t>
                      </a:r>
                    </a:p>
                    <a:p>
                      <a:pPr lvl="2"/>
                      <a:r>
                        <a:rPr lang="en-US" sz="1400">
                          <a:latin typeface="Helvetica Neue" panose="020B0604020202020204" charset="0"/>
                        </a:rPr>
                        <a:t>	1. </a:t>
                      </a:r>
                      <a:r>
                        <a:rPr lang="en-US" sz="1400">
                          <a:latin typeface="Helvetica Neue" panose="020B0604020202020204" charset="0"/>
                          <a:hlinkClick r:id="rId5"/>
                        </a:rPr>
                        <a:t>https://www.youtube.com/shorts/cebpZoAJLVU</a:t>
                      </a:r>
                      <a:r>
                        <a:rPr lang="en-US" sz="1400">
                          <a:latin typeface="Helvetica Neue" panose="020B0604020202020204" charset="0"/>
                        </a:rPr>
                        <a:t>  </a:t>
                      </a:r>
                    </a:p>
                    <a:p>
                      <a:pPr marL="0" lvl="0" indent="0" algn="l" rtl="0">
                        <a:spcBef>
                          <a:spcPts val="0"/>
                        </a:spcBef>
                        <a:spcAft>
                          <a:spcPts val="0"/>
                        </a:spcAft>
                        <a:buFontTx/>
                        <a:buNone/>
                      </a:pPr>
                      <a:r>
                        <a:rPr lang="en-US" sz="1400">
                          <a:latin typeface="Helvetica Neue" panose="020B0604020202020204" charset="0"/>
                        </a:rPr>
                        <a:t>	2. </a:t>
                      </a:r>
                      <a:r>
                        <a:rPr lang="en-US" sz="1400">
                          <a:latin typeface="Helvetica Neue" panose="020B0604020202020204" charset="0"/>
                          <a:hlinkClick r:id="rId6"/>
                        </a:rPr>
                        <a:t>https://www.youtube.com/shorts/5aLNiCazXDU</a:t>
                      </a:r>
                      <a:r>
                        <a:rPr lang="en-US" sz="1400">
                          <a:latin typeface="Helvetica Neue" panose="020B0604020202020204" charset="0"/>
                        </a:rPr>
                        <a:t> </a:t>
                      </a:r>
                    </a:p>
                    <a:p>
                      <a:pPr marL="0" lvl="0" indent="0" algn="l" rtl="0">
                        <a:spcBef>
                          <a:spcPts val="0"/>
                        </a:spcBef>
                        <a:spcAft>
                          <a:spcPts val="0"/>
                        </a:spcAft>
                        <a:buFontTx/>
                        <a:buNone/>
                      </a:pPr>
                      <a:r>
                        <a:rPr lang="en-US" sz="1400">
                          <a:latin typeface="Helvetica Neue" panose="020B0604020202020204" charset="0"/>
                        </a:rPr>
                        <a:t>	3. </a:t>
                      </a:r>
                      <a:r>
                        <a:rPr lang="en-US" sz="1400">
                          <a:latin typeface="Helvetica Neue" panose="020B0604020202020204" charset="0"/>
                          <a:hlinkClick r:id="rId7"/>
                        </a:rPr>
                        <a:t>https://www.youtube.com/shorts/YztMgRB5ZCw</a:t>
                      </a:r>
                      <a:endParaRPr lang="en-US" sz="1400">
                        <a:latin typeface="Helvetica Neue" panose="020B0604020202020204" charset="0"/>
                      </a:endParaRPr>
                    </a:p>
                  </a:txBody>
                  <a:tcPr/>
                </a:tc>
                <a:tc>
                  <a:txBody>
                    <a:bodyPr/>
                    <a:lstStyle/>
                    <a:p>
                      <a:r>
                        <a:rPr lang="en-US" sz="1400">
                          <a:latin typeface="Helvetica Neue" panose="020B0604020202020204" charset="0"/>
                        </a:rPr>
                        <a:t>11</a:t>
                      </a:r>
                      <a:endParaRPr lang="en-SG" sz="1400">
                        <a:latin typeface="Helvetica Neue" panose="020B0604020202020204" charset="0"/>
                      </a:endParaRPr>
                    </a:p>
                  </a:txBody>
                  <a:tcPr/>
                </a:tc>
                <a:extLst>
                  <a:ext uri="{0D108BD9-81ED-4DB2-BD59-A6C34878D82A}">
                    <a16:rowId xmlns:a16="http://schemas.microsoft.com/office/drawing/2014/main" val="4281777604"/>
                  </a:ext>
                </a:extLst>
              </a:tr>
              <a:tr h="457697">
                <a:tc>
                  <a:txBody>
                    <a:bodyPr/>
                    <a:lstStyle/>
                    <a:p>
                      <a:r>
                        <a:rPr lang="en-US" sz="1400">
                          <a:latin typeface="Helvetica Neue" panose="020B0604020202020204" charset="0"/>
                        </a:rPr>
                        <a:t>3.</a:t>
                      </a:r>
                      <a:endParaRPr lang="en-SG" sz="1400">
                        <a:latin typeface="Helvetica Neue"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a:latin typeface="Helvetica Neue" panose="020B0604020202020204" charset="0"/>
                          <a:hlinkClick r:id="rId8"/>
                        </a:rPr>
                        <a:t>Look Beyond My Disability, See the True Me - A Social Experiment – YouTube</a:t>
                      </a:r>
                      <a:endParaRPr lang="en-US" sz="1400">
                        <a:latin typeface="Helvetica Neue" panose="020B0604020202020204" charset="0"/>
                      </a:endParaRPr>
                    </a:p>
                  </a:txBody>
                  <a:tcPr/>
                </a:tc>
                <a:tc>
                  <a:txBody>
                    <a:bodyPr/>
                    <a:lstStyle/>
                    <a:p>
                      <a:r>
                        <a:rPr lang="en-US" sz="1400">
                          <a:latin typeface="Helvetica Neue" panose="020B0604020202020204" charset="0"/>
                        </a:rPr>
                        <a:t>12</a:t>
                      </a:r>
                      <a:endParaRPr lang="en-SG" sz="1400">
                        <a:latin typeface="Helvetica Neue" panose="020B0604020202020204" charset="0"/>
                      </a:endParaRPr>
                    </a:p>
                  </a:txBody>
                  <a:tcPr/>
                </a:tc>
                <a:extLst>
                  <a:ext uri="{0D108BD9-81ED-4DB2-BD59-A6C34878D82A}">
                    <a16:rowId xmlns:a16="http://schemas.microsoft.com/office/drawing/2014/main" val="3252685753"/>
                  </a:ext>
                </a:extLst>
              </a:tr>
              <a:tr h="814805">
                <a:tc>
                  <a:txBody>
                    <a:bodyPr/>
                    <a:lstStyle/>
                    <a:p>
                      <a:r>
                        <a:rPr lang="en-US" sz="1400">
                          <a:latin typeface="Helvetica Neue" panose="020B0604020202020204" charset="0"/>
                        </a:rPr>
                        <a:t>4.</a:t>
                      </a:r>
                      <a:endParaRPr lang="en-SG" sz="1400">
                        <a:latin typeface="Helvetica Neue" panose="020B0604020202020204" charset="0"/>
                      </a:endParaRPr>
                    </a:p>
                  </a:txBody>
                  <a:tcPr/>
                </a:tc>
                <a:tc>
                  <a:txBody>
                    <a:bodyPr/>
                    <a:lstStyle/>
                    <a:p>
                      <a:pPr marL="0" lvl="0" indent="0" algn="l" rtl="0">
                        <a:spcBef>
                          <a:spcPts val="0"/>
                        </a:spcBef>
                        <a:spcAft>
                          <a:spcPts val="0"/>
                        </a:spcAft>
                        <a:buFont typeface="Arial" panose="020B0604020202020204" pitchFamily="34" charset="0"/>
                        <a:buNone/>
                      </a:pPr>
                      <a:r>
                        <a:rPr lang="en-US" sz="1400">
                          <a:latin typeface="Helvetica Neue" panose="020B0604020202020204" charset="0"/>
                          <a:hlinkClick r:id="rId9"/>
                        </a:rPr>
                        <a:t>Look Beyond My Disability, See The True Me - 'Fire in the Rain' Music Video – YouTube</a:t>
                      </a:r>
                      <a:r>
                        <a:rPr lang="en-US" sz="1400">
                          <a:latin typeface="Helvetica Neue" panose="020B0604020202020204" charset="0"/>
                        </a:rPr>
                        <a:t>  </a:t>
                      </a:r>
                      <a:endParaRPr lang="en-US" sz="1400">
                        <a:solidFill>
                          <a:schemeClr val="tx1"/>
                        </a:solidFill>
                        <a:latin typeface="Helvetica Neue" panose="020B0604020202020204" charset="0"/>
                      </a:endParaRPr>
                    </a:p>
                    <a:p>
                      <a:pPr marL="0" indent="0">
                        <a:buFont typeface="Arial" panose="020B0604020202020204" pitchFamily="34" charset="0"/>
                        <a:buNone/>
                      </a:pPr>
                      <a:endParaRPr lang="en-US" sz="1400">
                        <a:latin typeface="Helvetica Neue" panose="020B0604020202020204" charset="0"/>
                      </a:endParaRPr>
                    </a:p>
                  </a:txBody>
                  <a:tcPr/>
                </a:tc>
                <a:tc>
                  <a:txBody>
                    <a:bodyPr/>
                    <a:lstStyle/>
                    <a:p>
                      <a:r>
                        <a:rPr lang="en-US" sz="1400">
                          <a:latin typeface="Helvetica Neue" panose="020B0604020202020204" charset="0"/>
                        </a:rPr>
                        <a:t>22</a:t>
                      </a:r>
                      <a:endParaRPr lang="en-SG" sz="1400">
                        <a:latin typeface="Helvetica Neue" panose="020B0604020202020204" charset="0"/>
                      </a:endParaRPr>
                    </a:p>
                  </a:txBody>
                  <a:tcPr/>
                </a:tc>
                <a:extLst>
                  <a:ext uri="{0D108BD9-81ED-4DB2-BD59-A6C34878D82A}">
                    <a16:rowId xmlns:a16="http://schemas.microsoft.com/office/drawing/2014/main" val="781117794"/>
                  </a:ext>
                </a:extLst>
              </a:tr>
              <a:tr h="1024295">
                <a:tc>
                  <a:txBody>
                    <a:bodyPr/>
                    <a:lstStyle/>
                    <a:p>
                      <a:r>
                        <a:rPr lang="en-US" sz="1400">
                          <a:latin typeface="Helvetica Neue" panose="020B0604020202020204" charset="0"/>
                        </a:rPr>
                        <a:t>5.</a:t>
                      </a:r>
                      <a:endParaRPr lang="en-SG" sz="1400">
                        <a:latin typeface="Helvetica Neue"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Helvetica Neue" panose="020B0604020202020204" charset="0"/>
                          <a:hlinkClick r:id="rId10"/>
                        </a:rPr>
                        <a:t>YDA Campaign Page</a:t>
                      </a:r>
                      <a:r>
                        <a:rPr lang="en-US" sz="1400">
                          <a:latin typeface="Helvetica Neue" panose="020B0604020202020204" charset="0"/>
                        </a:rPr>
                        <a:t> for useful information including YDA campaign timeline and </a:t>
                      </a:r>
                      <a:r>
                        <a:rPr lang="en-US" sz="1400">
                          <a:latin typeface="Helvetica Neue" panose="020B0604020202020204" charset="0"/>
                          <a:hlinkClick r:id="rId11"/>
                        </a:rPr>
                        <a:t>FAQ</a:t>
                      </a:r>
                      <a:endParaRPr lang="en-US" sz="1400">
                        <a:latin typeface="Helvetica Neue" panose="020B0604020202020204" charset="0"/>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a:solidFill>
                            <a:srgbClr val="FF0000"/>
                          </a:solidFill>
                          <a:latin typeface="Helvetica Neue" panose="020B0604020202020204" charset="0"/>
                        </a:rPr>
                        <a:t>For additional details, please approach your CCE/VIA teacher-in-charge who is the main point of contact with Community Chest. </a:t>
                      </a:r>
                    </a:p>
                  </a:txBody>
                  <a:tcPr/>
                </a:tc>
                <a:tc>
                  <a:txBody>
                    <a:bodyPr/>
                    <a:lstStyle/>
                    <a:p>
                      <a:endParaRPr lang="en-SG" sz="1400">
                        <a:latin typeface="Helvetica Neue" panose="020B0604020202020204" charset="0"/>
                      </a:endParaRPr>
                    </a:p>
                  </a:txBody>
                  <a:tcPr/>
                </a:tc>
                <a:extLst>
                  <a:ext uri="{0D108BD9-81ED-4DB2-BD59-A6C34878D82A}">
                    <a16:rowId xmlns:a16="http://schemas.microsoft.com/office/drawing/2014/main" val="120777616"/>
                  </a:ext>
                </a:extLst>
              </a:tr>
            </a:tbl>
          </a:graphicData>
        </a:graphic>
      </p:graphicFrame>
      <p:sp>
        <p:nvSpPr>
          <p:cNvPr id="7" name="Slide Number Placeholder 6">
            <a:extLst>
              <a:ext uri="{FF2B5EF4-FFF2-40B4-BE49-F238E27FC236}">
                <a16:creationId xmlns:a16="http://schemas.microsoft.com/office/drawing/2014/main" id="{AF361137-718E-C04A-0102-B68AF7C403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27</a:t>
            </a:fld>
            <a:endParaRPr lang="en-GB"/>
          </a:p>
        </p:txBody>
      </p:sp>
    </p:spTree>
    <p:extLst>
      <p:ext uri="{BB962C8B-B14F-4D97-AF65-F5344CB8AC3E}">
        <p14:creationId xmlns:p14="http://schemas.microsoft.com/office/powerpoint/2010/main" val="322800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Important Reminders </a:t>
            </a:r>
          </a:p>
        </p:txBody>
      </p:sp>
      <p:sp>
        <p:nvSpPr>
          <p:cNvPr id="7" name="Slide Number Placeholder 6">
            <a:extLst>
              <a:ext uri="{FF2B5EF4-FFF2-40B4-BE49-F238E27FC236}">
                <a16:creationId xmlns:a16="http://schemas.microsoft.com/office/drawing/2014/main" id="{AF361137-718E-C04A-0102-B68AF7C403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28</a:t>
            </a:fld>
            <a:endParaRPr lang="en-GB"/>
          </a:p>
        </p:txBody>
      </p:sp>
      <p:graphicFrame>
        <p:nvGraphicFramePr>
          <p:cNvPr id="4" name="Table 3">
            <a:extLst>
              <a:ext uri="{FF2B5EF4-FFF2-40B4-BE49-F238E27FC236}">
                <a16:creationId xmlns:a16="http://schemas.microsoft.com/office/drawing/2014/main" id="{80CB7EB5-93C6-8DDA-F98C-19D123B3AEE1}"/>
              </a:ext>
            </a:extLst>
          </p:cNvPr>
          <p:cNvGraphicFramePr>
            <a:graphicFrameLocks noGrp="1"/>
          </p:cNvGraphicFramePr>
          <p:nvPr>
            <p:extLst>
              <p:ext uri="{D42A27DB-BD31-4B8C-83A1-F6EECF244321}">
                <p14:modId xmlns:p14="http://schemas.microsoft.com/office/powerpoint/2010/main" val="3243964632"/>
              </p:ext>
            </p:extLst>
          </p:nvPr>
        </p:nvGraphicFramePr>
        <p:xfrm>
          <a:off x="0" y="841914"/>
          <a:ext cx="9143998" cy="4301585"/>
        </p:xfrm>
        <a:graphic>
          <a:graphicData uri="http://schemas.openxmlformats.org/drawingml/2006/table">
            <a:tbl>
              <a:tblPr firstRow="1" bandRow="1">
                <a:tableStyleId>{69CF1AB2-1976-4502-BF36-3FF5EA218861}</a:tableStyleId>
              </a:tblPr>
              <a:tblGrid>
                <a:gridCol w="546847">
                  <a:extLst>
                    <a:ext uri="{9D8B030D-6E8A-4147-A177-3AD203B41FA5}">
                      <a16:colId xmlns:a16="http://schemas.microsoft.com/office/drawing/2014/main" val="724391793"/>
                    </a:ext>
                  </a:extLst>
                </a:gridCol>
                <a:gridCol w="1461247">
                  <a:extLst>
                    <a:ext uri="{9D8B030D-6E8A-4147-A177-3AD203B41FA5}">
                      <a16:colId xmlns:a16="http://schemas.microsoft.com/office/drawing/2014/main" val="1462178838"/>
                    </a:ext>
                  </a:extLst>
                </a:gridCol>
                <a:gridCol w="6355977">
                  <a:extLst>
                    <a:ext uri="{9D8B030D-6E8A-4147-A177-3AD203B41FA5}">
                      <a16:colId xmlns:a16="http://schemas.microsoft.com/office/drawing/2014/main" val="1060971356"/>
                    </a:ext>
                  </a:extLst>
                </a:gridCol>
                <a:gridCol w="779927">
                  <a:extLst>
                    <a:ext uri="{9D8B030D-6E8A-4147-A177-3AD203B41FA5}">
                      <a16:colId xmlns:a16="http://schemas.microsoft.com/office/drawing/2014/main" val="3536825702"/>
                    </a:ext>
                  </a:extLst>
                </a:gridCol>
              </a:tblGrid>
              <a:tr h="280538">
                <a:tc>
                  <a:txBody>
                    <a:bodyPr/>
                    <a:lstStyle/>
                    <a:p>
                      <a:r>
                        <a:rPr lang="en-US" sz="1200">
                          <a:latin typeface="Helvetica Neue" panose="020B0604020202020204" charset="0"/>
                        </a:rPr>
                        <a:t>No.</a:t>
                      </a:r>
                      <a:endParaRPr lang="en-SG" sz="1200">
                        <a:latin typeface="Helvetica Neue" panose="020B0604020202020204" charset="0"/>
                      </a:endParaRPr>
                    </a:p>
                  </a:txBody>
                  <a:tcPr/>
                </a:tc>
                <a:tc>
                  <a:txBody>
                    <a:bodyPr/>
                    <a:lstStyle/>
                    <a:p>
                      <a:r>
                        <a:rPr lang="en-US" sz="1200">
                          <a:latin typeface="Helvetica Neue" panose="020B0604020202020204" charset="0"/>
                        </a:rPr>
                        <a:t>Item</a:t>
                      </a:r>
                      <a:endParaRPr lang="en-SG" sz="1200">
                        <a:latin typeface="Helvetica Neue" panose="020B0604020202020204" charset="0"/>
                      </a:endParaRPr>
                    </a:p>
                  </a:txBody>
                  <a:tcPr/>
                </a:tc>
                <a:tc>
                  <a:txBody>
                    <a:bodyPr/>
                    <a:lstStyle/>
                    <a:p>
                      <a:r>
                        <a:rPr lang="en-US" sz="1200">
                          <a:latin typeface="Helvetica Neue" panose="020B0604020202020204" charset="0"/>
                        </a:rPr>
                        <a:t>Remarks</a:t>
                      </a:r>
                      <a:endParaRPr lang="en-SG" sz="1200">
                        <a:latin typeface="Helvetica Neue" panose="020B0604020202020204" charset="0"/>
                      </a:endParaRPr>
                    </a:p>
                  </a:txBody>
                  <a:tcPr/>
                </a:tc>
                <a:tc>
                  <a:txBody>
                    <a:bodyPr/>
                    <a:lstStyle/>
                    <a:p>
                      <a:r>
                        <a:rPr lang="en-US" sz="1200">
                          <a:latin typeface="Helvetica Neue" panose="020B0604020202020204" charset="0"/>
                        </a:rPr>
                        <a:t>Slide</a:t>
                      </a:r>
                      <a:endParaRPr lang="en-SG" sz="1200">
                        <a:latin typeface="Helvetica Neue" panose="020B0604020202020204" charset="0"/>
                      </a:endParaRPr>
                    </a:p>
                  </a:txBody>
                  <a:tcPr/>
                </a:tc>
                <a:extLst>
                  <a:ext uri="{0D108BD9-81ED-4DB2-BD59-A6C34878D82A}">
                    <a16:rowId xmlns:a16="http://schemas.microsoft.com/office/drawing/2014/main" val="869867296"/>
                  </a:ext>
                </a:extLst>
              </a:tr>
              <a:tr h="1402691">
                <a:tc>
                  <a:txBody>
                    <a:bodyPr/>
                    <a:lstStyle/>
                    <a:p>
                      <a:r>
                        <a:rPr lang="en-US" sz="1200">
                          <a:latin typeface="Helvetica Neue" panose="020B0604020202020204" charset="0"/>
                        </a:rPr>
                        <a:t>1.</a:t>
                      </a:r>
                      <a:endParaRPr lang="en-SG" sz="1200">
                        <a:latin typeface="Helvetica Neue"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latin typeface="Helvetica Neue" panose="020B0604020202020204" charset="0"/>
                        </a:rPr>
                        <a:t>Schools which opted for Envelope Donation</a:t>
                      </a: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Helvetica Neue" panose="020B0604020202020204" charset="0"/>
                        </a:rPr>
                        <a:t>Please pass all filled envelopes to the CCE/VIA Teacher-in-charge for their follow-up with Community Chest. Please inform them if there are any envelopes which have been submitted </a:t>
                      </a:r>
                      <a:r>
                        <a:rPr lang="en-US" sz="1200" b="1" u="sng">
                          <a:latin typeface="Helvetica Neue" panose="020B0604020202020204" charset="0"/>
                        </a:rPr>
                        <a:t>after</a:t>
                      </a:r>
                      <a:r>
                        <a:rPr lang="en-US" sz="1200">
                          <a:latin typeface="Helvetica Neue" panose="020B0604020202020204" charset="0"/>
                        </a:rPr>
                        <a:t> the stipulated collection schedule for your school.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Helvetica Neue" panose="020B0604020202020204" charset="0"/>
                        </a:rPr>
                        <a:t>For teachers’ consideration to open up digital payment option on slide 17 for students who are more comfortable with digital payment.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200">
                        <a:latin typeface="Helvetica Neue"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latin typeface="Helvetica Neue" panose="020B0604020202020204" charset="0"/>
                        </a:rPr>
                        <a:t>For schools that did not opt for donation envelopes: Teachers may remove slide 16. </a:t>
                      </a:r>
                    </a:p>
                  </a:txBody>
                  <a:tcPr/>
                </a:tc>
                <a:tc>
                  <a:txBody>
                    <a:bodyPr/>
                    <a:lstStyle/>
                    <a:p>
                      <a:r>
                        <a:rPr lang="en-US" sz="1200">
                          <a:latin typeface="Helvetica Neue" panose="020B0604020202020204" charset="0"/>
                        </a:rPr>
                        <a:t>16</a:t>
                      </a:r>
                      <a:endParaRPr lang="en-SG" sz="1200">
                        <a:latin typeface="Helvetica Neue" panose="020B0604020202020204" charset="0"/>
                      </a:endParaRPr>
                    </a:p>
                  </a:txBody>
                  <a:tcPr/>
                </a:tc>
                <a:extLst>
                  <a:ext uri="{0D108BD9-81ED-4DB2-BD59-A6C34878D82A}">
                    <a16:rowId xmlns:a16="http://schemas.microsoft.com/office/drawing/2014/main" val="1489498131"/>
                  </a:ext>
                </a:extLst>
              </a:tr>
              <a:tr h="1402691">
                <a:tc>
                  <a:txBody>
                    <a:bodyPr/>
                    <a:lstStyle/>
                    <a:p>
                      <a:r>
                        <a:rPr lang="en-US" sz="1200">
                          <a:latin typeface="Helvetica Neue" panose="020B0604020202020204" charset="0"/>
                        </a:rPr>
                        <a:t>2.</a:t>
                      </a:r>
                      <a:endParaRPr lang="en-SG" sz="1200">
                        <a:latin typeface="Helvetica Neue"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latin typeface="Helvetica Neue" panose="020B0604020202020204" charset="0"/>
                        </a:rPr>
                        <a:t>School which opted for </a:t>
                      </a:r>
                      <a:r>
                        <a:rPr lang="en-US" sz="1200" err="1">
                          <a:latin typeface="Helvetica Neue" panose="020B0604020202020204" charset="0"/>
                        </a:rPr>
                        <a:t>Customised</a:t>
                      </a:r>
                      <a:r>
                        <a:rPr lang="en-US" sz="1200">
                          <a:latin typeface="Helvetica Neue" panose="020B0604020202020204" charset="0"/>
                        </a:rPr>
                        <a:t> </a:t>
                      </a:r>
                      <a:r>
                        <a:rPr lang="en-US" sz="1200" err="1">
                          <a:latin typeface="Helvetica Neue" panose="020B0604020202020204" charset="0"/>
                        </a:rPr>
                        <a:t>PayNow</a:t>
                      </a:r>
                      <a:r>
                        <a:rPr lang="en-US" sz="1200">
                          <a:latin typeface="Helvetica Neue" panose="020B0604020202020204" charset="0"/>
                        </a:rPr>
                        <a:t> QR Code</a:t>
                      </a:r>
                    </a:p>
                  </a:txBody>
                  <a:tcPr/>
                </a:tc>
                <a:tc>
                  <a:txBody>
                    <a:bodyPr/>
                    <a:lstStyle/>
                    <a:p>
                      <a:pPr marL="171450" indent="-171450">
                        <a:buFont typeface="Arial" panose="020B0604020202020204" pitchFamily="34" charset="0"/>
                        <a:buChar char="•"/>
                      </a:pPr>
                      <a:r>
                        <a:rPr lang="en-US" sz="1200">
                          <a:latin typeface="Helvetica Neue" panose="020B0604020202020204" charset="0"/>
                        </a:rPr>
                        <a:t>The </a:t>
                      </a:r>
                      <a:r>
                        <a:rPr lang="en-US" sz="1200" err="1">
                          <a:latin typeface="Helvetica Neue" panose="020B0604020202020204" charset="0"/>
                        </a:rPr>
                        <a:t>PayNow</a:t>
                      </a:r>
                      <a:r>
                        <a:rPr lang="en-US" sz="1200">
                          <a:latin typeface="Helvetica Neue" panose="020B0604020202020204" charset="0"/>
                        </a:rPr>
                        <a:t> QR code embedded is a generic </a:t>
                      </a:r>
                      <a:r>
                        <a:rPr lang="en-US" sz="1200" err="1">
                          <a:latin typeface="Helvetica Neue" panose="020B0604020202020204" charset="0"/>
                        </a:rPr>
                        <a:t>PayNow</a:t>
                      </a:r>
                      <a:r>
                        <a:rPr lang="en-US" sz="1200">
                          <a:latin typeface="Helvetica Neue" panose="020B0604020202020204" charset="0"/>
                        </a:rPr>
                        <a:t> QR code for digital payment towards Youth Day Appeal (YDA) 2024.</a:t>
                      </a:r>
                    </a:p>
                    <a:p>
                      <a:pPr marL="171450" indent="-171450">
                        <a:buFont typeface="Arial" panose="020B0604020202020204" pitchFamily="34" charset="0"/>
                        <a:buChar char="•"/>
                      </a:pPr>
                      <a:r>
                        <a:rPr lang="en-US" sz="1200">
                          <a:latin typeface="Helvetica Neue" panose="020B0604020202020204" charset="0"/>
                        </a:rPr>
                        <a:t>Please seek the CCE/VIA teacher-in-charge for the </a:t>
                      </a:r>
                      <a:r>
                        <a:rPr lang="en-US" sz="1200" err="1">
                          <a:latin typeface="Helvetica Neue" panose="020B0604020202020204" charset="0"/>
                        </a:rPr>
                        <a:t>customised</a:t>
                      </a:r>
                      <a:r>
                        <a:rPr lang="en-US" sz="1200">
                          <a:latin typeface="Helvetica Neue" panose="020B0604020202020204" charset="0"/>
                        </a:rPr>
                        <a:t> </a:t>
                      </a:r>
                      <a:r>
                        <a:rPr lang="en-US" sz="1200" err="1">
                          <a:latin typeface="Helvetica Neue" panose="020B0604020202020204" charset="0"/>
                        </a:rPr>
                        <a:t>PayNow</a:t>
                      </a:r>
                      <a:r>
                        <a:rPr lang="en-US" sz="1200">
                          <a:latin typeface="Helvetica Neue" panose="020B0604020202020204" charset="0"/>
                        </a:rPr>
                        <a:t> QR code if this modality is selected by your school. </a:t>
                      </a:r>
                    </a:p>
                    <a:p>
                      <a:endParaRPr lang="en-US" sz="1200">
                        <a:latin typeface="Helvetica Neue" panose="020B0604020202020204" charset="0"/>
                      </a:endParaRPr>
                    </a:p>
                    <a:p>
                      <a:r>
                        <a:rPr lang="en-US" sz="1200">
                          <a:latin typeface="Helvetica Neue" panose="020B0604020202020204" charset="0"/>
                        </a:rPr>
                        <a:t>For schools that did not opt for </a:t>
                      </a:r>
                      <a:r>
                        <a:rPr lang="en-US" sz="1200" err="1">
                          <a:latin typeface="Helvetica Neue" panose="020B0604020202020204" charset="0"/>
                        </a:rPr>
                        <a:t>customised</a:t>
                      </a:r>
                      <a:r>
                        <a:rPr lang="en-US" sz="1200">
                          <a:latin typeface="Helvetica Neue" panose="020B0604020202020204" charset="0"/>
                        </a:rPr>
                        <a:t> </a:t>
                      </a:r>
                      <a:r>
                        <a:rPr lang="en-US" sz="1200" err="1">
                          <a:latin typeface="Helvetica Neue" panose="020B0604020202020204" charset="0"/>
                        </a:rPr>
                        <a:t>PayNow</a:t>
                      </a:r>
                      <a:r>
                        <a:rPr lang="en-US" sz="1200">
                          <a:latin typeface="Helvetica Neue" panose="020B0604020202020204" charset="0"/>
                        </a:rPr>
                        <a:t> QR code: Teachers may consider sharing the generic QR code for students who are more comfortable with digital payment.</a:t>
                      </a:r>
                    </a:p>
                  </a:txBody>
                  <a:tcPr/>
                </a:tc>
                <a:tc>
                  <a:txBody>
                    <a:bodyPr/>
                    <a:lstStyle/>
                    <a:p>
                      <a:r>
                        <a:rPr lang="en-US" sz="1200">
                          <a:latin typeface="Helvetica Neue" panose="020B0604020202020204" charset="0"/>
                        </a:rPr>
                        <a:t>17</a:t>
                      </a:r>
                      <a:endParaRPr lang="en-SG" sz="1200">
                        <a:latin typeface="Helvetica Neue" panose="020B0604020202020204" charset="0"/>
                      </a:endParaRPr>
                    </a:p>
                  </a:txBody>
                  <a:tcPr/>
                </a:tc>
                <a:extLst>
                  <a:ext uri="{0D108BD9-81ED-4DB2-BD59-A6C34878D82A}">
                    <a16:rowId xmlns:a16="http://schemas.microsoft.com/office/drawing/2014/main" val="4281777604"/>
                  </a:ext>
                </a:extLst>
              </a:tr>
              <a:tr h="1215665">
                <a:tc>
                  <a:txBody>
                    <a:bodyPr/>
                    <a:lstStyle/>
                    <a:p>
                      <a:r>
                        <a:rPr lang="en-US" sz="1200">
                          <a:latin typeface="Helvetica Neue" panose="020B0604020202020204" charset="0"/>
                        </a:rPr>
                        <a:t>3.</a:t>
                      </a:r>
                      <a:endParaRPr lang="en-SG" sz="1200">
                        <a:latin typeface="Helvetica Neue"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latin typeface="Helvetica Neue" panose="020B0604020202020204" charset="0"/>
                        </a:rPr>
                        <a:t>Schools which are participating in the Interactive Class Activity</a:t>
                      </a: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Helvetica Neue" panose="020B0604020202020204" charset="0"/>
                        </a:rPr>
                        <a:t>We kindly request teachers to facilitate this activity and encourage all students to share their perspectives on the selected questions.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Helvetica Neue" panose="020B0604020202020204" charset="0"/>
                        </a:rPr>
                        <a:t>Once the Padlet discussions are complete, please submit a PDF copy of the results to </a:t>
                      </a:r>
                      <a:r>
                        <a:rPr lang="en-US" sz="1200">
                          <a:latin typeface="Helvetica Neue" panose="020B0604020202020204" charset="0"/>
                          <a:hlinkClick r:id="rId4"/>
                        </a:rPr>
                        <a:t>NCSS_School@ncss.gov.sg</a:t>
                      </a:r>
                      <a:r>
                        <a:rPr lang="en-US" sz="1200">
                          <a:latin typeface="Helvetica Neue" panose="020B0604020202020204" charset="0"/>
                        </a:rPr>
                        <a:t>.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Helvetica Neue" panose="020B0604020202020204" charset="0"/>
                        </a:rPr>
                        <a:t>Please ensure submissions are completed </a:t>
                      </a:r>
                      <a:r>
                        <a:rPr lang="en-US" sz="1200" b="1" u="sng">
                          <a:latin typeface="Helvetica Neue" panose="020B0604020202020204" charset="0"/>
                        </a:rPr>
                        <a:t>by the end of August </a:t>
                      </a:r>
                      <a:r>
                        <a:rPr lang="en-US" sz="1200">
                          <a:latin typeface="Helvetica Neue" panose="020B0604020202020204" charset="0"/>
                        </a:rPr>
                        <a:t>to unlock a Sharity merchandise set for families in need of assistance.</a:t>
                      </a:r>
                    </a:p>
                  </a:txBody>
                  <a:tcPr/>
                </a:tc>
                <a:tc>
                  <a:txBody>
                    <a:bodyPr/>
                    <a:lstStyle/>
                    <a:p>
                      <a:r>
                        <a:rPr lang="en-US" sz="1200">
                          <a:latin typeface="Helvetica Neue" panose="020B0604020202020204" charset="0"/>
                        </a:rPr>
                        <a:t>18 - 20</a:t>
                      </a:r>
                      <a:endParaRPr lang="en-SG" sz="1200">
                        <a:latin typeface="Helvetica Neue" panose="020B0604020202020204" charset="0"/>
                      </a:endParaRPr>
                    </a:p>
                  </a:txBody>
                  <a:tcPr/>
                </a:tc>
                <a:extLst>
                  <a:ext uri="{0D108BD9-81ED-4DB2-BD59-A6C34878D82A}">
                    <a16:rowId xmlns:a16="http://schemas.microsoft.com/office/drawing/2014/main" val="3252685753"/>
                  </a:ext>
                </a:extLst>
              </a:tr>
            </a:tbl>
          </a:graphicData>
        </a:graphic>
      </p:graphicFrame>
    </p:spTree>
    <p:extLst>
      <p:ext uri="{BB962C8B-B14F-4D97-AF65-F5344CB8AC3E}">
        <p14:creationId xmlns:p14="http://schemas.microsoft.com/office/powerpoint/2010/main" val="3881105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8"/>
          <p:cNvPicPr preferRelativeResize="0"/>
          <p:nvPr/>
        </p:nvPicPr>
        <p:blipFill rotWithShape="1">
          <a:blip r:embed="rId3">
            <a:alphaModFix/>
          </a:blip>
          <a:srcRect t="39" b="49"/>
          <a:stretch/>
        </p:blipFill>
        <p:spPr>
          <a:xfrm>
            <a:off x="0" y="0"/>
            <a:ext cx="9143997" cy="5143490"/>
          </a:xfrm>
          <a:prstGeom prst="rect">
            <a:avLst/>
          </a:prstGeom>
          <a:noFill/>
          <a:ln>
            <a:noFill/>
          </a:ln>
        </p:spPr>
      </p:pic>
      <p:sp>
        <p:nvSpPr>
          <p:cNvPr id="2" name="Slide Number Placeholder 1">
            <a:extLst>
              <a:ext uri="{FF2B5EF4-FFF2-40B4-BE49-F238E27FC236}">
                <a16:creationId xmlns:a16="http://schemas.microsoft.com/office/drawing/2014/main" id="{0AAF2C65-DA4B-AAB9-6859-36ABECFBF8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a:t>
            </a:fld>
            <a:endParaRPr lang="en-GB"/>
          </a:p>
        </p:txBody>
      </p:sp>
      <p:sp>
        <p:nvSpPr>
          <p:cNvPr id="3" name="Content Placeholder 3">
            <a:extLst>
              <a:ext uri="{FF2B5EF4-FFF2-40B4-BE49-F238E27FC236}">
                <a16:creationId xmlns:a16="http://schemas.microsoft.com/office/drawing/2014/main" id="{851BE3E8-5E27-7ABD-99B9-767070418D9E}"/>
              </a:ext>
            </a:extLst>
          </p:cNvPr>
          <p:cNvSpPr txBox="1">
            <a:spLocks/>
          </p:cNvSpPr>
          <p:nvPr/>
        </p:nvSpPr>
        <p:spPr>
          <a:xfrm>
            <a:off x="787917" y="2281920"/>
            <a:ext cx="7863596" cy="97606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chemeClr val="tx1">
                  <a:lumMod val="75000"/>
                  <a:lumOff val="25000"/>
                </a:schemeClr>
              </a:solidFill>
              <a:latin typeface="Helvetica Neue" panose="020B0604020202020204" charset="0"/>
              <a:cs typeface="Calibri"/>
            </a:endParaRPr>
          </a:p>
        </p:txBody>
      </p:sp>
      <p:sp>
        <p:nvSpPr>
          <p:cNvPr id="4" name="Rectangle 3">
            <a:extLst>
              <a:ext uri="{FF2B5EF4-FFF2-40B4-BE49-F238E27FC236}">
                <a16:creationId xmlns:a16="http://schemas.microsoft.com/office/drawing/2014/main" id="{DFE94D8D-73C0-6D01-659D-5225D4565AAF}"/>
              </a:ext>
            </a:extLst>
          </p:cNvPr>
          <p:cNvSpPr/>
          <p:nvPr/>
        </p:nvSpPr>
        <p:spPr>
          <a:xfrm>
            <a:off x="1516754" y="1497090"/>
            <a:ext cx="6405921" cy="1569660"/>
          </a:xfrm>
          <a:prstGeom prst="rect">
            <a:avLst/>
          </a:prstGeom>
          <a:noFill/>
        </p:spPr>
        <p:txBody>
          <a:bodyPr wrap="square" lIns="91440" tIns="45720" rIns="91440" bIns="45720">
            <a:spAutoFit/>
          </a:bodyPr>
          <a:lstStyle/>
          <a:p>
            <a:pPr algn="ctr"/>
            <a:r>
              <a:rPr lang="en-US" sz="3200" b="1" cap="none" spc="0">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ea typeface="Calibri"/>
              </a:rPr>
              <a:t>Look Beyond My Disability, </a:t>
            </a:r>
          </a:p>
          <a:p>
            <a:pPr algn="ctr"/>
            <a:r>
              <a:rPr lang="en-US" sz="3200" b="1">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rPr>
              <a:t>See The True Me – </a:t>
            </a:r>
          </a:p>
          <a:p>
            <a:pPr algn="ctr"/>
            <a:r>
              <a:rPr lang="en-US" sz="3200" b="1">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rPr>
              <a:t>We are not that different (Video)</a:t>
            </a:r>
            <a:endParaRPr lang="en-SG" sz="3200" b="1" cap="none" spc="0">
              <a:ln w="0"/>
              <a:solidFill>
                <a:schemeClr val="accent4">
                  <a:lumMod val="75000"/>
                </a:schemeClr>
              </a:solidFill>
              <a:effectLst>
                <a:outerShdw blurRad="38100" dist="25400" dir="5400000" algn="ctr" rotWithShape="0">
                  <a:srgbClr val="6E747A">
                    <a:alpha val="43000"/>
                  </a:srgbClr>
                </a:outerShdw>
              </a:effectLst>
            </a:endParaRPr>
          </a:p>
        </p:txBody>
      </p:sp>
      <p:sp>
        <p:nvSpPr>
          <p:cNvPr id="5" name="TextBox 4">
            <a:extLst>
              <a:ext uri="{FF2B5EF4-FFF2-40B4-BE49-F238E27FC236}">
                <a16:creationId xmlns:a16="http://schemas.microsoft.com/office/drawing/2014/main" id="{F2C7A5FF-4156-C4EE-7A59-387FE288EBDE}"/>
              </a:ext>
            </a:extLst>
          </p:cNvPr>
          <p:cNvSpPr txBox="1"/>
          <p:nvPr/>
        </p:nvSpPr>
        <p:spPr>
          <a:xfrm>
            <a:off x="966973" y="3073318"/>
            <a:ext cx="7684540" cy="369332"/>
          </a:xfrm>
          <a:prstGeom prst="rect">
            <a:avLst/>
          </a:prstGeom>
          <a:noFill/>
        </p:spPr>
        <p:txBody>
          <a:bodyPr wrap="square">
            <a:spAutoFit/>
          </a:bodyPr>
          <a:lstStyle/>
          <a:p>
            <a:pPr algn="ctr"/>
            <a:r>
              <a:rPr lang="en-US" sz="1800" b="1">
                <a:ln w="0"/>
                <a:solidFill>
                  <a:schemeClr val="accent1"/>
                </a:solidFill>
                <a:effectLst>
                  <a:outerShdw blurRad="38100" dist="25400" dir="5400000" algn="ctr" rotWithShape="0">
                    <a:srgbClr val="6E747A">
                      <a:alpha val="43000"/>
                    </a:srgbClr>
                  </a:outerShdw>
                </a:effectLst>
                <a:latin typeface="Helvetica Neue" panose="020B0604020202020204" charset="0"/>
              </a:rPr>
              <a:t>Everyone has the potential to achieve greatness in life. </a:t>
            </a:r>
          </a:p>
        </p:txBody>
      </p:sp>
    </p:spTree>
    <p:extLst>
      <p:ext uri="{BB962C8B-B14F-4D97-AF65-F5344CB8AC3E}">
        <p14:creationId xmlns:p14="http://schemas.microsoft.com/office/powerpoint/2010/main" val="4078211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Look Beyond Disabilities </a:t>
            </a:r>
            <a:endParaRPr lang="en-US" sz="2400">
              <a:solidFill>
                <a:schemeClr val="accent4">
                  <a:lumMod val="75000"/>
                </a:schemeClr>
              </a:solidFill>
              <a:latin typeface="Helvetica Neue" panose="020B0604020202020204" charset="0"/>
              <a:cs typeface="Calibri"/>
            </a:endParaRPr>
          </a:p>
        </p:txBody>
      </p:sp>
      <p:sp>
        <p:nvSpPr>
          <p:cNvPr id="3" name="TextBox 2">
            <a:extLst>
              <a:ext uri="{FF2B5EF4-FFF2-40B4-BE49-F238E27FC236}">
                <a16:creationId xmlns:a16="http://schemas.microsoft.com/office/drawing/2014/main" id="{71188BE3-B382-9B8B-20B6-2208D2E4DFAD}"/>
              </a:ext>
            </a:extLst>
          </p:cNvPr>
          <p:cNvSpPr txBox="1"/>
          <p:nvPr/>
        </p:nvSpPr>
        <p:spPr>
          <a:xfrm>
            <a:off x="353682" y="797131"/>
            <a:ext cx="8324491" cy="830997"/>
          </a:xfrm>
          <a:prstGeom prst="rect">
            <a:avLst/>
          </a:prstGeom>
          <a:noFill/>
        </p:spPr>
        <p:txBody>
          <a:bodyPr wrap="square">
            <a:spAutoFit/>
          </a:bodyPr>
          <a:lstStyle/>
          <a:p>
            <a:pPr algn="ctr"/>
            <a:r>
              <a:rPr lang="en-US" sz="1600">
                <a:solidFill>
                  <a:schemeClr val="tx1">
                    <a:lumMod val="75000"/>
                    <a:lumOff val="25000"/>
                  </a:schemeClr>
                </a:solidFill>
                <a:latin typeface="Helvetica Neue" panose="020B0604020202020204" charset="0"/>
                <a:cs typeface="Calibri"/>
              </a:rPr>
              <a:t>Each of us is unique. When we look beyond disabilities, we see the true potential in every individual. Watch this video to discover how everyone can pursue their passions and dreams to lead meaningful lives.</a:t>
            </a:r>
          </a:p>
        </p:txBody>
      </p:sp>
      <p:pic>
        <p:nvPicPr>
          <p:cNvPr id="5" name="Picture 4">
            <a:hlinkClick r:id="rId4"/>
            <a:extLst>
              <a:ext uri="{FF2B5EF4-FFF2-40B4-BE49-F238E27FC236}">
                <a16:creationId xmlns:a16="http://schemas.microsoft.com/office/drawing/2014/main" id="{2CF71187-D600-7B6E-0A75-CA1B9D6A8C52}"/>
              </a:ext>
            </a:extLst>
          </p:cNvPr>
          <p:cNvPicPr>
            <a:picLocks noChangeAspect="1"/>
          </p:cNvPicPr>
          <p:nvPr/>
        </p:nvPicPr>
        <p:blipFill>
          <a:blip r:embed="rId5"/>
          <a:stretch>
            <a:fillRect/>
          </a:stretch>
        </p:blipFill>
        <p:spPr>
          <a:xfrm>
            <a:off x="2364397" y="1690883"/>
            <a:ext cx="4303059" cy="2420471"/>
          </a:xfrm>
          <a:prstGeom prst="rect">
            <a:avLst/>
          </a:prstGeom>
        </p:spPr>
      </p:pic>
      <p:sp>
        <p:nvSpPr>
          <p:cNvPr id="6" name="Slide Number Placeholder 5">
            <a:extLst>
              <a:ext uri="{FF2B5EF4-FFF2-40B4-BE49-F238E27FC236}">
                <a16:creationId xmlns:a16="http://schemas.microsoft.com/office/drawing/2014/main" id="{6E4C6E7C-610B-F7DB-D45A-23B72B497C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a:t>
            </a:fld>
            <a:endParaRPr lang="en-GB"/>
          </a:p>
        </p:txBody>
      </p:sp>
    </p:spTree>
    <p:extLst>
      <p:ext uri="{BB962C8B-B14F-4D97-AF65-F5344CB8AC3E}">
        <p14:creationId xmlns:p14="http://schemas.microsoft.com/office/powerpoint/2010/main" val="83386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8"/>
          <p:cNvPicPr preferRelativeResize="0"/>
          <p:nvPr/>
        </p:nvPicPr>
        <p:blipFill rotWithShape="1">
          <a:blip r:embed="rId3">
            <a:alphaModFix/>
          </a:blip>
          <a:srcRect t="39" b="49"/>
          <a:stretch/>
        </p:blipFill>
        <p:spPr>
          <a:xfrm>
            <a:off x="3" y="10"/>
            <a:ext cx="9143997" cy="5143490"/>
          </a:xfrm>
          <a:prstGeom prst="rect">
            <a:avLst/>
          </a:prstGeom>
          <a:noFill/>
          <a:ln>
            <a:noFill/>
          </a:ln>
        </p:spPr>
      </p:pic>
      <p:sp>
        <p:nvSpPr>
          <p:cNvPr id="2" name="Slide Number Placeholder 1">
            <a:extLst>
              <a:ext uri="{FF2B5EF4-FFF2-40B4-BE49-F238E27FC236}">
                <a16:creationId xmlns:a16="http://schemas.microsoft.com/office/drawing/2014/main" id="{0AAF2C65-DA4B-AAB9-6859-36ABECFBF8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a:t>
            </a:fld>
            <a:endParaRPr lang="en-GB"/>
          </a:p>
        </p:txBody>
      </p:sp>
      <p:sp>
        <p:nvSpPr>
          <p:cNvPr id="6" name="Content Placeholder 3">
            <a:extLst>
              <a:ext uri="{FF2B5EF4-FFF2-40B4-BE49-F238E27FC236}">
                <a16:creationId xmlns:a16="http://schemas.microsoft.com/office/drawing/2014/main" id="{DCFBAFF1-05AD-15BF-94C1-CFDD00FA47FB}"/>
              </a:ext>
            </a:extLst>
          </p:cNvPr>
          <p:cNvSpPr txBox="1">
            <a:spLocks/>
          </p:cNvSpPr>
          <p:nvPr/>
        </p:nvSpPr>
        <p:spPr>
          <a:xfrm>
            <a:off x="787917" y="2281920"/>
            <a:ext cx="7863596" cy="97606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chemeClr val="tx1">
                  <a:lumMod val="75000"/>
                  <a:lumOff val="25000"/>
                </a:schemeClr>
              </a:solidFill>
              <a:latin typeface="Helvetica Neue" panose="020B0604020202020204" charset="0"/>
              <a:cs typeface="Calibri"/>
            </a:endParaRPr>
          </a:p>
        </p:txBody>
      </p:sp>
      <p:sp>
        <p:nvSpPr>
          <p:cNvPr id="7" name="Rectangle 6">
            <a:extLst>
              <a:ext uri="{FF2B5EF4-FFF2-40B4-BE49-F238E27FC236}">
                <a16:creationId xmlns:a16="http://schemas.microsoft.com/office/drawing/2014/main" id="{659DBADD-EA4D-27F1-73C5-8C9B6F6EEEF8}"/>
              </a:ext>
            </a:extLst>
          </p:cNvPr>
          <p:cNvSpPr/>
          <p:nvPr/>
        </p:nvSpPr>
        <p:spPr>
          <a:xfrm>
            <a:off x="264458" y="1785169"/>
            <a:ext cx="8659905" cy="1077218"/>
          </a:xfrm>
          <a:prstGeom prst="rect">
            <a:avLst/>
          </a:prstGeom>
          <a:noFill/>
        </p:spPr>
        <p:txBody>
          <a:bodyPr wrap="square" lIns="91440" tIns="45720" rIns="91440" bIns="45720">
            <a:spAutoFit/>
          </a:bodyPr>
          <a:lstStyle/>
          <a:p>
            <a:pPr algn="ctr"/>
            <a:r>
              <a:rPr lang="en-US" sz="3200" b="1" cap="none" spc="0">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ea typeface="Calibri"/>
              </a:rPr>
              <a:t>Community Chest Youth Day Appeal </a:t>
            </a:r>
          </a:p>
          <a:p>
            <a:pPr algn="ctr"/>
            <a:r>
              <a:rPr lang="en-US" sz="3200" b="1" cap="none" spc="0">
                <a:ln w="0"/>
                <a:solidFill>
                  <a:schemeClr val="accent4">
                    <a:lumMod val="75000"/>
                  </a:schemeClr>
                </a:solidFill>
                <a:effectLst>
                  <a:outerShdw blurRad="38100" dist="25400" dir="5400000" algn="ctr" rotWithShape="0">
                    <a:srgbClr val="6E747A">
                      <a:alpha val="43000"/>
                    </a:srgbClr>
                  </a:outerShdw>
                </a:effectLst>
                <a:latin typeface="Helvetica Neue" panose="020B0604020202020204" charset="0"/>
                <a:ea typeface="Calibri"/>
              </a:rPr>
              <a:t>and the Impact of Giving</a:t>
            </a:r>
            <a:endParaRPr lang="en-SG" sz="3200" b="1" cap="none" spc="0">
              <a:ln w="0"/>
              <a:solidFill>
                <a:schemeClr val="accent4">
                  <a:lumMod val="75000"/>
                </a:schemeClr>
              </a:solidFill>
              <a:effectLst>
                <a:outerShdw blurRad="38100" dist="25400" dir="5400000" algn="ctr" rotWithShape="0">
                  <a:srgbClr val="6E747A">
                    <a:alpha val="43000"/>
                  </a:srgbClr>
                </a:outerShdw>
              </a:effectLst>
            </a:endParaRPr>
          </a:p>
        </p:txBody>
      </p:sp>
      <p:sp>
        <p:nvSpPr>
          <p:cNvPr id="8" name="TextBox 7">
            <a:extLst>
              <a:ext uri="{FF2B5EF4-FFF2-40B4-BE49-F238E27FC236}">
                <a16:creationId xmlns:a16="http://schemas.microsoft.com/office/drawing/2014/main" id="{74BD3933-31E2-4D3D-82F7-D541C43595C2}"/>
              </a:ext>
            </a:extLst>
          </p:cNvPr>
          <p:cNvSpPr txBox="1"/>
          <p:nvPr/>
        </p:nvSpPr>
        <p:spPr>
          <a:xfrm>
            <a:off x="421341" y="2921550"/>
            <a:ext cx="8346141" cy="646331"/>
          </a:xfrm>
          <a:prstGeom prst="rect">
            <a:avLst/>
          </a:prstGeom>
          <a:noFill/>
        </p:spPr>
        <p:txBody>
          <a:bodyPr wrap="square">
            <a:spAutoFit/>
          </a:bodyPr>
          <a:lstStyle/>
          <a:p>
            <a:pPr algn="ctr"/>
            <a:r>
              <a:rPr lang="en-US" sz="1800" b="1">
                <a:ln w="0"/>
                <a:solidFill>
                  <a:schemeClr val="accent1"/>
                </a:solidFill>
                <a:effectLst>
                  <a:outerShdw blurRad="38100" dist="25400" dir="5400000" algn="ctr" rotWithShape="0">
                    <a:srgbClr val="6E747A">
                      <a:alpha val="43000"/>
                    </a:srgbClr>
                  </a:outerShdw>
                </a:effectLst>
                <a:latin typeface="Helvetica Neue" panose="020B0604020202020204" charset="0"/>
              </a:rPr>
              <a:t>All of your support go towards empowering the lives of </a:t>
            </a:r>
          </a:p>
          <a:p>
            <a:pPr algn="ctr"/>
            <a:r>
              <a:rPr lang="en-US" sz="1800" b="1">
                <a:ln w="0"/>
                <a:solidFill>
                  <a:schemeClr val="accent1"/>
                </a:solidFill>
                <a:effectLst>
                  <a:outerShdw blurRad="38100" dist="25400" dir="5400000" algn="ctr" rotWithShape="0">
                    <a:srgbClr val="6E747A">
                      <a:alpha val="43000"/>
                    </a:srgbClr>
                  </a:outerShdw>
                </a:effectLst>
                <a:latin typeface="Helvetica Neue" panose="020B0604020202020204" charset="0"/>
              </a:rPr>
              <a:t>our social service users.</a:t>
            </a:r>
          </a:p>
        </p:txBody>
      </p:sp>
    </p:spTree>
    <p:extLst>
      <p:ext uri="{BB962C8B-B14F-4D97-AF65-F5344CB8AC3E}">
        <p14:creationId xmlns:p14="http://schemas.microsoft.com/office/powerpoint/2010/main" val="1305518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76068" y="107540"/>
            <a:ext cx="7815434"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00" b="1" dirty="0">
                <a:solidFill>
                  <a:schemeClr val="accent4">
                    <a:lumMod val="75000"/>
                  </a:schemeClr>
                </a:solidFill>
                <a:latin typeface="Helvetica Neue"/>
                <a:cs typeface="Calibri Light"/>
              </a:rPr>
              <a:t>Community Chest: The Philanthropy Engagement Arm of NCSS</a:t>
            </a:r>
            <a:endParaRPr lang="en-US" sz="1700" dirty="0">
              <a:solidFill>
                <a:schemeClr val="accent4">
                  <a:lumMod val="75000"/>
                </a:schemeClr>
              </a:solidFill>
              <a:latin typeface="Helvetica Neue"/>
              <a:cs typeface="Calibri"/>
            </a:endParaRPr>
          </a:p>
        </p:txBody>
      </p:sp>
      <p:sp>
        <p:nvSpPr>
          <p:cNvPr id="3" name="Slide Number Placeholder 2">
            <a:extLst>
              <a:ext uri="{FF2B5EF4-FFF2-40B4-BE49-F238E27FC236}">
                <a16:creationId xmlns:a16="http://schemas.microsoft.com/office/drawing/2014/main" id="{E361F6DF-C659-EC6A-D93A-2C28AD2B50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a:t>
            </a:fld>
            <a:endParaRPr lang="en-GB"/>
          </a:p>
        </p:txBody>
      </p:sp>
      <p:sp>
        <p:nvSpPr>
          <p:cNvPr id="18" name="Oval 17">
            <a:extLst>
              <a:ext uri="{FF2B5EF4-FFF2-40B4-BE49-F238E27FC236}">
                <a16:creationId xmlns:a16="http://schemas.microsoft.com/office/drawing/2014/main" id="{041C5C8C-3B17-17D5-6E3F-D05BC1104F45}"/>
              </a:ext>
            </a:extLst>
          </p:cNvPr>
          <p:cNvSpPr/>
          <p:nvPr/>
        </p:nvSpPr>
        <p:spPr>
          <a:xfrm>
            <a:off x="205250" y="734336"/>
            <a:ext cx="8723598" cy="3437955"/>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Chord 11">
            <a:extLst>
              <a:ext uri="{FF2B5EF4-FFF2-40B4-BE49-F238E27FC236}">
                <a16:creationId xmlns:a16="http://schemas.microsoft.com/office/drawing/2014/main" id="{2B6DE55F-400E-D667-0E42-913F11D0C2F3}"/>
              </a:ext>
            </a:extLst>
          </p:cNvPr>
          <p:cNvSpPr/>
          <p:nvPr/>
        </p:nvSpPr>
        <p:spPr>
          <a:xfrm>
            <a:off x="187787" y="743301"/>
            <a:ext cx="8714632" cy="3437955"/>
          </a:xfrm>
          <a:prstGeom prst="chord">
            <a:avLst>
              <a:gd name="adj1" fmla="val 2048482"/>
              <a:gd name="adj2" fmla="val 16871600"/>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TextBox 18">
            <a:extLst>
              <a:ext uri="{FF2B5EF4-FFF2-40B4-BE49-F238E27FC236}">
                <a16:creationId xmlns:a16="http://schemas.microsoft.com/office/drawing/2014/main" id="{791799B0-2D3C-A512-98DE-2E90E143CE4B}"/>
              </a:ext>
            </a:extLst>
          </p:cNvPr>
          <p:cNvSpPr txBox="1"/>
          <p:nvPr/>
        </p:nvSpPr>
        <p:spPr>
          <a:xfrm>
            <a:off x="1264024" y="1909306"/>
            <a:ext cx="4527176" cy="1815882"/>
          </a:xfrm>
          <a:prstGeom prst="rect">
            <a:avLst/>
          </a:prstGeom>
          <a:noFill/>
        </p:spPr>
        <p:txBody>
          <a:bodyPr wrap="square" rtlCol="0">
            <a:spAutoFit/>
          </a:bodyPr>
          <a:lstStyle/>
          <a:p>
            <a:r>
              <a:rPr lang="en-US" sz="1600" b="1">
                <a:latin typeface="Helvetica Neue" panose="020B0604020202020204" charset="0"/>
              </a:rPr>
              <a:t>National Council of Social Service (NCSS)</a:t>
            </a:r>
          </a:p>
          <a:p>
            <a:pPr marL="285750" indent="-285750">
              <a:buFont typeface="Arial" panose="020B0604020202020204" pitchFamily="34" charset="0"/>
              <a:buChar char="•"/>
            </a:pPr>
            <a:r>
              <a:rPr lang="en-US" sz="1600">
                <a:latin typeface="Helvetica Neue" panose="020B0604020202020204" charset="0"/>
              </a:rPr>
              <a:t>A membership </a:t>
            </a:r>
            <a:r>
              <a:rPr lang="en-US" sz="1600" err="1">
                <a:latin typeface="Helvetica Neue" panose="020B0604020202020204" charset="0"/>
              </a:rPr>
              <a:t>organisation</a:t>
            </a:r>
            <a:r>
              <a:rPr lang="en-US" sz="1600">
                <a:latin typeface="Helvetica Neue" panose="020B0604020202020204" charset="0"/>
              </a:rPr>
              <a:t> of more than 500 social service agencies </a:t>
            </a:r>
          </a:p>
          <a:p>
            <a:pPr marL="285750" indent="-285750">
              <a:buFont typeface="Arial" panose="020B0604020202020204" pitchFamily="34" charset="0"/>
              <a:buChar char="•"/>
            </a:pPr>
            <a:r>
              <a:rPr lang="en-US" sz="1600">
                <a:latin typeface="Helvetica Neue" panose="020B0604020202020204" charset="0"/>
              </a:rPr>
              <a:t>Provide leadership, enhance the capabilities of its members, advocate for social service needs, and strengthen partnerships within the social service sector</a:t>
            </a:r>
          </a:p>
        </p:txBody>
      </p:sp>
      <p:pic>
        <p:nvPicPr>
          <p:cNvPr id="21" name="Picture 20">
            <a:extLst>
              <a:ext uri="{FF2B5EF4-FFF2-40B4-BE49-F238E27FC236}">
                <a16:creationId xmlns:a16="http://schemas.microsoft.com/office/drawing/2014/main" id="{0F03D2B5-8324-D536-F1B5-363465D201A6}"/>
              </a:ext>
            </a:extLst>
          </p:cNvPr>
          <p:cNvPicPr>
            <a:picLocks noChangeAspect="1"/>
          </p:cNvPicPr>
          <p:nvPr/>
        </p:nvPicPr>
        <p:blipFill rotWithShape="1">
          <a:blip r:embed="rId4"/>
          <a:srcRect l="54026" t="30483" r="19083" b="9166"/>
          <a:stretch/>
        </p:blipFill>
        <p:spPr>
          <a:xfrm>
            <a:off x="2657405" y="1030178"/>
            <a:ext cx="1722484" cy="1031530"/>
          </a:xfrm>
          <a:prstGeom prst="rect">
            <a:avLst/>
          </a:prstGeom>
        </p:spPr>
      </p:pic>
      <p:sp>
        <p:nvSpPr>
          <p:cNvPr id="22" name="TextBox 21">
            <a:extLst>
              <a:ext uri="{FF2B5EF4-FFF2-40B4-BE49-F238E27FC236}">
                <a16:creationId xmlns:a16="http://schemas.microsoft.com/office/drawing/2014/main" id="{84F9E925-5A84-D918-E060-4D39B20DA599}"/>
              </a:ext>
            </a:extLst>
          </p:cNvPr>
          <p:cNvSpPr txBox="1"/>
          <p:nvPr/>
        </p:nvSpPr>
        <p:spPr>
          <a:xfrm>
            <a:off x="5314298" y="1112197"/>
            <a:ext cx="2631142" cy="369332"/>
          </a:xfrm>
          <a:prstGeom prst="rect">
            <a:avLst/>
          </a:prstGeom>
          <a:noFill/>
        </p:spPr>
        <p:txBody>
          <a:bodyPr wrap="square" rtlCol="0">
            <a:spAutoFit/>
          </a:bodyPr>
          <a:lstStyle/>
          <a:p>
            <a:r>
              <a:rPr lang="en-US" sz="1800" b="1">
                <a:solidFill>
                  <a:schemeClr val="bg1"/>
                </a:solidFill>
                <a:latin typeface="Helvetica Neue" panose="020B0604020202020204" charset="0"/>
              </a:rPr>
              <a:t>Community Chest</a:t>
            </a:r>
            <a:endParaRPr lang="en-US" sz="1600" b="1">
              <a:solidFill>
                <a:schemeClr val="bg1"/>
              </a:solidFill>
              <a:latin typeface="Helvetica Neue" panose="020B0604020202020204" charset="0"/>
            </a:endParaRPr>
          </a:p>
        </p:txBody>
      </p:sp>
      <p:sp>
        <p:nvSpPr>
          <p:cNvPr id="25" name="Centralised body channelling resources to social service agencies, which support communities in need in Singapore">
            <a:extLst>
              <a:ext uri="{FF2B5EF4-FFF2-40B4-BE49-F238E27FC236}">
                <a16:creationId xmlns:a16="http://schemas.microsoft.com/office/drawing/2014/main" id="{30EBD2EC-C16C-6281-7CDB-37380B74CF72}"/>
              </a:ext>
            </a:extLst>
          </p:cNvPr>
          <p:cNvSpPr txBox="1"/>
          <p:nvPr/>
        </p:nvSpPr>
        <p:spPr>
          <a:xfrm>
            <a:off x="6521698" y="1981026"/>
            <a:ext cx="2451036" cy="1282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lgn="l">
              <a:defRPr sz="2800" spc="56">
                <a:solidFill>
                  <a:srgbClr val="000000">
                    <a:alpha val="70000"/>
                  </a:srgbClr>
                </a:solidFill>
                <a:latin typeface="MyriadPro-Light"/>
                <a:ea typeface="MyriadPro-Light"/>
                <a:cs typeface="MyriadPro-Light"/>
                <a:sym typeface="MyriadPro-Light"/>
              </a:defRPr>
            </a:pPr>
            <a:r>
              <a:rPr lang="en-US" sz="1600" dirty="0">
                <a:solidFill>
                  <a:srgbClr val="FFFFFF"/>
                </a:solidFill>
                <a:latin typeface="Helvetica Neue" panose="020B0604020202020204" charset="0"/>
              </a:rPr>
              <a:t>Channel </a:t>
            </a:r>
            <a:r>
              <a:rPr sz="1600" dirty="0">
                <a:solidFill>
                  <a:srgbClr val="FFFFFF"/>
                </a:solidFill>
                <a:latin typeface="Helvetica Neue" panose="020B0604020202020204" charset="0"/>
              </a:rPr>
              <a:t>resources to social service agencies, which </a:t>
            </a:r>
            <a:r>
              <a:rPr sz="1600" dirty="0">
                <a:solidFill>
                  <a:srgbClr val="FFFFFF"/>
                </a:solidFill>
                <a:latin typeface="Helvetica Neue" panose="020B0604020202020204" charset="0"/>
                <a:ea typeface="MyriadPro-Semibold"/>
                <a:cs typeface="MyriadPro-Semibold"/>
                <a:sym typeface="MyriadPro-Semibold"/>
              </a:rPr>
              <a:t>support communities </a:t>
            </a:r>
            <a:endParaRPr lang="en-US" sz="1600" dirty="0">
              <a:solidFill>
                <a:srgbClr val="FFFFFF"/>
              </a:solidFill>
              <a:latin typeface="Helvetica Neue" panose="020B0604020202020204" charset="0"/>
              <a:ea typeface="MyriadPro-Semibold"/>
              <a:cs typeface="MyriadPro-Semibold"/>
              <a:sym typeface="MyriadPro-Semibold"/>
            </a:endParaRPr>
          </a:p>
          <a:p>
            <a:pPr algn="l">
              <a:defRPr sz="2800" spc="56">
                <a:solidFill>
                  <a:srgbClr val="000000">
                    <a:alpha val="70000"/>
                  </a:srgbClr>
                </a:solidFill>
                <a:latin typeface="MyriadPro-Light"/>
                <a:ea typeface="MyriadPro-Light"/>
                <a:cs typeface="MyriadPro-Light"/>
                <a:sym typeface="MyriadPro-Light"/>
              </a:defRPr>
            </a:pPr>
            <a:r>
              <a:rPr sz="1600" dirty="0">
                <a:solidFill>
                  <a:srgbClr val="FFFFFF"/>
                </a:solidFill>
                <a:latin typeface="Helvetica Neue" panose="020B0604020202020204" charset="0"/>
                <a:ea typeface="MyriadPro-Semibold"/>
                <a:cs typeface="MyriadPro-Semibold"/>
                <a:sym typeface="MyriadPro-Semibold"/>
              </a:rPr>
              <a:t>in need in Singapore</a:t>
            </a:r>
          </a:p>
        </p:txBody>
      </p:sp>
      <p:sp>
        <p:nvSpPr>
          <p:cNvPr id="27" name="TextBox 26">
            <a:extLst>
              <a:ext uri="{FF2B5EF4-FFF2-40B4-BE49-F238E27FC236}">
                <a16:creationId xmlns:a16="http://schemas.microsoft.com/office/drawing/2014/main" id="{3C6916E4-DA77-8297-4101-FBE2D16DD011}"/>
              </a:ext>
            </a:extLst>
          </p:cNvPr>
          <p:cNvSpPr txBox="1"/>
          <p:nvPr/>
        </p:nvSpPr>
        <p:spPr>
          <a:xfrm>
            <a:off x="5837860" y="1414575"/>
            <a:ext cx="2838078" cy="615553"/>
          </a:xfrm>
          <a:prstGeom prst="rect">
            <a:avLst/>
          </a:prstGeom>
          <a:noFill/>
        </p:spPr>
        <p:txBody>
          <a:bodyPr wrap="square" rtlCol="0">
            <a:spAutoFit/>
          </a:bodyPr>
          <a:lstStyle/>
          <a:p>
            <a:r>
              <a:rPr lang="en-US" sz="1700">
                <a:solidFill>
                  <a:schemeClr val="bg1"/>
                </a:solidFill>
                <a:latin typeface="Helvetica Neue" panose="020B0604020202020204" charset="0"/>
              </a:rPr>
              <a:t>Philanthropy and </a:t>
            </a:r>
          </a:p>
          <a:p>
            <a:r>
              <a:rPr lang="en-US" sz="1700">
                <a:solidFill>
                  <a:schemeClr val="bg1"/>
                </a:solidFill>
                <a:latin typeface="Helvetica Neue" panose="020B0604020202020204" charset="0"/>
              </a:rPr>
              <a:t>Engagement arm of NCSS</a:t>
            </a:r>
          </a:p>
        </p:txBody>
      </p:sp>
      <p:grpSp>
        <p:nvGrpSpPr>
          <p:cNvPr id="28" name="Group 27">
            <a:extLst>
              <a:ext uri="{FF2B5EF4-FFF2-40B4-BE49-F238E27FC236}">
                <a16:creationId xmlns:a16="http://schemas.microsoft.com/office/drawing/2014/main" id="{A643A242-6DD9-B32A-CFF5-DF60B71A8C10}"/>
              </a:ext>
            </a:extLst>
          </p:cNvPr>
          <p:cNvGrpSpPr>
            <a:grpSpLocks noChangeAspect="1"/>
          </p:cNvGrpSpPr>
          <p:nvPr/>
        </p:nvGrpSpPr>
        <p:grpSpPr>
          <a:xfrm>
            <a:off x="5980602" y="2035210"/>
            <a:ext cx="481767" cy="472943"/>
            <a:chOff x="866120" y="7283920"/>
            <a:chExt cx="1461045" cy="1434286"/>
          </a:xfrm>
        </p:grpSpPr>
        <p:sp>
          <p:nvSpPr>
            <p:cNvPr id="29" name="Shape">
              <a:extLst>
                <a:ext uri="{FF2B5EF4-FFF2-40B4-BE49-F238E27FC236}">
                  <a16:creationId xmlns:a16="http://schemas.microsoft.com/office/drawing/2014/main" id="{A12DF581-47F3-B413-2A30-13B0A5BB2472}"/>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rgbClr val="92D050"/>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30" name="Shape">
              <a:extLst>
                <a:ext uri="{FF2B5EF4-FFF2-40B4-BE49-F238E27FC236}">
                  <a16:creationId xmlns:a16="http://schemas.microsoft.com/office/drawing/2014/main" id="{47E57693-C6D1-3F60-B643-1F37312061C0}"/>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spTree>
    <p:extLst>
      <p:ext uri="{BB962C8B-B14F-4D97-AF65-F5344CB8AC3E}">
        <p14:creationId xmlns:p14="http://schemas.microsoft.com/office/powerpoint/2010/main" val="3842434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accent4">
                    <a:lumMod val="75000"/>
                  </a:schemeClr>
                </a:solidFill>
                <a:latin typeface="Helvetica Neue" panose="020B0604020202020204" charset="0"/>
                <a:cs typeface="Calibri Light"/>
              </a:rPr>
              <a:t>Youth Day Appeal (YDA)</a:t>
            </a:r>
            <a:endParaRPr lang="en-US" sz="2400" dirty="0">
              <a:solidFill>
                <a:schemeClr val="accent4">
                  <a:lumMod val="75000"/>
                </a:schemeClr>
              </a:solidFill>
              <a:latin typeface="Helvetica Neue" panose="020B0604020202020204" charset="0"/>
              <a:cs typeface="Calibri"/>
            </a:endParaRPr>
          </a:p>
        </p:txBody>
      </p:sp>
      <p:sp>
        <p:nvSpPr>
          <p:cNvPr id="3" name="Slide Number Placeholder 2">
            <a:extLst>
              <a:ext uri="{FF2B5EF4-FFF2-40B4-BE49-F238E27FC236}">
                <a16:creationId xmlns:a16="http://schemas.microsoft.com/office/drawing/2014/main" id="{8BCB97A9-31F0-E704-A5B9-DEA5D6331E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a:t>
            </a:fld>
            <a:endParaRPr lang="en-GB"/>
          </a:p>
        </p:txBody>
      </p:sp>
      <p:sp>
        <p:nvSpPr>
          <p:cNvPr id="5" name="Rectangle: Rounded Corners 4">
            <a:extLst>
              <a:ext uri="{FF2B5EF4-FFF2-40B4-BE49-F238E27FC236}">
                <a16:creationId xmlns:a16="http://schemas.microsoft.com/office/drawing/2014/main" id="{9951B76B-445A-4556-A76A-90FB3D48936C}"/>
              </a:ext>
            </a:extLst>
          </p:cNvPr>
          <p:cNvSpPr/>
          <p:nvPr/>
        </p:nvSpPr>
        <p:spPr>
          <a:xfrm>
            <a:off x="178355" y="969259"/>
            <a:ext cx="2805953" cy="305244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u="sng">
                <a:solidFill>
                  <a:schemeClr val="tx1"/>
                </a:solidFill>
                <a:latin typeface="Helvetica Neue" panose="020B0604020202020204" charset="0"/>
              </a:rPr>
              <a:t>Milestone Year</a:t>
            </a:r>
            <a:endParaRPr lang="en-US" sz="1800" b="1">
              <a:solidFill>
                <a:schemeClr val="tx1"/>
              </a:solidFill>
              <a:latin typeface="Helvetica Neue" panose="020B0604020202020204" charset="0"/>
            </a:endParaRPr>
          </a:p>
          <a:p>
            <a:pPr algn="ctr"/>
            <a:r>
              <a:rPr lang="en-US" sz="1600" b="0" i="0">
                <a:solidFill>
                  <a:schemeClr val="tx1"/>
                </a:solidFill>
                <a:latin typeface="Helvetica Neue" panose="020B0604020202020204" charset="0"/>
              </a:rPr>
              <a:t>Since its inception in 1984, we gratefully celebrate the </a:t>
            </a:r>
          </a:p>
          <a:p>
            <a:pPr algn="ctr"/>
            <a:r>
              <a:rPr lang="en-US" sz="1600" i="0">
                <a:solidFill>
                  <a:schemeClr val="tx1"/>
                </a:solidFill>
                <a:latin typeface="Helvetica Neue" panose="020B0604020202020204" charset="0"/>
              </a:rPr>
              <a:t>40th Anniversary of the Youth Day Appeal, marking four decades of impactful journey in uplifting communities in need.</a:t>
            </a:r>
            <a:endParaRPr lang="en-US" sz="1800" i="0">
              <a:solidFill>
                <a:schemeClr val="tx1"/>
              </a:solidFill>
              <a:latin typeface="Helvetica Neue" panose="020B0604020202020204" charset="0"/>
            </a:endParaRPr>
          </a:p>
        </p:txBody>
      </p:sp>
      <p:sp>
        <p:nvSpPr>
          <p:cNvPr id="6" name="Rectangle: Rounded Corners 5">
            <a:extLst>
              <a:ext uri="{FF2B5EF4-FFF2-40B4-BE49-F238E27FC236}">
                <a16:creationId xmlns:a16="http://schemas.microsoft.com/office/drawing/2014/main" id="{1A88272C-6A34-E37B-B786-F0EB696A2929}"/>
              </a:ext>
            </a:extLst>
          </p:cNvPr>
          <p:cNvSpPr/>
          <p:nvPr/>
        </p:nvSpPr>
        <p:spPr>
          <a:xfrm>
            <a:off x="6159692" y="969259"/>
            <a:ext cx="2805953" cy="3052445"/>
          </a:xfrm>
          <a:prstGeom prst="roundRect">
            <a:avLst/>
          </a:prstGeom>
          <a:solidFill>
            <a:srgbClr val="FFCCCC"/>
          </a:solidFill>
          <a:ln>
            <a:solidFill>
              <a:srgbClr val="FF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u="sng">
                <a:solidFill>
                  <a:schemeClr val="tx1"/>
                </a:solidFill>
                <a:latin typeface="Helvetica Neue" panose="020B0604020202020204" charset="0"/>
              </a:rPr>
              <a:t>Contributing Ways</a:t>
            </a:r>
          </a:p>
          <a:p>
            <a:pPr marL="285750" indent="-285750">
              <a:buFont typeface="Arial" panose="020B0604020202020204" pitchFamily="34" charset="0"/>
              <a:buChar char="•"/>
            </a:pPr>
            <a:r>
              <a:rPr lang="en-US" sz="1600" b="1">
                <a:solidFill>
                  <a:schemeClr val="tx1"/>
                </a:solidFill>
                <a:latin typeface="Helvetica Neue" panose="020B0604020202020204" charset="0"/>
              </a:rPr>
              <a:t>Act</a:t>
            </a:r>
            <a:r>
              <a:rPr lang="en-US" sz="1600">
                <a:solidFill>
                  <a:schemeClr val="tx1"/>
                </a:solidFill>
                <a:latin typeface="Helvetica Neue" panose="020B0604020202020204" charset="0"/>
              </a:rPr>
              <a:t>: Donate using YDA resources or rally your school to fundraise in support of YDA!</a:t>
            </a:r>
          </a:p>
          <a:p>
            <a:pPr marL="285750" indent="-285750">
              <a:buFont typeface="Arial" panose="020B0604020202020204" pitchFamily="34" charset="0"/>
              <a:buChar char="•"/>
            </a:pPr>
            <a:r>
              <a:rPr lang="en-US" sz="1600" b="1">
                <a:solidFill>
                  <a:schemeClr val="tx1"/>
                </a:solidFill>
                <a:latin typeface="Helvetica Neue" panose="020B0604020202020204" charset="0"/>
              </a:rPr>
              <a:t>Advocate</a:t>
            </a:r>
            <a:r>
              <a:rPr lang="en-US" sz="1600">
                <a:solidFill>
                  <a:schemeClr val="tx1"/>
                </a:solidFill>
                <a:latin typeface="Helvetica Neue" panose="020B0604020202020204" charset="0"/>
              </a:rPr>
              <a:t>: Raise awareness about the importance of giving to empower the communities in need.</a:t>
            </a:r>
          </a:p>
        </p:txBody>
      </p:sp>
      <p:sp>
        <p:nvSpPr>
          <p:cNvPr id="7" name="Rectangle: Rounded Corners 6">
            <a:extLst>
              <a:ext uri="{FF2B5EF4-FFF2-40B4-BE49-F238E27FC236}">
                <a16:creationId xmlns:a16="http://schemas.microsoft.com/office/drawing/2014/main" id="{D2E0ADBB-FA2A-1EFC-6B91-4D59B8839E66}"/>
              </a:ext>
            </a:extLst>
          </p:cNvPr>
          <p:cNvSpPr/>
          <p:nvPr/>
        </p:nvSpPr>
        <p:spPr>
          <a:xfrm>
            <a:off x="3175387" y="969259"/>
            <a:ext cx="2805953" cy="3052445"/>
          </a:xfrm>
          <a:prstGeom prst="round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u="sng">
                <a:solidFill>
                  <a:schemeClr val="tx1"/>
                </a:solidFill>
                <a:latin typeface="Helvetica Neue" panose="020B0604020202020204" charset="0"/>
              </a:rPr>
              <a:t>Campaign Objective</a:t>
            </a:r>
          </a:p>
          <a:p>
            <a:pPr algn="ctr"/>
            <a:r>
              <a:rPr lang="en-US" sz="1600" b="0" i="0">
                <a:solidFill>
                  <a:schemeClr val="tx1"/>
                </a:solidFill>
                <a:latin typeface="Helvetica Neue" panose="020B0604020202020204" charset="0"/>
              </a:rPr>
              <a:t>Aligned with the celebration of Youth Day, we encourage students to embrace the </a:t>
            </a:r>
            <a:r>
              <a:rPr lang="en-US" sz="1600" i="0">
                <a:solidFill>
                  <a:schemeClr val="tx1"/>
                </a:solidFill>
                <a:latin typeface="Helvetica Neue" panose="020B0604020202020204" charset="0"/>
              </a:rPr>
              <a:t>spirit of giving</a:t>
            </a:r>
            <a:r>
              <a:rPr lang="en-US" sz="1600" b="0" i="0">
                <a:solidFill>
                  <a:schemeClr val="tx1"/>
                </a:solidFill>
                <a:latin typeface="Helvetica Neue" panose="020B0604020202020204" charset="0"/>
              </a:rPr>
              <a:t>, fostering </a:t>
            </a:r>
            <a:r>
              <a:rPr lang="en-US" sz="1600" i="0">
                <a:solidFill>
                  <a:schemeClr val="tx1"/>
                </a:solidFill>
                <a:latin typeface="Helvetica Neue" panose="020B0604020202020204" charset="0"/>
              </a:rPr>
              <a:t>essential values</a:t>
            </a:r>
            <a:r>
              <a:rPr lang="en-US" sz="1600" b="0" i="0">
                <a:solidFill>
                  <a:schemeClr val="tx1"/>
                </a:solidFill>
                <a:latin typeface="Helvetica Neue" panose="020B0604020202020204" charset="0"/>
              </a:rPr>
              <a:t> of compassion, respect, and empathy towards communities in need from an early age.</a:t>
            </a:r>
            <a:endParaRPr lang="en-US" sz="1800" b="1">
              <a:solidFill>
                <a:schemeClr val="tx1"/>
              </a:solidFill>
              <a:latin typeface="Helvetica Neue" panose="020B0604020202020204" charset="0"/>
            </a:endParaRPr>
          </a:p>
        </p:txBody>
      </p:sp>
    </p:spTree>
    <p:extLst>
      <p:ext uri="{BB962C8B-B14F-4D97-AF65-F5344CB8AC3E}">
        <p14:creationId xmlns:p14="http://schemas.microsoft.com/office/powerpoint/2010/main" val="1467534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72;p17">
            <a:extLst>
              <a:ext uri="{FF2B5EF4-FFF2-40B4-BE49-F238E27FC236}">
                <a16:creationId xmlns:a16="http://schemas.microsoft.com/office/drawing/2014/main" id="{02C531C6-21F8-3EE9-3E4F-B675F14002D6}"/>
              </a:ext>
            </a:extLst>
          </p:cNvPr>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16" name="Rectangle 15">
            <a:extLst>
              <a:ext uri="{FF2B5EF4-FFF2-40B4-BE49-F238E27FC236}">
                <a16:creationId xmlns:a16="http://schemas.microsoft.com/office/drawing/2014/main" id="{5AC3206E-EE41-4753-9B5E-0962EC31E27C}"/>
              </a:ext>
            </a:extLst>
          </p:cNvPr>
          <p:cNvSpPr/>
          <p:nvPr/>
        </p:nvSpPr>
        <p:spPr>
          <a:xfrm>
            <a:off x="109879" y="3434367"/>
            <a:ext cx="1476596" cy="623248"/>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dirty="0">
                <a:ln w="0"/>
                <a:solidFill>
                  <a:schemeClr val="accent1"/>
                </a:solidFill>
                <a:effectLst>
                  <a:outerShdw blurRad="38100" dist="25400" dir="5400000" algn="ctr" rotWithShape="0">
                    <a:srgbClr val="6E747A">
                      <a:alpha val="43000"/>
                    </a:srgbClr>
                  </a:outerShdw>
                </a:effectLst>
                <a:latin typeface="Helvetica Neue" panose="020B0604020202020204" charset="0"/>
              </a:rPr>
              <a:t>Children with </a:t>
            </a:r>
          </a:p>
          <a:p>
            <a:pPr algn="ctr"/>
            <a:r>
              <a:rPr lang="en-US" sz="1200" b="1" dirty="0">
                <a:ln w="0"/>
                <a:solidFill>
                  <a:schemeClr val="accent1"/>
                </a:solidFill>
                <a:effectLst>
                  <a:outerShdw blurRad="38100" dist="25400" dir="5400000" algn="ctr" rotWithShape="0">
                    <a:srgbClr val="6E747A">
                      <a:alpha val="43000"/>
                    </a:srgbClr>
                  </a:outerShdw>
                </a:effectLst>
                <a:latin typeface="Helvetica Neue" panose="020B0604020202020204" charset="0"/>
              </a:rPr>
              <a:t>special needs and Youth-at-risk</a:t>
            </a:r>
          </a:p>
        </p:txBody>
      </p:sp>
      <p:sp>
        <p:nvSpPr>
          <p:cNvPr id="17" name="Rectangle 16">
            <a:extLst>
              <a:ext uri="{FF2B5EF4-FFF2-40B4-BE49-F238E27FC236}">
                <a16:creationId xmlns:a16="http://schemas.microsoft.com/office/drawing/2014/main" id="{4521E450-551C-48DB-9E22-107BDC3356BA}"/>
              </a:ext>
            </a:extLst>
          </p:cNvPr>
          <p:cNvSpPr/>
          <p:nvPr/>
        </p:nvSpPr>
        <p:spPr>
          <a:xfrm>
            <a:off x="7415542" y="3435606"/>
            <a:ext cx="1494301" cy="438582"/>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dirty="0">
                <a:ln w="0"/>
                <a:solidFill>
                  <a:schemeClr val="accent1"/>
                </a:solidFill>
                <a:effectLst>
                  <a:outerShdw blurRad="38100" dist="25400" dir="5400000" algn="ctr" rotWithShape="0">
                    <a:srgbClr val="6E747A">
                      <a:alpha val="43000"/>
                    </a:srgbClr>
                  </a:outerShdw>
                </a:effectLst>
                <a:latin typeface="Helvetica Neue" panose="020B0604020202020204" charset="0"/>
              </a:rPr>
              <a:t>Adults with disabilities</a:t>
            </a:r>
          </a:p>
        </p:txBody>
      </p:sp>
      <p:sp>
        <p:nvSpPr>
          <p:cNvPr id="18" name="Rectangle 17">
            <a:extLst>
              <a:ext uri="{FF2B5EF4-FFF2-40B4-BE49-F238E27FC236}">
                <a16:creationId xmlns:a16="http://schemas.microsoft.com/office/drawing/2014/main" id="{6C21461D-2670-46ED-9932-DDCB01FB54C5}"/>
              </a:ext>
            </a:extLst>
          </p:cNvPr>
          <p:cNvSpPr/>
          <p:nvPr/>
        </p:nvSpPr>
        <p:spPr>
          <a:xfrm>
            <a:off x="3230797" y="3432303"/>
            <a:ext cx="2525033" cy="438582"/>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dirty="0">
                <a:ln w="0"/>
                <a:solidFill>
                  <a:schemeClr val="accent1"/>
                </a:solidFill>
                <a:effectLst>
                  <a:outerShdw blurRad="38100" dist="25400" dir="5400000" algn="ctr" rotWithShape="0">
                    <a:srgbClr val="6E747A">
                      <a:alpha val="43000"/>
                    </a:srgbClr>
                  </a:outerShdw>
                </a:effectLst>
                <a:latin typeface="Helvetica Neue" panose="020B0604020202020204" charset="0"/>
              </a:rPr>
              <a:t>Families in need </a:t>
            </a:r>
          </a:p>
          <a:p>
            <a:pPr algn="ctr"/>
            <a:r>
              <a:rPr lang="en-US" sz="1200" b="1" dirty="0">
                <a:ln w="0"/>
                <a:solidFill>
                  <a:schemeClr val="accent1"/>
                </a:solidFill>
                <a:effectLst>
                  <a:outerShdw blurRad="38100" dist="25400" dir="5400000" algn="ctr" rotWithShape="0">
                    <a:srgbClr val="6E747A">
                      <a:alpha val="43000"/>
                    </a:srgbClr>
                  </a:outerShdw>
                </a:effectLst>
                <a:latin typeface="Helvetica Neue" panose="020B0604020202020204" charset="0"/>
              </a:rPr>
              <a:t>of assistance </a:t>
            </a:r>
          </a:p>
        </p:txBody>
      </p:sp>
      <p:sp>
        <p:nvSpPr>
          <p:cNvPr id="21" name="Rectangle 20">
            <a:extLst>
              <a:ext uri="{FF2B5EF4-FFF2-40B4-BE49-F238E27FC236}">
                <a16:creationId xmlns:a16="http://schemas.microsoft.com/office/drawing/2014/main" id="{DDE30E17-42FA-4FB8-8EC8-573F2BF82F52}"/>
              </a:ext>
            </a:extLst>
          </p:cNvPr>
          <p:cNvSpPr/>
          <p:nvPr/>
        </p:nvSpPr>
        <p:spPr>
          <a:xfrm>
            <a:off x="1672091" y="3434367"/>
            <a:ext cx="1476000" cy="623248"/>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dirty="0">
                <a:ln w="0"/>
                <a:solidFill>
                  <a:schemeClr val="accent1"/>
                </a:solidFill>
                <a:effectLst>
                  <a:outerShdw blurRad="38100" dist="25400" dir="5400000" algn="ctr" rotWithShape="0">
                    <a:srgbClr val="6E747A">
                      <a:alpha val="43000"/>
                    </a:srgbClr>
                  </a:outerShdw>
                </a:effectLst>
                <a:latin typeface="Helvetica Neue" panose="020B0604020202020204" charset="0"/>
              </a:rPr>
              <a:t>Persons with mental health conditions</a:t>
            </a:r>
          </a:p>
        </p:txBody>
      </p:sp>
      <p:sp>
        <p:nvSpPr>
          <p:cNvPr id="22" name="Rectangle 21">
            <a:extLst>
              <a:ext uri="{FF2B5EF4-FFF2-40B4-BE49-F238E27FC236}">
                <a16:creationId xmlns:a16="http://schemas.microsoft.com/office/drawing/2014/main" id="{82847C30-8DCB-4A22-98DC-EE6EBC857DA1}"/>
              </a:ext>
            </a:extLst>
          </p:cNvPr>
          <p:cNvSpPr/>
          <p:nvPr/>
        </p:nvSpPr>
        <p:spPr>
          <a:xfrm>
            <a:off x="5838536" y="3432303"/>
            <a:ext cx="1494300" cy="438582"/>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dirty="0">
                <a:ln w="0"/>
                <a:solidFill>
                  <a:schemeClr val="accent1"/>
                </a:solidFill>
                <a:effectLst>
                  <a:outerShdw blurRad="38100" dist="25400" dir="5400000" algn="ctr" rotWithShape="0">
                    <a:srgbClr val="6E747A">
                      <a:alpha val="43000"/>
                    </a:srgbClr>
                  </a:outerShdw>
                </a:effectLst>
                <a:latin typeface="Helvetica Neue" panose="020B0604020202020204" charset="0"/>
              </a:rPr>
              <a:t>Seniors in need </a:t>
            </a:r>
          </a:p>
          <a:p>
            <a:pPr algn="ctr"/>
            <a:r>
              <a:rPr lang="en-US" sz="1200" b="1" dirty="0">
                <a:ln w="0"/>
                <a:solidFill>
                  <a:schemeClr val="accent1"/>
                </a:solidFill>
                <a:effectLst>
                  <a:outerShdw blurRad="38100" dist="25400" dir="5400000" algn="ctr" rotWithShape="0">
                    <a:srgbClr val="6E747A">
                      <a:alpha val="43000"/>
                    </a:srgbClr>
                  </a:outerShdw>
                </a:effectLst>
                <a:latin typeface="Helvetica Neue" panose="020B0604020202020204" charset="0"/>
              </a:rPr>
              <a:t>of support</a:t>
            </a:r>
          </a:p>
        </p:txBody>
      </p:sp>
      <p:pic>
        <p:nvPicPr>
          <p:cNvPr id="3" name="Picture 2">
            <a:extLst>
              <a:ext uri="{FF2B5EF4-FFF2-40B4-BE49-F238E27FC236}">
                <a16:creationId xmlns:a16="http://schemas.microsoft.com/office/drawing/2014/main" id="{8FC4F08B-BA55-48D1-E3CA-09EE7967D27A}"/>
              </a:ext>
            </a:extLst>
          </p:cNvPr>
          <p:cNvPicPr>
            <a:picLocks noChangeAspect="1"/>
          </p:cNvPicPr>
          <p:nvPr/>
        </p:nvPicPr>
        <p:blipFill rotWithShape="1">
          <a:blip r:embed="rId4"/>
          <a:srcRect l="24420" t="2097" r="25688" b="3994"/>
          <a:stretch/>
        </p:blipFill>
        <p:spPr>
          <a:xfrm>
            <a:off x="109879" y="1417118"/>
            <a:ext cx="1476595" cy="1853807"/>
          </a:xfrm>
          <a:prstGeom prst="ellipse">
            <a:avLst/>
          </a:prstGeom>
        </p:spPr>
      </p:pic>
      <p:pic>
        <p:nvPicPr>
          <p:cNvPr id="5" name="Picture 4">
            <a:extLst>
              <a:ext uri="{FF2B5EF4-FFF2-40B4-BE49-F238E27FC236}">
                <a16:creationId xmlns:a16="http://schemas.microsoft.com/office/drawing/2014/main" id="{84860A81-D975-FFE5-49A1-915DE9C81919}"/>
              </a:ext>
            </a:extLst>
          </p:cNvPr>
          <p:cNvPicPr>
            <a:picLocks noChangeAspect="1"/>
          </p:cNvPicPr>
          <p:nvPr/>
        </p:nvPicPr>
        <p:blipFill rotWithShape="1">
          <a:blip r:embed="rId5"/>
          <a:srcRect l="26886" r="9318"/>
          <a:stretch/>
        </p:blipFill>
        <p:spPr>
          <a:xfrm>
            <a:off x="1661841" y="1417117"/>
            <a:ext cx="1483962" cy="1853808"/>
          </a:xfrm>
          <a:prstGeom prst="ellipse">
            <a:avLst/>
          </a:prstGeom>
        </p:spPr>
      </p:pic>
      <p:pic>
        <p:nvPicPr>
          <p:cNvPr id="26" name="Picture 25">
            <a:extLst>
              <a:ext uri="{FF2B5EF4-FFF2-40B4-BE49-F238E27FC236}">
                <a16:creationId xmlns:a16="http://schemas.microsoft.com/office/drawing/2014/main" id="{0AB0CEEC-1DE4-8F92-1EF6-0F4796BCE219}"/>
              </a:ext>
            </a:extLst>
          </p:cNvPr>
          <p:cNvPicPr>
            <a:picLocks noChangeAspect="1"/>
          </p:cNvPicPr>
          <p:nvPr/>
        </p:nvPicPr>
        <p:blipFill rotWithShape="1">
          <a:blip r:embed="rId6"/>
          <a:srcRect l="7677" r="13332"/>
          <a:stretch/>
        </p:blipFill>
        <p:spPr>
          <a:xfrm>
            <a:off x="7430877" y="1403802"/>
            <a:ext cx="1531853" cy="1880437"/>
          </a:xfrm>
          <a:prstGeom prst="ellipse">
            <a:avLst/>
          </a:prstGeom>
        </p:spPr>
      </p:pic>
      <p:pic>
        <p:nvPicPr>
          <p:cNvPr id="32" name="Picture 31">
            <a:extLst>
              <a:ext uri="{FF2B5EF4-FFF2-40B4-BE49-F238E27FC236}">
                <a16:creationId xmlns:a16="http://schemas.microsoft.com/office/drawing/2014/main" id="{B3037531-E12C-2369-9B9B-19A39CB61146}"/>
              </a:ext>
            </a:extLst>
          </p:cNvPr>
          <p:cNvPicPr>
            <a:picLocks noChangeAspect="1"/>
          </p:cNvPicPr>
          <p:nvPr/>
        </p:nvPicPr>
        <p:blipFill>
          <a:blip r:embed="rId7"/>
          <a:stretch>
            <a:fillRect/>
          </a:stretch>
        </p:blipFill>
        <p:spPr>
          <a:xfrm>
            <a:off x="5800983" y="1417117"/>
            <a:ext cx="1531853" cy="1853808"/>
          </a:xfrm>
          <a:prstGeom prst="ellipse">
            <a:avLst/>
          </a:prstGeom>
        </p:spPr>
      </p:pic>
      <p:sp>
        <p:nvSpPr>
          <p:cNvPr id="33" name="Title 1">
            <a:extLst>
              <a:ext uri="{FF2B5EF4-FFF2-40B4-BE49-F238E27FC236}">
                <a16:creationId xmlns:a16="http://schemas.microsoft.com/office/drawing/2014/main" id="{E12C258B-D156-57E6-8686-8A6179D7D681}"/>
              </a:ext>
            </a:extLst>
          </p:cNvPr>
          <p:cNvSpPr txBox="1">
            <a:spLocks/>
          </p:cNvSpPr>
          <p:nvPr/>
        </p:nvSpPr>
        <p:spPr>
          <a:xfrm>
            <a:off x="674591" y="703794"/>
            <a:ext cx="7794813" cy="626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chemeClr val="accent4">
                    <a:lumMod val="75000"/>
                  </a:schemeClr>
                </a:solidFill>
                <a:latin typeface="Helvetica Neue" panose="020B0604020202020204" charset="0"/>
                <a:cs typeface="Calibri Light"/>
              </a:rPr>
              <a:t>Your support goes towards empowering the lives of</a:t>
            </a:r>
            <a:endParaRPr lang="en-US" sz="1800" dirty="0">
              <a:solidFill>
                <a:schemeClr val="accent4">
                  <a:lumMod val="75000"/>
                </a:schemeClr>
              </a:solidFill>
              <a:latin typeface="Helvetica Neue" panose="020B0604020202020204" charset="0"/>
              <a:cs typeface="Calibri"/>
            </a:endParaRPr>
          </a:p>
        </p:txBody>
      </p:sp>
      <p:sp>
        <p:nvSpPr>
          <p:cNvPr id="4" name="Slide Number Placeholder 3">
            <a:extLst>
              <a:ext uri="{FF2B5EF4-FFF2-40B4-BE49-F238E27FC236}">
                <a16:creationId xmlns:a16="http://schemas.microsoft.com/office/drawing/2014/main" id="{51E6D3BC-95C1-6599-FE5B-9550BD94A973}"/>
              </a:ext>
            </a:extLst>
          </p:cNvPr>
          <p:cNvSpPr>
            <a:spLocks noGrp="1"/>
          </p:cNvSpPr>
          <p:nvPr>
            <p:ph type="sldNum" sz="quarter" idx="12"/>
          </p:nvPr>
        </p:nvSpPr>
        <p:spPr/>
        <p:txBody>
          <a:bodyPr/>
          <a:lstStyle/>
          <a:p>
            <a:fld id="{90C01565-0F84-BF47-809D-C20DA3EF9691}" type="slidenum">
              <a:rPr lang="en-US" smtClean="0"/>
              <a:t>8</a:t>
            </a:fld>
            <a:endParaRPr lang="en-US"/>
          </a:p>
        </p:txBody>
      </p:sp>
      <p:pic>
        <p:nvPicPr>
          <p:cNvPr id="7" name="Picture 6">
            <a:extLst>
              <a:ext uri="{FF2B5EF4-FFF2-40B4-BE49-F238E27FC236}">
                <a16:creationId xmlns:a16="http://schemas.microsoft.com/office/drawing/2014/main" id="{A9ABD417-6E2A-988C-81C5-2549C289564E}"/>
              </a:ext>
            </a:extLst>
          </p:cNvPr>
          <p:cNvPicPr>
            <a:picLocks noChangeAspect="1"/>
          </p:cNvPicPr>
          <p:nvPr/>
        </p:nvPicPr>
        <p:blipFill rotWithShape="1">
          <a:blip r:embed="rId8"/>
          <a:srcRect l="6927" r="4083"/>
          <a:stretch/>
        </p:blipFill>
        <p:spPr>
          <a:xfrm>
            <a:off x="3243931" y="1417117"/>
            <a:ext cx="2459011" cy="1897548"/>
          </a:xfrm>
          <a:prstGeom prst="ellipse">
            <a:avLst/>
          </a:prstGeom>
        </p:spPr>
      </p:pic>
    </p:spTree>
    <p:extLst>
      <p:ext uri="{BB962C8B-B14F-4D97-AF65-F5344CB8AC3E}">
        <p14:creationId xmlns:p14="http://schemas.microsoft.com/office/powerpoint/2010/main" val="3825355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a:alphaModFix/>
          </a:blip>
          <a:srcRect/>
          <a:stretch/>
        </p:blipFill>
        <p:spPr>
          <a:xfrm>
            <a:off x="0" y="0"/>
            <a:ext cx="9143997" cy="5143490"/>
          </a:xfrm>
          <a:prstGeom prst="rect">
            <a:avLst/>
          </a:prstGeom>
          <a:noFill/>
          <a:ln>
            <a:noFill/>
          </a:ln>
        </p:spPr>
      </p:pic>
      <p:sp>
        <p:nvSpPr>
          <p:cNvPr id="2" name="Title 1">
            <a:extLst>
              <a:ext uri="{FF2B5EF4-FFF2-40B4-BE49-F238E27FC236}">
                <a16:creationId xmlns:a16="http://schemas.microsoft.com/office/drawing/2014/main" id="{802683AA-DCFD-4EF1-54BE-F679135C9F90}"/>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accent4">
                    <a:lumMod val="75000"/>
                  </a:schemeClr>
                </a:solidFill>
                <a:latin typeface="Helvetica Neue" panose="020B0604020202020204" charset="0"/>
                <a:cs typeface="Calibri Light"/>
              </a:rPr>
              <a:t>Meet Fizzy who is differently talented</a:t>
            </a:r>
            <a:endParaRPr lang="en-US" sz="2400" dirty="0">
              <a:solidFill>
                <a:schemeClr val="accent4">
                  <a:lumMod val="75000"/>
                </a:schemeClr>
              </a:solidFill>
              <a:latin typeface="Helvetica Neue" panose="020B0604020202020204" charset="0"/>
              <a:cs typeface="Calibri"/>
            </a:endParaRPr>
          </a:p>
        </p:txBody>
      </p:sp>
      <p:pic>
        <p:nvPicPr>
          <p:cNvPr id="3" name="Picture 2">
            <a:extLst>
              <a:ext uri="{FF2B5EF4-FFF2-40B4-BE49-F238E27FC236}">
                <a16:creationId xmlns:a16="http://schemas.microsoft.com/office/drawing/2014/main" id="{9085B136-63E2-685A-7DD8-305019E0E66E}"/>
              </a:ext>
            </a:extLst>
          </p:cNvPr>
          <p:cNvPicPr>
            <a:picLocks noChangeAspect="1"/>
          </p:cNvPicPr>
          <p:nvPr/>
        </p:nvPicPr>
        <p:blipFill rotWithShape="1">
          <a:blip r:embed="rId4"/>
          <a:srcRect l="24420" t="2097" r="25688" b="3994"/>
          <a:stretch/>
        </p:blipFill>
        <p:spPr>
          <a:xfrm>
            <a:off x="391660" y="841916"/>
            <a:ext cx="2567795" cy="3223767"/>
          </a:xfrm>
          <a:prstGeom prst="ellipse">
            <a:avLst/>
          </a:prstGeom>
        </p:spPr>
      </p:pic>
      <p:sp>
        <p:nvSpPr>
          <p:cNvPr id="5" name="Speech Bubble: Rectangle with Corners Rounded 4">
            <a:extLst>
              <a:ext uri="{FF2B5EF4-FFF2-40B4-BE49-F238E27FC236}">
                <a16:creationId xmlns:a16="http://schemas.microsoft.com/office/drawing/2014/main" id="{7D42AD37-D622-F7F9-0897-3F7CD15547FB}"/>
              </a:ext>
            </a:extLst>
          </p:cNvPr>
          <p:cNvSpPr/>
          <p:nvPr/>
        </p:nvSpPr>
        <p:spPr>
          <a:xfrm>
            <a:off x="3096665" y="937452"/>
            <a:ext cx="5744301" cy="2967597"/>
          </a:xfrm>
          <a:prstGeom prst="wedgeRoundRectCallout">
            <a:avLst>
              <a:gd name="adj1" fmla="val -41878"/>
              <a:gd name="adj2" fmla="val 6118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0" dirty="0">
                <a:solidFill>
                  <a:srgbClr val="000000"/>
                </a:solidFill>
                <a:effectLst/>
                <a:latin typeface="Helvetica Neue" panose="020B0604020202020204" charset="0"/>
              </a:rPr>
              <a:t>Being diagnosed with an intellectual disability was never a barrier to Fizzy. In fact, she went on to thrive in academics and athletics at ASPN Tanglin School, a social service agency supported by Community Chest, which help students like Fizzy to embrace their limitations and soar beyond them.</a:t>
            </a:r>
            <a:br>
              <a:rPr lang="en-US" dirty="0">
                <a:latin typeface="Helvetica Neue" panose="020B0604020202020204" charset="0"/>
              </a:rPr>
            </a:br>
            <a:br>
              <a:rPr lang="en-US" dirty="0">
                <a:latin typeface="Helvetica Neue" panose="020B0604020202020204" charset="0"/>
              </a:rPr>
            </a:br>
            <a:r>
              <a:rPr lang="en-US" i="0" dirty="0" err="1">
                <a:solidFill>
                  <a:srgbClr val="000000"/>
                </a:solidFill>
                <a:effectLst/>
                <a:latin typeface="Helvetica Neue" panose="020B0604020202020204" charset="0"/>
              </a:rPr>
              <a:t>Fizzy's</a:t>
            </a:r>
            <a:r>
              <a:rPr lang="en-US" i="0" dirty="0">
                <a:solidFill>
                  <a:srgbClr val="000000"/>
                </a:solidFill>
                <a:effectLst/>
                <a:latin typeface="Helvetica Neue" panose="020B0604020202020204" charset="0"/>
              </a:rPr>
              <a:t> passion and talents include fusion dance, </a:t>
            </a:r>
            <a:r>
              <a:rPr lang="en-US" i="0" dirty="0" err="1">
                <a:solidFill>
                  <a:srgbClr val="000000"/>
                </a:solidFill>
                <a:effectLst/>
                <a:latin typeface="Helvetica Neue" panose="020B0604020202020204" charset="0"/>
              </a:rPr>
              <a:t>silat</a:t>
            </a:r>
            <a:r>
              <a:rPr lang="en-US" i="0" dirty="0">
                <a:solidFill>
                  <a:srgbClr val="000000"/>
                </a:solidFill>
                <a:effectLst/>
                <a:latin typeface="Helvetica Neue" panose="020B0604020202020204" charset="0"/>
              </a:rPr>
              <a:t> and soccer – all of which she excelled in; she has performed with a </a:t>
            </a:r>
            <a:r>
              <a:rPr lang="en-US" i="0" dirty="0" err="1">
                <a:solidFill>
                  <a:srgbClr val="000000"/>
                </a:solidFill>
                <a:effectLst/>
                <a:latin typeface="Helvetica Neue" panose="020B0604020202020204" charset="0"/>
              </a:rPr>
              <a:t>silat</a:t>
            </a:r>
            <a:r>
              <a:rPr lang="en-US" i="0" dirty="0">
                <a:solidFill>
                  <a:srgbClr val="000000"/>
                </a:solidFill>
                <a:effectLst/>
                <a:latin typeface="Helvetica Neue" panose="020B0604020202020204" charset="0"/>
              </a:rPr>
              <a:t> group and represented Singapore in the Olympics Asia Pacific S.E.A Unified Football Tournament. As a recipient of the Lee Kuan Yew (LKY) Exemplary Student Award in 2020, Fizzy shows us that the sky’s the limit when it comes to fulfilling one’s potential.</a:t>
            </a:r>
            <a:endParaRPr lang="en-SG" dirty="0">
              <a:latin typeface="Helvetica Neue" panose="020B0604020202020204" charset="0"/>
            </a:endParaRPr>
          </a:p>
        </p:txBody>
      </p:sp>
      <p:sp>
        <p:nvSpPr>
          <p:cNvPr id="4" name="Slide Number Placeholder 3">
            <a:extLst>
              <a:ext uri="{FF2B5EF4-FFF2-40B4-BE49-F238E27FC236}">
                <a16:creationId xmlns:a16="http://schemas.microsoft.com/office/drawing/2014/main" id="{95DA3E45-0356-8F27-5F23-7E27736E3A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9</a:t>
            </a:fld>
            <a:endParaRPr lang="en-GB"/>
          </a:p>
        </p:txBody>
      </p:sp>
    </p:spTree>
    <p:extLst>
      <p:ext uri="{BB962C8B-B14F-4D97-AF65-F5344CB8AC3E}">
        <p14:creationId xmlns:p14="http://schemas.microsoft.com/office/powerpoint/2010/main" val="267421620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3041</Words>
  <Application>Microsoft Office PowerPoint</Application>
  <PresentationFormat>On-screen Show (16:9)</PresentationFormat>
  <Paragraphs>321</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vt:lpstr>
      <vt:lpstr>Helvetica Neue</vt:lpstr>
      <vt:lpstr>Roboto</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 Ying PEH (NCSS)</dc:creator>
  <cp:lastModifiedBy>Nykole LEE (NCSS)</cp:lastModifiedBy>
  <cp:revision>5</cp:revision>
  <dcterms:modified xsi:type="dcterms:W3CDTF">2024-06-12T05:13:19Z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434c4c7-833e-41e4-b0ab-cdb227a2f6f7_Enabled">
    <vt:lpwstr>true</vt:lpwstr>
  </property>
  <property fmtid="{D5CDD505-2E9C-101B-9397-08002B2CF9AE}" pid="3" name="MSIP_Label_5434c4c7-833e-41e4-b0ab-cdb227a2f6f7_SetDate">
    <vt:lpwstr>2024-06-06T01:05:49Z</vt:lpwstr>
  </property>
  <property fmtid="{D5CDD505-2E9C-101B-9397-08002B2CF9AE}" pid="4" name="MSIP_Label_5434c4c7-833e-41e4-b0ab-cdb227a2f6f7_Method">
    <vt:lpwstr>Privileged</vt:lpwstr>
  </property>
  <property fmtid="{D5CDD505-2E9C-101B-9397-08002B2CF9AE}" pid="5" name="MSIP_Label_5434c4c7-833e-41e4-b0ab-cdb227a2f6f7_Name">
    <vt:lpwstr>Official (Open)</vt:lpwstr>
  </property>
  <property fmtid="{D5CDD505-2E9C-101B-9397-08002B2CF9AE}" pid="6" name="MSIP_Label_5434c4c7-833e-41e4-b0ab-cdb227a2f6f7_SiteId">
    <vt:lpwstr>0b11c524-9a1c-4e1b-84cb-6336aefc2243</vt:lpwstr>
  </property>
  <property fmtid="{D5CDD505-2E9C-101B-9397-08002B2CF9AE}" pid="7" name="MSIP_Label_5434c4c7-833e-41e4-b0ab-cdb227a2f6f7_ActionId">
    <vt:lpwstr>02578e6b-3f5a-4604-bc61-4baa07a18fe4</vt:lpwstr>
  </property>
  <property fmtid="{D5CDD505-2E9C-101B-9397-08002B2CF9AE}" pid="8" name="MSIP_Label_5434c4c7-833e-41e4-b0ab-cdb227a2f6f7_ContentBits">
    <vt:lpwstr>0</vt:lpwstr>
  </property>
</Properties>
</file>