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7FFFFEE9_CA40748C.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Lst>
  <p:notesMasterIdLst>
    <p:notesMasterId r:id="rId30"/>
  </p:notesMasterIdLst>
  <p:sldIdLst>
    <p:sldId id="256" r:id="rId2"/>
    <p:sldId id="2147483360" r:id="rId3"/>
    <p:sldId id="2147483358" r:id="rId4"/>
    <p:sldId id="2147483336" r:id="rId5"/>
    <p:sldId id="2147483359" r:id="rId6"/>
    <p:sldId id="2147483361" r:id="rId7"/>
    <p:sldId id="2147483362" r:id="rId8"/>
    <p:sldId id="2147483364" r:id="rId9"/>
    <p:sldId id="2147483373" r:id="rId10"/>
    <p:sldId id="2147483339" r:id="rId11"/>
    <p:sldId id="2147483363" r:id="rId12"/>
    <p:sldId id="2147483365" r:id="rId13"/>
    <p:sldId id="2147483366" r:id="rId14"/>
    <p:sldId id="2147483367" r:id="rId15"/>
    <p:sldId id="2147483342" r:id="rId16"/>
    <p:sldId id="2147483335" r:id="rId17"/>
    <p:sldId id="2147483372" r:id="rId18"/>
    <p:sldId id="2147483374" r:id="rId19"/>
    <p:sldId id="2147483368" r:id="rId20"/>
    <p:sldId id="2147483369" r:id="rId21"/>
    <p:sldId id="2147483379" r:id="rId22"/>
    <p:sldId id="2147483371" r:id="rId23"/>
    <p:sldId id="2147483380" r:id="rId24"/>
    <p:sldId id="2147483381" r:id="rId25"/>
    <p:sldId id="2147483350" r:id="rId26"/>
    <p:sldId id="2147483376" r:id="rId27"/>
    <p:sldId id="2147483375" r:id="rId28"/>
    <p:sldId id="2147483378"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7450AEE9-8880-4D07-93E3-8670009F8D64}">
          <p14:sldIdLst>
            <p14:sldId id="256"/>
            <p14:sldId id="2147483360"/>
            <p14:sldId id="2147483358"/>
            <p14:sldId id="2147483336"/>
            <p14:sldId id="2147483359"/>
            <p14:sldId id="2147483361"/>
            <p14:sldId id="2147483362"/>
            <p14:sldId id="2147483364"/>
            <p14:sldId id="2147483373"/>
            <p14:sldId id="2147483339"/>
            <p14:sldId id="2147483363"/>
            <p14:sldId id="2147483365"/>
            <p14:sldId id="2147483366"/>
            <p14:sldId id="2147483367"/>
            <p14:sldId id="2147483342"/>
            <p14:sldId id="2147483335"/>
            <p14:sldId id="2147483372"/>
            <p14:sldId id="2147483374"/>
            <p14:sldId id="2147483368"/>
            <p14:sldId id="2147483369"/>
            <p14:sldId id="2147483379"/>
            <p14:sldId id="2147483371"/>
            <p14:sldId id="2147483380"/>
            <p14:sldId id="2147483381"/>
            <p14:sldId id="2147483350"/>
          </p14:sldIdLst>
        </p14:section>
        <p14:section name="Annex" id="{6F8746F1-1721-46A1-8416-38FA8523DD1C}">
          <p14:sldIdLst>
            <p14:sldId id="2147483376"/>
            <p14:sldId id="2147483375"/>
            <p14:sldId id="2147483378"/>
          </p14:sldIdLst>
        </p14:section>
      </p14:sectionLst>
    </p:ext>
    <p:ext uri="{EFAFB233-063F-42B5-8137-9DF3F51BA10A}">
      <p15:sldGuideLst xmlns:p15="http://schemas.microsoft.com/office/powerpoint/2012/main">
        <p15:guide id="1" orient="horz" pos="327">
          <p15:clr>
            <a:srgbClr val="747775"/>
          </p15:clr>
        </p15:guide>
        <p15:guide id="2" pos="1944">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EAC8D8B-57D5-AF1E-4085-C87C3461DA3B}" name="Jia Ying PEH (NCSS)" initials="JYP(" userId="S::PEH_Jia_Ying@ncss.gov.sg::c4d2cf39-df27-4b4f-9bf0-58e2af10fcac" providerId="AD"/>
  <p188:author id="{66E039A3-0585-F0DA-E63D-CF06692517F4}" name="Christina LIM (NCSS)" initials="C(" userId="S::christina_lim@ncss.gov.sg::6afa5d51-d046-486c-881e-0afd2ec72a0d" providerId="AD"/>
  <p188:author id="{548880AD-AF67-7397-6408-8DEA8E3834C4}" name="Lizanne NG (NCSS)" initials="L(" userId="S::lizanne_ng@ncss.gov.sg::1427db38-4d68-46ac-a740-0f8c4ed38cf7" providerId="AD"/>
  <p188:author id="{CEAE6ADD-644A-3406-062F-649CB1E3A8BD}" name="Tania LAI (NCSS)" initials="TL" userId="S::Tania_LAI@ncss.gov.sg::768e08bc-735c-4ab7-b4d3-29f5a3dbf2a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0E9"/>
    <a:srgbClr val="FCEAE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3" d="100"/>
          <a:sy n="133" d="100"/>
        </p:scale>
        <p:origin x="906" y="126"/>
      </p:cViewPr>
      <p:guideLst>
        <p:guide orient="horz" pos="327"/>
        <p:guide pos="19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8/10/relationships/authors" Target="authors.xml"/><Relationship Id="rId8" Type="http://schemas.openxmlformats.org/officeDocument/2006/relationships/slide" Target="slides/slide7.xml"/></Relationships>
</file>

<file path=ppt/comments/modernComment_7FFFFEE9_CA40748C.xml><?xml version="1.0" encoding="utf-8"?>
<p188:cmLst xmlns:a="http://schemas.openxmlformats.org/drawingml/2006/main" xmlns:r="http://schemas.openxmlformats.org/officeDocument/2006/relationships" xmlns:p188="http://schemas.microsoft.com/office/powerpoint/2018/8/main">
  <p188:cm id="{02073062-50F8-4EE0-B02E-1F5C7B98304F}" authorId="{4EAC8D8B-57D5-AF1E-4085-C87C3461DA3B}" created="2025-06-12T19:23:34.605">
    <ac:deMkLst xmlns:ac="http://schemas.microsoft.com/office/drawing/2013/main/command">
      <pc:docMk xmlns:pc="http://schemas.microsoft.com/office/powerpoint/2013/main/command"/>
      <pc:sldMk xmlns:pc="http://schemas.microsoft.com/office/powerpoint/2013/main/command" cId="3393221772" sldId="2147483369"/>
      <ac:picMk id="2" creationId="{5D7F700B-BBA3-CFFA-0B4D-882ACE132168}"/>
    </ac:deMkLst>
    <p188:txBody>
      <a:bodyPr/>
      <a:lstStyle/>
      <a:p>
        <a:r>
          <a:rPr lang="en-SG"/>
          <a:t>For schools which opted for a customised PayNow QR code, please approach your CCE/VIA teacher-in-charge to replace this image.</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209367-6A22-47B2-9E1D-E742520E909F}"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SG"/>
        </a:p>
      </dgm:t>
    </dgm:pt>
    <dgm:pt modelId="{3C8C6F2E-39A4-43DD-8EFD-5EFD4BDBE3B7}">
      <dgm:prSet phldrT="[Text]" custT="1"/>
      <dgm:spPr>
        <a:solidFill>
          <a:schemeClr val="bg2">
            <a:lumMod val="25000"/>
            <a:lumOff val="75000"/>
          </a:schemeClr>
        </a:solidFill>
        <a:ln>
          <a:solidFill>
            <a:srgbClr val="0070C0"/>
          </a:solidFill>
        </a:ln>
      </dgm:spPr>
      <dgm:t>
        <a:bodyPr/>
        <a:lstStyle/>
        <a:p>
          <a:r>
            <a:rPr lang="en-SG" sz="1800" b="1">
              <a:solidFill>
                <a:schemeClr val="tx1"/>
              </a:solidFill>
              <a:latin typeface="Calibri" panose="020F0502020204030204" pitchFamily="34" charset="0"/>
              <a:ea typeface="Calibri" panose="020F0502020204030204" pitchFamily="34" charset="0"/>
              <a:cs typeface="Calibri" panose="020F0502020204030204" pitchFamily="34" charset="0"/>
            </a:rPr>
            <a:t>Milestone Year</a:t>
          </a:r>
        </a:p>
      </dgm:t>
    </dgm:pt>
    <dgm:pt modelId="{03C50D44-80D8-4C4E-9926-58B6373205A0}" type="parTrans" cxnId="{6D16D66D-ADFD-48C6-A2A1-3BB147AC849B}">
      <dgm:prSet/>
      <dgm:spPr/>
      <dgm:t>
        <a:bodyPr/>
        <a:lstStyle/>
        <a:p>
          <a:endParaRPr lang="en-SG" sz="1400">
            <a:latin typeface="Calibri" panose="020F0502020204030204" pitchFamily="34" charset="0"/>
            <a:ea typeface="Calibri" panose="020F0502020204030204" pitchFamily="34" charset="0"/>
            <a:cs typeface="Calibri" panose="020F0502020204030204" pitchFamily="34" charset="0"/>
          </a:endParaRPr>
        </a:p>
      </dgm:t>
    </dgm:pt>
    <dgm:pt modelId="{E6F6BB54-2AFD-42CE-AECB-16A20ECFD947}" type="sibTrans" cxnId="{6D16D66D-ADFD-48C6-A2A1-3BB147AC849B}">
      <dgm:prSet/>
      <dgm:spPr/>
      <dgm:t>
        <a:bodyPr/>
        <a:lstStyle/>
        <a:p>
          <a:endParaRPr lang="en-SG" sz="1400">
            <a:latin typeface="Calibri" panose="020F0502020204030204" pitchFamily="34" charset="0"/>
            <a:ea typeface="Calibri" panose="020F0502020204030204" pitchFamily="34" charset="0"/>
            <a:cs typeface="Calibri" panose="020F0502020204030204" pitchFamily="34" charset="0"/>
          </a:endParaRPr>
        </a:p>
      </dgm:t>
    </dgm:pt>
    <dgm:pt modelId="{5D6FE709-3D2A-418E-B3EF-3F69BCCEFD79}">
      <dgm:prSet phldrT="[Text]" custT="1"/>
      <dgm:spPr>
        <a:ln>
          <a:solidFill>
            <a:srgbClr val="0070C0"/>
          </a:solidFill>
        </a:ln>
      </dgm:spPr>
      <dgm:t>
        <a:bodyPr/>
        <a:lstStyle/>
        <a:p>
          <a:r>
            <a:rPr lang="en-SG" sz="1400" b="1">
              <a:latin typeface="Calibri" panose="020F0502020204030204" pitchFamily="34" charset="0"/>
              <a:ea typeface="Calibri" panose="020F0502020204030204" pitchFamily="34" charset="0"/>
              <a:cs typeface="Calibri" panose="020F0502020204030204" pitchFamily="34" charset="0"/>
            </a:rPr>
            <a:t>YDA’s Journey:                                     </a:t>
          </a:r>
          <a:r>
            <a:rPr lang="en-SG" sz="1400">
              <a:latin typeface="Calibri" panose="020F0502020204030204" pitchFamily="34" charset="0"/>
              <a:ea typeface="Calibri" panose="020F0502020204030204" pitchFamily="34" charset="0"/>
              <a:cs typeface="Calibri" panose="020F0502020204030204" pitchFamily="34" charset="0"/>
            </a:rPr>
            <a:t>41 years of uplifting communities in need since 1984</a:t>
          </a:r>
        </a:p>
      </dgm:t>
    </dgm:pt>
    <dgm:pt modelId="{B324E6DF-B809-4226-8B76-704AE1C1AB5D}" type="parTrans" cxnId="{86AE5580-6F2D-4800-B8A1-080963B7D147}">
      <dgm:prSet/>
      <dgm:spPr>
        <a:ln>
          <a:solidFill>
            <a:srgbClr val="0070C0"/>
          </a:solidFill>
        </a:ln>
      </dgm:spPr>
      <dgm:t>
        <a:bodyPr/>
        <a:lstStyle/>
        <a:p>
          <a:endParaRPr lang="en-SG" sz="1400">
            <a:latin typeface="Calibri" panose="020F0502020204030204" pitchFamily="34" charset="0"/>
            <a:ea typeface="Calibri" panose="020F0502020204030204" pitchFamily="34" charset="0"/>
            <a:cs typeface="Calibri" panose="020F0502020204030204" pitchFamily="34" charset="0"/>
          </a:endParaRPr>
        </a:p>
      </dgm:t>
    </dgm:pt>
    <dgm:pt modelId="{E2C7AFDA-F0E0-4C92-B43D-C6D4A019AFC5}" type="sibTrans" cxnId="{86AE5580-6F2D-4800-B8A1-080963B7D147}">
      <dgm:prSet/>
      <dgm:spPr/>
      <dgm:t>
        <a:bodyPr/>
        <a:lstStyle/>
        <a:p>
          <a:endParaRPr lang="en-SG" sz="1400">
            <a:latin typeface="Calibri" panose="020F0502020204030204" pitchFamily="34" charset="0"/>
            <a:ea typeface="Calibri" panose="020F0502020204030204" pitchFamily="34" charset="0"/>
            <a:cs typeface="Calibri" panose="020F0502020204030204" pitchFamily="34" charset="0"/>
          </a:endParaRPr>
        </a:p>
      </dgm:t>
    </dgm:pt>
    <dgm:pt modelId="{2E7D582C-B38C-432B-B596-67B0CBFECD42}">
      <dgm:prSet phldrT="[Text]" custT="1"/>
      <dgm:spPr>
        <a:ln>
          <a:solidFill>
            <a:srgbClr val="0070C0"/>
          </a:solidFill>
        </a:ln>
      </dgm:spPr>
      <dgm:t>
        <a:bodyPr/>
        <a:lstStyle/>
        <a:p>
          <a:r>
            <a:rPr lang="en-SG" sz="1400" b="1">
              <a:latin typeface="Calibri" panose="020F0502020204030204" pitchFamily="34" charset="0"/>
              <a:ea typeface="Calibri" panose="020F0502020204030204" pitchFamily="34" charset="0"/>
              <a:cs typeface="Calibri" panose="020F0502020204030204" pitchFamily="34" charset="0"/>
            </a:rPr>
            <a:t>Nation’s Birthday:                            </a:t>
          </a:r>
          <a:r>
            <a:rPr lang="en-SG" sz="1400">
              <a:latin typeface="Calibri" panose="020F0502020204030204" pitchFamily="34" charset="0"/>
              <a:ea typeface="Calibri" panose="020F0502020204030204" pitchFamily="34" charset="0"/>
              <a:cs typeface="Calibri" panose="020F0502020204030204" pitchFamily="34" charset="0"/>
            </a:rPr>
            <a:t>A timely reminder of how far we have come as Singapore turns 60 in 2025 </a:t>
          </a:r>
        </a:p>
      </dgm:t>
    </dgm:pt>
    <dgm:pt modelId="{7EBDB79C-6C35-4F95-9BA2-C39B937BCF37}" type="parTrans" cxnId="{5CEA563B-4E29-4D29-9E9E-692FB40D99D8}">
      <dgm:prSet/>
      <dgm:spPr>
        <a:ln>
          <a:solidFill>
            <a:srgbClr val="0070C0"/>
          </a:solidFill>
        </a:ln>
      </dgm:spPr>
      <dgm:t>
        <a:bodyPr/>
        <a:lstStyle/>
        <a:p>
          <a:endParaRPr lang="en-SG" sz="1400">
            <a:latin typeface="Calibri" panose="020F0502020204030204" pitchFamily="34" charset="0"/>
            <a:ea typeface="Calibri" panose="020F0502020204030204" pitchFamily="34" charset="0"/>
            <a:cs typeface="Calibri" panose="020F0502020204030204" pitchFamily="34" charset="0"/>
          </a:endParaRPr>
        </a:p>
      </dgm:t>
    </dgm:pt>
    <dgm:pt modelId="{FC985A69-13A2-472D-8F8D-67D13FF74548}" type="sibTrans" cxnId="{5CEA563B-4E29-4D29-9E9E-692FB40D99D8}">
      <dgm:prSet/>
      <dgm:spPr/>
      <dgm:t>
        <a:bodyPr/>
        <a:lstStyle/>
        <a:p>
          <a:endParaRPr lang="en-SG" sz="1400">
            <a:latin typeface="Calibri" panose="020F0502020204030204" pitchFamily="34" charset="0"/>
            <a:ea typeface="Calibri" panose="020F0502020204030204" pitchFamily="34" charset="0"/>
            <a:cs typeface="Calibri" panose="020F0502020204030204" pitchFamily="34" charset="0"/>
          </a:endParaRPr>
        </a:p>
      </dgm:t>
    </dgm:pt>
    <dgm:pt modelId="{9E07EB5F-A075-4890-9BF5-ABAB8ACEFCB0}">
      <dgm:prSet phldrT="[Text]" custT="1"/>
      <dgm:spPr>
        <a:solidFill>
          <a:srgbClr val="FFC000"/>
        </a:solidFill>
        <a:ln>
          <a:solidFill>
            <a:schemeClr val="accent2"/>
          </a:solidFill>
        </a:ln>
      </dgm:spPr>
      <dgm:t>
        <a:bodyPr/>
        <a:lstStyle/>
        <a:p>
          <a:r>
            <a:rPr lang="en-SG" sz="1800" b="1">
              <a:solidFill>
                <a:schemeClr val="tx1"/>
              </a:solidFill>
              <a:latin typeface="Calibri" panose="020F0502020204030204" pitchFamily="34" charset="0"/>
              <a:ea typeface="Calibri" panose="020F0502020204030204" pitchFamily="34" charset="0"/>
              <a:cs typeface="Calibri" panose="020F0502020204030204" pitchFamily="34" charset="0"/>
            </a:rPr>
            <a:t>Campaign Objectives</a:t>
          </a:r>
        </a:p>
      </dgm:t>
    </dgm:pt>
    <dgm:pt modelId="{D4EFE3C9-8981-48A3-8E84-DFBC5AD6A686}" type="parTrans" cxnId="{7F1CBA2B-114A-4E7F-ACB2-831FDAFC59A4}">
      <dgm:prSet/>
      <dgm:spPr/>
      <dgm:t>
        <a:bodyPr/>
        <a:lstStyle/>
        <a:p>
          <a:endParaRPr lang="en-SG" sz="1400">
            <a:latin typeface="Calibri" panose="020F0502020204030204" pitchFamily="34" charset="0"/>
            <a:ea typeface="Calibri" panose="020F0502020204030204" pitchFamily="34" charset="0"/>
            <a:cs typeface="Calibri" panose="020F0502020204030204" pitchFamily="34" charset="0"/>
          </a:endParaRPr>
        </a:p>
      </dgm:t>
    </dgm:pt>
    <dgm:pt modelId="{25C0C37E-2E4D-4377-9093-A279CF08F058}" type="sibTrans" cxnId="{7F1CBA2B-114A-4E7F-ACB2-831FDAFC59A4}">
      <dgm:prSet/>
      <dgm:spPr/>
      <dgm:t>
        <a:bodyPr/>
        <a:lstStyle/>
        <a:p>
          <a:endParaRPr lang="en-SG" sz="1400">
            <a:latin typeface="Calibri" panose="020F0502020204030204" pitchFamily="34" charset="0"/>
            <a:ea typeface="Calibri" panose="020F0502020204030204" pitchFamily="34" charset="0"/>
            <a:cs typeface="Calibri" panose="020F0502020204030204" pitchFamily="34" charset="0"/>
          </a:endParaRPr>
        </a:p>
      </dgm:t>
    </dgm:pt>
    <dgm:pt modelId="{B5EFC13D-8D95-48FD-947E-C075FF5F6172}">
      <dgm:prSet phldrT="[Text]" custT="1"/>
      <dgm:spPr>
        <a:ln>
          <a:solidFill>
            <a:schemeClr val="accent2"/>
          </a:solidFill>
        </a:ln>
      </dgm:spPr>
      <dgm:t>
        <a:bodyPr/>
        <a:lstStyle/>
        <a:p>
          <a:r>
            <a:rPr lang="en-SG" sz="1400" b="1">
              <a:latin typeface="Calibri" panose="020F0502020204030204" pitchFamily="34" charset="0"/>
              <a:ea typeface="Calibri" panose="020F0502020204030204" pitchFamily="34" charset="0"/>
              <a:cs typeface="Calibri" panose="020F0502020204030204" pitchFamily="34" charset="0"/>
            </a:rPr>
            <a:t>Celebrate Giving:                      </a:t>
          </a:r>
          <a:r>
            <a:rPr lang="en-SG" sz="1400">
              <a:latin typeface="Calibri" panose="020F0502020204030204" pitchFamily="34" charset="0"/>
              <a:ea typeface="Calibri" panose="020F0502020204030204" pitchFamily="34" charset="0"/>
              <a:cs typeface="Calibri" panose="020F0502020204030204" pitchFamily="34" charset="0"/>
            </a:rPr>
            <a:t>Embrace the spirit of giving by celebrating a meaningful Youth Day this SG60 milestone year</a:t>
          </a:r>
        </a:p>
      </dgm:t>
    </dgm:pt>
    <dgm:pt modelId="{4D2637F9-FE1E-4254-8F69-A35579A17774}" type="parTrans" cxnId="{D3D25C7C-08E0-4B5B-8F80-6051851568F5}">
      <dgm:prSet/>
      <dgm:spPr>
        <a:ln>
          <a:solidFill>
            <a:schemeClr val="accent2"/>
          </a:solidFill>
        </a:ln>
      </dgm:spPr>
      <dgm:t>
        <a:bodyPr/>
        <a:lstStyle/>
        <a:p>
          <a:endParaRPr lang="en-SG" sz="1400">
            <a:latin typeface="Calibri" panose="020F0502020204030204" pitchFamily="34" charset="0"/>
            <a:ea typeface="Calibri" panose="020F0502020204030204" pitchFamily="34" charset="0"/>
            <a:cs typeface="Calibri" panose="020F0502020204030204" pitchFamily="34" charset="0"/>
          </a:endParaRPr>
        </a:p>
      </dgm:t>
    </dgm:pt>
    <dgm:pt modelId="{C6FA315D-744F-4ADC-BE28-89077959D7D4}" type="sibTrans" cxnId="{D3D25C7C-08E0-4B5B-8F80-6051851568F5}">
      <dgm:prSet/>
      <dgm:spPr/>
      <dgm:t>
        <a:bodyPr/>
        <a:lstStyle/>
        <a:p>
          <a:endParaRPr lang="en-SG" sz="1400">
            <a:latin typeface="Calibri" panose="020F0502020204030204" pitchFamily="34" charset="0"/>
            <a:ea typeface="Calibri" panose="020F0502020204030204" pitchFamily="34" charset="0"/>
            <a:cs typeface="Calibri" panose="020F0502020204030204" pitchFamily="34" charset="0"/>
          </a:endParaRPr>
        </a:p>
      </dgm:t>
    </dgm:pt>
    <dgm:pt modelId="{3AF69E57-E19E-419D-A670-C9C863D2C2A7}">
      <dgm:prSet phldrT="[Text]" custT="1"/>
      <dgm:spPr>
        <a:ln>
          <a:solidFill>
            <a:schemeClr val="accent2"/>
          </a:solidFill>
        </a:ln>
      </dgm:spPr>
      <dgm:t>
        <a:bodyPr/>
        <a:lstStyle/>
        <a:p>
          <a:r>
            <a:rPr lang="en-SG" sz="1400" b="1">
              <a:latin typeface="Calibri" panose="020F0502020204030204" pitchFamily="34" charset="0"/>
              <a:ea typeface="Calibri" panose="020F0502020204030204" pitchFamily="34" charset="0"/>
              <a:cs typeface="Calibri" panose="020F0502020204030204" pitchFamily="34" charset="0"/>
            </a:rPr>
            <a:t>Celebrate Youth:                     </a:t>
          </a:r>
          <a:r>
            <a:rPr lang="en-SG" sz="1400">
              <a:latin typeface="Calibri" panose="020F0502020204030204" pitchFamily="34" charset="0"/>
              <a:ea typeface="Calibri" panose="020F0502020204030204" pitchFamily="34" charset="0"/>
              <a:cs typeface="Calibri" panose="020F0502020204030204" pitchFamily="34" charset="0"/>
            </a:rPr>
            <a:t>Inspire youths to grow into compassionate, community-minded individuals who care for Singapore</a:t>
          </a:r>
        </a:p>
      </dgm:t>
    </dgm:pt>
    <dgm:pt modelId="{A1B68BD7-FBC7-4CF6-BDF5-2A713D02078F}" type="parTrans" cxnId="{B89A9036-940B-4669-BA35-066FF4D76423}">
      <dgm:prSet/>
      <dgm:spPr>
        <a:ln>
          <a:solidFill>
            <a:schemeClr val="accent2"/>
          </a:solidFill>
        </a:ln>
      </dgm:spPr>
      <dgm:t>
        <a:bodyPr/>
        <a:lstStyle/>
        <a:p>
          <a:endParaRPr lang="en-SG" sz="1400">
            <a:latin typeface="Calibri" panose="020F0502020204030204" pitchFamily="34" charset="0"/>
            <a:ea typeface="Calibri" panose="020F0502020204030204" pitchFamily="34" charset="0"/>
            <a:cs typeface="Calibri" panose="020F0502020204030204" pitchFamily="34" charset="0"/>
          </a:endParaRPr>
        </a:p>
      </dgm:t>
    </dgm:pt>
    <dgm:pt modelId="{8B6C8790-B17F-4640-A93F-10D1E5A783C9}" type="sibTrans" cxnId="{B89A9036-940B-4669-BA35-066FF4D76423}">
      <dgm:prSet/>
      <dgm:spPr/>
      <dgm:t>
        <a:bodyPr/>
        <a:lstStyle/>
        <a:p>
          <a:endParaRPr lang="en-SG" sz="1400">
            <a:latin typeface="Calibri" panose="020F0502020204030204" pitchFamily="34" charset="0"/>
            <a:ea typeface="Calibri" panose="020F0502020204030204" pitchFamily="34" charset="0"/>
            <a:cs typeface="Calibri" panose="020F0502020204030204" pitchFamily="34" charset="0"/>
          </a:endParaRPr>
        </a:p>
      </dgm:t>
    </dgm:pt>
    <dgm:pt modelId="{A9A55FB2-E359-40AC-97E1-F407250BBAA4}">
      <dgm:prSet phldrT="[Text]" custT="1"/>
      <dgm:spPr>
        <a:solidFill>
          <a:schemeClr val="accent5">
            <a:lumMod val="20000"/>
            <a:lumOff val="80000"/>
          </a:schemeClr>
        </a:solidFill>
        <a:ln>
          <a:solidFill>
            <a:schemeClr val="accent5"/>
          </a:solidFill>
        </a:ln>
      </dgm:spPr>
      <dgm:t>
        <a:bodyPr/>
        <a:lstStyle/>
        <a:p>
          <a:r>
            <a:rPr lang="en-SG" sz="1800" b="1">
              <a:solidFill>
                <a:schemeClr val="tx1"/>
              </a:solidFill>
              <a:latin typeface="Calibri" panose="020F0502020204030204" pitchFamily="34" charset="0"/>
              <a:ea typeface="Calibri" panose="020F0502020204030204" pitchFamily="34" charset="0"/>
              <a:cs typeface="Calibri" panose="020F0502020204030204" pitchFamily="34" charset="0"/>
            </a:rPr>
            <a:t>Contributing Ways</a:t>
          </a:r>
        </a:p>
      </dgm:t>
    </dgm:pt>
    <dgm:pt modelId="{B4E58D2A-A504-4544-882E-063C654DD2DF}" type="parTrans" cxnId="{EE41BC27-D122-4FF6-B7FE-F1DB4461BA8B}">
      <dgm:prSet/>
      <dgm:spPr/>
      <dgm:t>
        <a:bodyPr/>
        <a:lstStyle/>
        <a:p>
          <a:endParaRPr lang="en-SG" sz="1400">
            <a:latin typeface="Calibri" panose="020F0502020204030204" pitchFamily="34" charset="0"/>
            <a:ea typeface="Calibri" panose="020F0502020204030204" pitchFamily="34" charset="0"/>
            <a:cs typeface="Calibri" panose="020F0502020204030204" pitchFamily="34" charset="0"/>
          </a:endParaRPr>
        </a:p>
      </dgm:t>
    </dgm:pt>
    <dgm:pt modelId="{CA9F7448-583C-472A-83B1-F6C4586F0054}" type="sibTrans" cxnId="{EE41BC27-D122-4FF6-B7FE-F1DB4461BA8B}">
      <dgm:prSet/>
      <dgm:spPr/>
      <dgm:t>
        <a:bodyPr/>
        <a:lstStyle/>
        <a:p>
          <a:endParaRPr lang="en-SG" sz="1400">
            <a:latin typeface="Calibri" panose="020F0502020204030204" pitchFamily="34" charset="0"/>
            <a:ea typeface="Calibri" panose="020F0502020204030204" pitchFamily="34" charset="0"/>
            <a:cs typeface="Calibri" panose="020F0502020204030204" pitchFamily="34" charset="0"/>
          </a:endParaRPr>
        </a:p>
      </dgm:t>
    </dgm:pt>
    <dgm:pt modelId="{BD633BC6-CB10-4C57-8473-818B42B7E262}">
      <dgm:prSet phldrT="[Text]" custT="1"/>
      <dgm:spPr>
        <a:ln>
          <a:solidFill>
            <a:schemeClr val="accent5"/>
          </a:solidFill>
        </a:ln>
      </dgm:spPr>
      <dgm:t>
        <a:bodyPr/>
        <a:lstStyle/>
        <a:p>
          <a:pPr>
            <a:buFont typeface="Arial" panose="020B0604020202020204" pitchFamily="34" charset="0"/>
            <a:buChar char="•"/>
          </a:pPr>
          <a:r>
            <a:rPr lang="en-US" sz="1400" b="1">
              <a:solidFill>
                <a:schemeClr val="tx1"/>
              </a:solidFill>
              <a:latin typeface="Calibri"/>
              <a:ea typeface="Calibri"/>
              <a:cs typeface="Calibri"/>
            </a:rPr>
            <a:t>Act</a:t>
          </a:r>
          <a:r>
            <a:rPr lang="en-US" sz="1400">
              <a:solidFill>
                <a:schemeClr val="tx1"/>
              </a:solidFill>
              <a:latin typeface="Calibri"/>
              <a:ea typeface="Calibri"/>
              <a:cs typeface="Calibri"/>
            </a:rPr>
            <a:t>:                                                   Chip in your pocket money or rally your schoolmates to fundraise for a good cause this SG60! </a:t>
          </a:r>
        </a:p>
      </dgm:t>
    </dgm:pt>
    <dgm:pt modelId="{0140D0B1-571B-42A5-B051-9599FCFBDE80}" type="parTrans" cxnId="{A00BC05E-1352-41B6-97E6-5128FF90B0BD}">
      <dgm:prSet/>
      <dgm:spPr>
        <a:ln>
          <a:solidFill>
            <a:schemeClr val="accent5"/>
          </a:solidFill>
        </a:ln>
      </dgm:spPr>
      <dgm:t>
        <a:bodyPr/>
        <a:lstStyle/>
        <a:p>
          <a:endParaRPr lang="en-SG" sz="1400">
            <a:latin typeface="Calibri" panose="020F0502020204030204" pitchFamily="34" charset="0"/>
            <a:ea typeface="Calibri" panose="020F0502020204030204" pitchFamily="34" charset="0"/>
            <a:cs typeface="Calibri" panose="020F0502020204030204" pitchFamily="34" charset="0"/>
          </a:endParaRPr>
        </a:p>
      </dgm:t>
    </dgm:pt>
    <dgm:pt modelId="{EEFF1A75-2699-43DF-BA71-E4F3E9CE53C7}" type="sibTrans" cxnId="{A00BC05E-1352-41B6-97E6-5128FF90B0BD}">
      <dgm:prSet/>
      <dgm:spPr/>
      <dgm:t>
        <a:bodyPr/>
        <a:lstStyle/>
        <a:p>
          <a:endParaRPr lang="en-SG" sz="1400">
            <a:latin typeface="Calibri" panose="020F0502020204030204" pitchFamily="34" charset="0"/>
            <a:ea typeface="Calibri" panose="020F0502020204030204" pitchFamily="34" charset="0"/>
            <a:cs typeface="Calibri" panose="020F0502020204030204" pitchFamily="34" charset="0"/>
          </a:endParaRPr>
        </a:p>
      </dgm:t>
    </dgm:pt>
    <dgm:pt modelId="{C29F0034-28A9-4AA3-A42F-5A1D00C8C522}">
      <dgm:prSet custT="1"/>
      <dgm:spPr>
        <a:ln>
          <a:solidFill>
            <a:schemeClr val="accent5"/>
          </a:solidFill>
        </a:ln>
      </dgm:spPr>
      <dgm:t>
        <a:bodyPr/>
        <a:lstStyle/>
        <a:p>
          <a:r>
            <a:rPr lang="en-US" sz="1400" b="1">
              <a:solidFill>
                <a:schemeClr val="tx1"/>
              </a:solidFill>
              <a:latin typeface="Calibri"/>
              <a:ea typeface="Calibri"/>
              <a:cs typeface="Calibri"/>
            </a:rPr>
            <a:t>Advocate:                                          </a:t>
          </a:r>
          <a:r>
            <a:rPr lang="en-US" sz="1400" b="0">
              <a:solidFill>
                <a:schemeClr val="tx1"/>
              </a:solidFill>
              <a:latin typeface="Calibri"/>
              <a:ea typeface="Calibri"/>
              <a:cs typeface="Calibri"/>
            </a:rPr>
            <a:t>Spread the word and show how giving back makes Singapore a kinder, stronger home for all</a:t>
          </a:r>
          <a:endParaRPr lang="en-SG" sz="1400" b="0">
            <a:latin typeface="Calibri" panose="020F0502020204030204" pitchFamily="34" charset="0"/>
            <a:ea typeface="Calibri" panose="020F0502020204030204" pitchFamily="34" charset="0"/>
            <a:cs typeface="Calibri" panose="020F0502020204030204" pitchFamily="34" charset="0"/>
          </a:endParaRPr>
        </a:p>
      </dgm:t>
    </dgm:pt>
    <dgm:pt modelId="{531F6E95-6936-472B-B0F3-CB9A82700A44}" type="parTrans" cxnId="{36F1E376-C49C-43E4-B103-65B98979C5F0}">
      <dgm:prSet/>
      <dgm:spPr>
        <a:ln>
          <a:solidFill>
            <a:schemeClr val="accent5"/>
          </a:solidFill>
        </a:ln>
      </dgm:spPr>
      <dgm:t>
        <a:bodyPr/>
        <a:lstStyle/>
        <a:p>
          <a:endParaRPr lang="en-SG"/>
        </a:p>
      </dgm:t>
    </dgm:pt>
    <dgm:pt modelId="{ED45DECE-2D7E-4A77-9349-71CB26656C84}" type="sibTrans" cxnId="{36F1E376-C49C-43E4-B103-65B98979C5F0}">
      <dgm:prSet/>
      <dgm:spPr/>
      <dgm:t>
        <a:bodyPr/>
        <a:lstStyle/>
        <a:p>
          <a:endParaRPr lang="en-SG"/>
        </a:p>
      </dgm:t>
    </dgm:pt>
    <dgm:pt modelId="{881E084E-4089-4A7F-84EE-3AE592EB7104}" type="pres">
      <dgm:prSet presAssocID="{96209367-6A22-47B2-9E1D-E742520E909F}" presName="diagram" presStyleCnt="0">
        <dgm:presLayoutVars>
          <dgm:chPref val="1"/>
          <dgm:dir/>
          <dgm:animOne val="branch"/>
          <dgm:animLvl val="lvl"/>
          <dgm:resizeHandles/>
        </dgm:presLayoutVars>
      </dgm:prSet>
      <dgm:spPr/>
    </dgm:pt>
    <dgm:pt modelId="{4A427F1A-982A-464B-BC2F-CDB0EA3812C2}" type="pres">
      <dgm:prSet presAssocID="{3C8C6F2E-39A4-43DD-8EFD-5EFD4BDBE3B7}" presName="root" presStyleCnt="0"/>
      <dgm:spPr/>
    </dgm:pt>
    <dgm:pt modelId="{ED75E270-2219-4591-B80B-FF53385F7BC7}" type="pres">
      <dgm:prSet presAssocID="{3C8C6F2E-39A4-43DD-8EFD-5EFD4BDBE3B7}" presName="rootComposite" presStyleCnt="0"/>
      <dgm:spPr/>
    </dgm:pt>
    <dgm:pt modelId="{C08E30EA-12ED-4A06-8C2B-01D7B7B72C85}" type="pres">
      <dgm:prSet presAssocID="{3C8C6F2E-39A4-43DD-8EFD-5EFD4BDBE3B7}" presName="rootText" presStyleLbl="node1" presStyleIdx="0" presStyleCnt="3" custScaleX="116724" custScaleY="76517" custLinFactNeighborX="-333"/>
      <dgm:spPr/>
    </dgm:pt>
    <dgm:pt modelId="{A87E2D23-F480-47EF-A2D3-D85C31D54D3B}" type="pres">
      <dgm:prSet presAssocID="{3C8C6F2E-39A4-43DD-8EFD-5EFD4BDBE3B7}" presName="rootConnector" presStyleLbl="node1" presStyleIdx="0" presStyleCnt="3"/>
      <dgm:spPr/>
    </dgm:pt>
    <dgm:pt modelId="{A1B602CB-C148-4244-A66A-924F210D3781}" type="pres">
      <dgm:prSet presAssocID="{3C8C6F2E-39A4-43DD-8EFD-5EFD4BDBE3B7}" presName="childShape" presStyleCnt="0"/>
      <dgm:spPr/>
    </dgm:pt>
    <dgm:pt modelId="{D73F0BD1-EDEF-432F-8AC6-9819528814D8}" type="pres">
      <dgm:prSet presAssocID="{B324E6DF-B809-4226-8B76-704AE1C1AB5D}" presName="Name13" presStyleLbl="parChTrans1D2" presStyleIdx="0" presStyleCnt="6"/>
      <dgm:spPr/>
    </dgm:pt>
    <dgm:pt modelId="{23357631-55FC-4835-959E-6A531C3A72E9}" type="pres">
      <dgm:prSet presAssocID="{5D6FE709-3D2A-418E-B3EF-3F69BCCEFD79}" presName="childText" presStyleLbl="bgAcc1" presStyleIdx="0" presStyleCnt="6" custScaleX="138131" custScaleY="101347">
        <dgm:presLayoutVars>
          <dgm:bulletEnabled val="1"/>
        </dgm:presLayoutVars>
      </dgm:prSet>
      <dgm:spPr/>
    </dgm:pt>
    <dgm:pt modelId="{6CC71075-4A03-44EA-AE83-F67EA158D810}" type="pres">
      <dgm:prSet presAssocID="{7EBDB79C-6C35-4F95-9BA2-C39B937BCF37}" presName="Name13" presStyleLbl="parChTrans1D2" presStyleIdx="1" presStyleCnt="6"/>
      <dgm:spPr/>
    </dgm:pt>
    <dgm:pt modelId="{5E8A8836-FE9D-4427-A939-5929D85E3A04}" type="pres">
      <dgm:prSet presAssocID="{2E7D582C-B38C-432B-B596-67B0CBFECD42}" presName="childText" presStyleLbl="bgAcc1" presStyleIdx="1" presStyleCnt="6" custScaleX="138131" custScaleY="101347">
        <dgm:presLayoutVars>
          <dgm:bulletEnabled val="1"/>
        </dgm:presLayoutVars>
      </dgm:prSet>
      <dgm:spPr/>
    </dgm:pt>
    <dgm:pt modelId="{369BF0E7-6FEA-40FA-803F-DFB5B95B653D}" type="pres">
      <dgm:prSet presAssocID="{9E07EB5F-A075-4890-9BF5-ABAB8ACEFCB0}" presName="root" presStyleCnt="0"/>
      <dgm:spPr/>
    </dgm:pt>
    <dgm:pt modelId="{EF8C4525-7A46-4505-84EF-E872511D5501}" type="pres">
      <dgm:prSet presAssocID="{9E07EB5F-A075-4890-9BF5-ABAB8ACEFCB0}" presName="rootComposite" presStyleCnt="0"/>
      <dgm:spPr/>
    </dgm:pt>
    <dgm:pt modelId="{71B74AAD-5DCA-451E-B00F-156B4B989B61}" type="pres">
      <dgm:prSet presAssocID="{9E07EB5F-A075-4890-9BF5-ABAB8ACEFCB0}" presName="rootText" presStyleLbl="node1" presStyleIdx="1" presStyleCnt="3" custScaleX="114493" custScaleY="76517"/>
      <dgm:spPr/>
    </dgm:pt>
    <dgm:pt modelId="{68424093-E4FB-4803-BE0C-4E2E34D3DED4}" type="pres">
      <dgm:prSet presAssocID="{9E07EB5F-A075-4890-9BF5-ABAB8ACEFCB0}" presName="rootConnector" presStyleLbl="node1" presStyleIdx="1" presStyleCnt="3"/>
      <dgm:spPr/>
    </dgm:pt>
    <dgm:pt modelId="{C137C93A-D234-4AB0-8DE9-4350E052CE1B}" type="pres">
      <dgm:prSet presAssocID="{9E07EB5F-A075-4890-9BF5-ABAB8ACEFCB0}" presName="childShape" presStyleCnt="0"/>
      <dgm:spPr/>
    </dgm:pt>
    <dgm:pt modelId="{E29DB7B7-FD34-4BA3-B750-0C58B8422EC3}" type="pres">
      <dgm:prSet presAssocID="{4D2637F9-FE1E-4254-8F69-A35579A17774}" presName="Name13" presStyleLbl="parChTrans1D2" presStyleIdx="2" presStyleCnt="6"/>
      <dgm:spPr/>
    </dgm:pt>
    <dgm:pt modelId="{84FA5F7E-D4CF-4B90-8D7A-0931BA6B4460}" type="pres">
      <dgm:prSet presAssocID="{B5EFC13D-8D95-48FD-947E-C075FF5F6172}" presName="childText" presStyleLbl="bgAcc1" presStyleIdx="2" presStyleCnt="6" custScaleX="138131" custScaleY="101347">
        <dgm:presLayoutVars>
          <dgm:bulletEnabled val="1"/>
        </dgm:presLayoutVars>
      </dgm:prSet>
      <dgm:spPr/>
    </dgm:pt>
    <dgm:pt modelId="{B34848EC-E478-40AA-874F-19550E56E85A}" type="pres">
      <dgm:prSet presAssocID="{A1B68BD7-FBC7-4CF6-BDF5-2A713D02078F}" presName="Name13" presStyleLbl="parChTrans1D2" presStyleIdx="3" presStyleCnt="6"/>
      <dgm:spPr/>
    </dgm:pt>
    <dgm:pt modelId="{4CB3CDF7-9F50-4567-AFBA-0D6454C7CC9A}" type="pres">
      <dgm:prSet presAssocID="{3AF69E57-E19E-419D-A670-C9C863D2C2A7}" presName="childText" presStyleLbl="bgAcc1" presStyleIdx="3" presStyleCnt="6" custScaleX="138131" custScaleY="101347">
        <dgm:presLayoutVars>
          <dgm:bulletEnabled val="1"/>
        </dgm:presLayoutVars>
      </dgm:prSet>
      <dgm:spPr/>
    </dgm:pt>
    <dgm:pt modelId="{BE3E1D9B-B463-4168-BCDF-1D79DB1E7249}" type="pres">
      <dgm:prSet presAssocID="{A9A55FB2-E359-40AC-97E1-F407250BBAA4}" presName="root" presStyleCnt="0"/>
      <dgm:spPr/>
    </dgm:pt>
    <dgm:pt modelId="{3B4651DE-A603-4756-96BD-2F9D3D588F2E}" type="pres">
      <dgm:prSet presAssocID="{A9A55FB2-E359-40AC-97E1-F407250BBAA4}" presName="rootComposite" presStyleCnt="0"/>
      <dgm:spPr/>
    </dgm:pt>
    <dgm:pt modelId="{F5E10206-D718-41E8-AD1A-CB1C7C8EC732}" type="pres">
      <dgm:prSet presAssocID="{A9A55FB2-E359-40AC-97E1-F407250BBAA4}" presName="rootText" presStyleLbl="node1" presStyleIdx="2" presStyleCnt="3" custScaleX="111074" custScaleY="76517"/>
      <dgm:spPr/>
    </dgm:pt>
    <dgm:pt modelId="{5709FFC8-41A4-4235-8BD3-D8469706F951}" type="pres">
      <dgm:prSet presAssocID="{A9A55FB2-E359-40AC-97E1-F407250BBAA4}" presName="rootConnector" presStyleLbl="node1" presStyleIdx="2" presStyleCnt="3"/>
      <dgm:spPr/>
    </dgm:pt>
    <dgm:pt modelId="{8B33B7BC-FAF7-487C-AAC1-EF4984AC3E7D}" type="pres">
      <dgm:prSet presAssocID="{A9A55FB2-E359-40AC-97E1-F407250BBAA4}" presName="childShape" presStyleCnt="0"/>
      <dgm:spPr/>
    </dgm:pt>
    <dgm:pt modelId="{0F41F098-1D17-4D9D-889C-812DBC4EECAE}" type="pres">
      <dgm:prSet presAssocID="{0140D0B1-571B-42A5-B051-9599FCFBDE80}" presName="Name13" presStyleLbl="parChTrans1D2" presStyleIdx="4" presStyleCnt="6"/>
      <dgm:spPr/>
    </dgm:pt>
    <dgm:pt modelId="{DF5F23B7-A539-42CA-9769-70D0566113F6}" type="pres">
      <dgm:prSet presAssocID="{BD633BC6-CB10-4C57-8473-818B42B7E262}" presName="childText" presStyleLbl="bgAcc1" presStyleIdx="4" presStyleCnt="6" custScaleX="137708" custScaleY="101347">
        <dgm:presLayoutVars>
          <dgm:bulletEnabled val="1"/>
        </dgm:presLayoutVars>
      </dgm:prSet>
      <dgm:spPr/>
    </dgm:pt>
    <dgm:pt modelId="{81C03F9D-9B85-4AA0-B32D-0CD2F2216337}" type="pres">
      <dgm:prSet presAssocID="{531F6E95-6936-472B-B0F3-CB9A82700A44}" presName="Name13" presStyleLbl="parChTrans1D2" presStyleIdx="5" presStyleCnt="6"/>
      <dgm:spPr/>
    </dgm:pt>
    <dgm:pt modelId="{01939BAA-C32F-445C-AEA5-E87E4C001ACC}" type="pres">
      <dgm:prSet presAssocID="{C29F0034-28A9-4AA3-A42F-5A1D00C8C522}" presName="childText" presStyleLbl="bgAcc1" presStyleIdx="5" presStyleCnt="6" custScaleX="137708" custScaleY="101347">
        <dgm:presLayoutVars>
          <dgm:bulletEnabled val="1"/>
        </dgm:presLayoutVars>
      </dgm:prSet>
      <dgm:spPr/>
    </dgm:pt>
  </dgm:ptLst>
  <dgm:cxnLst>
    <dgm:cxn modelId="{A4846008-1E56-4FB0-8D31-B538A35267B1}" type="presOf" srcId="{A1B68BD7-FBC7-4CF6-BDF5-2A713D02078F}" destId="{B34848EC-E478-40AA-874F-19550E56E85A}" srcOrd="0" destOrd="0" presId="urn:microsoft.com/office/officeart/2005/8/layout/hierarchy3"/>
    <dgm:cxn modelId="{BF4DF11B-11AF-4581-8B05-8D6BA78F3BCA}" type="presOf" srcId="{BD633BC6-CB10-4C57-8473-818B42B7E262}" destId="{DF5F23B7-A539-42CA-9769-70D0566113F6}" srcOrd="0" destOrd="0" presId="urn:microsoft.com/office/officeart/2005/8/layout/hierarchy3"/>
    <dgm:cxn modelId="{78864824-1398-4514-8F66-0005D75B7997}" type="presOf" srcId="{5D6FE709-3D2A-418E-B3EF-3F69BCCEFD79}" destId="{23357631-55FC-4835-959E-6A531C3A72E9}" srcOrd="0" destOrd="0" presId="urn:microsoft.com/office/officeart/2005/8/layout/hierarchy3"/>
    <dgm:cxn modelId="{EE41BC27-D122-4FF6-B7FE-F1DB4461BA8B}" srcId="{96209367-6A22-47B2-9E1D-E742520E909F}" destId="{A9A55FB2-E359-40AC-97E1-F407250BBAA4}" srcOrd="2" destOrd="0" parTransId="{B4E58D2A-A504-4544-882E-063C654DD2DF}" sibTransId="{CA9F7448-583C-472A-83B1-F6C4586F0054}"/>
    <dgm:cxn modelId="{7F1CBA2B-114A-4E7F-ACB2-831FDAFC59A4}" srcId="{96209367-6A22-47B2-9E1D-E742520E909F}" destId="{9E07EB5F-A075-4890-9BF5-ABAB8ACEFCB0}" srcOrd="1" destOrd="0" parTransId="{D4EFE3C9-8981-48A3-8E84-DFBC5AD6A686}" sibTransId="{25C0C37E-2E4D-4377-9093-A279CF08F058}"/>
    <dgm:cxn modelId="{B89A9036-940B-4669-BA35-066FF4D76423}" srcId="{9E07EB5F-A075-4890-9BF5-ABAB8ACEFCB0}" destId="{3AF69E57-E19E-419D-A670-C9C863D2C2A7}" srcOrd="1" destOrd="0" parTransId="{A1B68BD7-FBC7-4CF6-BDF5-2A713D02078F}" sibTransId="{8B6C8790-B17F-4640-A93F-10D1E5A783C9}"/>
    <dgm:cxn modelId="{5CEA563B-4E29-4D29-9E9E-692FB40D99D8}" srcId="{3C8C6F2E-39A4-43DD-8EFD-5EFD4BDBE3B7}" destId="{2E7D582C-B38C-432B-B596-67B0CBFECD42}" srcOrd="1" destOrd="0" parTransId="{7EBDB79C-6C35-4F95-9BA2-C39B937BCF37}" sibTransId="{FC985A69-13A2-472D-8F8D-67D13FF74548}"/>
    <dgm:cxn modelId="{DDF6E840-08E5-4F4A-80EA-92F66D5C82D7}" type="presOf" srcId="{2E7D582C-B38C-432B-B596-67B0CBFECD42}" destId="{5E8A8836-FE9D-4427-A939-5929D85E3A04}" srcOrd="0" destOrd="0" presId="urn:microsoft.com/office/officeart/2005/8/layout/hierarchy3"/>
    <dgm:cxn modelId="{A00BC05E-1352-41B6-97E6-5128FF90B0BD}" srcId="{A9A55FB2-E359-40AC-97E1-F407250BBAA4}" destId="{BD633BC6-CB10-4C57-8473-818B42B7E262}" srcOrd="0" destOrd="0" parTransId="{0140D0B1-571B-42A5-B051-9599FCFBDE80}" sibTransId="{EEFF1A75-2699-43DF-BA71-E4F3E9CE53C7}"/>
    <dgm:cxn modelId="{C4A74542-6830-46F4-8731-742C4274E53C}" type="presOf" srcId="{3C8C6F2E-39A4-43DD-8EFD-5EFD4BDBE3B7}" destId="{A87E2D23-F480-47EF-A2D3-D85C31D54D3B}" srcOrd="1" destOrd="0" presId="urn:microsoft.com/office/officeart/2005/8/layout/hierarchy3"/>
    <dgm:cxn modelId="{79965542-854E-43FE-93E6-B8F3D6BA60C9}" type="presOf" srcId="{9E07EB5F-A075-4890-9BF5-ABAB8ACEFCB0}" destId="{71B74AAD-5DCA-451E-B00F-156B4B989B61}" srcOrd="0" destOrd="0" presId="urn:microsoft.com/office/officeart/2005/8/layout/hierarchy3"/>
    <dgm:cxn modelId="{82A87743-AF91-4B60-8AA4-A2BA73F54FDC}" type="presOf" srcId="{0140D0B1-571B-42A5-B051-9599FCFBDE80}" destId="{0F41F098-1D17-4D9D-889C-812DBC4EECAE}" srcOrd="0" destOrd="0" presId="urn:microsoft.com/office/officeart/2005/8/layout/hierarchy3"/>
    <dgm:cxn modelId="{875AA543-F5E8-4E80-84F9-28BB8FE5DDAD}" type="presOf" srcId="{4D2637F9-FE1E-4254-8F69-A35579A17774}" destId="{E29DB7B7-FD34-4BA3-B750-0C58B8422EC3}" srcOrd="0" destOrd="0" presId="urn:microsoft.com/office/officeart/2005/8/layout/hierarchy3"/>
    <dgm:cxn modelId="{9A12B744-7235-493E-AB3F-AFE6A80DB56E}" type="presOf" srcId="{3AF69E57-E19E-419D-A670-C9C863D2C2A7}" destId="{4CB3CDF7-9F50-4567-AFBA-0D6454C7CC9A}" srcOrd="0" destOrd="0" presId="urn:microsoft.com/office/officeart/2005/8/layout/hierarchy3"/>
    <dgm:cxn modelId="{4790A865-D754-41E6-8A5A-49801BD46045}" type="presOf" srcId="{A9A55FB2-E359-40AC-97E1-F407250BBAA4}" destId="{F5E10206-D718-41E8-AD1A-CB1C7C8EC732}" srcOrd="0" destOrd="0" presId="urn:microsoft.com/office/officeart/2005/8/layout/hierarchy3"/>
    <dgm:cxn modelId="{6D16D66D-ADFD-48C6-A2A1-3BB147AC849B}" srcId="{96209367-6A22-47B2-9E1D-E742520E909F}" destId="{3C8C6F2E-39A4-43DD-8EFD-5EFD4BDBE3B7}" srcOrd="0" destOrd="0" parTransId="{03C50D44-80D8-4C4E-9926-58B6373205A0}" sibTransId="{E6F6BB54-2AFD-42CE-AECB-16A20ECFD947}"/>
    <dgm:cxn modelId="{0D1EFF52-08C1-4F2F-B54E-C3DDFBFCC812}" type="presOf" srcId="{A9A55FB2-E359-40AC-97E1-F407250BBAA4}" destId="{5709FFC8-41A4-4235-8BD3-D8469706F951}" srcOrd="1" destOrd="0" presId="urn:microsoft.com/office/officeart/2005/8/layout/hierarchy3"/>
    <dgm:cxn modelId="{36F1E376-C49C-43E4-B103-65B98979C5F0}" srcId="{A9A55FB2-E359-40AC-97E1-F407250BBAA4}" destId="{C29F0034-28A9-4AA3-A42F-5A1D00C8C522}" srcOrd="1" destOrd="0" parTransId="{531F6E95-6936-472B-B0F3-CB9A82700A44}" sibTransId="{ED45DECE-2D7E-4A77-9349-71CB26656C84}"/>
    <dgm:cxn modelId="{F9581C7A-8AFE-45E5-824F-F8AC44683D3D}" type="presOf" srcId="{531F6E95-6936-472B-B0F3-CB9A82700A44}" destId="{81C03F9D-9B85-4AA0-B32D-0CD2F2216337}" srcOrd="0" destOrd="0" presId="urn:microsoft.com/office/officeart/2005/8/layout/hierarchy3"/>
    <dgm:cxn modelId="{D3D25C7C-08E0-4B5B-8F80-6051851568F5}" srcId="{9E07EB5F-A075-4890-9BF5-ABAB8ACEFCB0}" destId="{B5EFC13D-8D95-48FD-947E-C075FF5F6172}" srcOrd="0" destOrd="0" parTransId="{4D2637F9-FE1E-4254-8F69-A35579A17774}" sibTransId="{C6FA315D-744F-4ADC-BE28-89077959D7D4}"/>
    <dgm:cxn modelId="{86AE5580-6F2D-4800-B8A1-080963B7D147}" srcId="{3C8C6F2E-39A4-43DD-8EFD-5EFD4BDBE3B7}" destId="{5D6FE709-3D2A-418E-B3EF-3F69BCCEFD79}" srcOrd="0" destOrd="0" parTransId="{B324E6DF-B809-4226-8B76-704AE1C1AB5D}" sibTransId="{E2C7AFDA-F0E0-4C92-B43D-C6D4A019AFC5}"/>
    <dgm:cxn modelId="{83735DA4-48E9-4E8C-9C0E-0EDC89FF9911}" type="presOf" srcId="{9E07EB5F-A075-4890-9BF5-ABAB8ACEFCB0}" destId="{68424093-E4FB-4803-BE0C-4E2E34D3DED4}" srcOrd="1" destOrd="0" presId="urn:microsoft.com/office/officeart/2005/8/layout/hierarchy3"/>
    <dgm:cxn modelId="{63C0EABB-47DA-431B-BA30-5587F887079F}" type="presOf" srcId="{3C8C6F2E-39A4-43DD-8EFD-5EFD4BDBE3B7}" destId="{C08E30EA-12ED-4A06-8C2B-01D7B7B72C85}" srcOrd="0" destOrd="0" presId="urn:microsoft.com/office/officeart/2005/8/layout/hierarchy3"/>
    <dgm:cxn modelId="{7DA516C0-A847-4E77-A6D2-F1AA549EE00A}" type="presOf" srcId="{7EBDB79C-6C35-4F95-9BA2-C39B937BCF37}" destId="{6CC71075-4A03-44EA-AE83-F67EA158D810}" srcOrd="0" destOrd="0" presId="urn:microsoft.com/office/officeart/2005/8/layout/hierarchy3"/>
    <dgm:cxn modelId="{1E5F84CF-7BEC-48F5-A567-4B1983FAEB48}" type="presOf" srcId="{B324E6DF-B809-4226-8B76-704AE1C1AB5D}" destId="{D73F0BD1-EDEF-432F-8AC6-9819528814D8}" srcOrd="0" destOrd="0" presId="urn:microsoft.com/office/officeart/2005/8/layout/hierarchy3"/>
    <dgm:cxn modelId="{FA9E94DB-D160-4FB2-B463-AC2818B8D9C2}" type="presOf" srcId="{C29F0034-28A9-4AA3-A42F-5A1D00C8C522}" destId="{01939BAA-C32F-445C-AEA5-E87E4C001ACC}" srcOrd="0" destOrd="0" presId="urn:microsoft.com/office/officeart/2005/8/layout/hierarchy3"/>
    <dgm:cxn modelId="{A7282FDD-FB45-4428-ABB7-795D6D48E57B}" type="presOf" srcId="{B5EFC13D-8D95-48FD-947E-C075FF5F6172}" destId="{84FA5F7E-D4CF-4B90-8D7A-0931BA6B4460}" srcOrd="0" destOrd="0" presId="urn:microsoft.com/office/officeart/2005/8/layout/hierarchy3"/>
    <dgm:cxn modelId="{EC8321F6-95A4-45DA-9953-FFC24502A140}" type="presOf" srcId="{96209367-6A22-47B2-9E1D-E742520E909F}" destId="{881E084E-4089-4A7F-84EE-3AE592EB7104}" srcOrd="0" destOrd="0" presId="urn:microsoft.com/office/officeart/2005/8/layout/hierarchy3"/>
    <dgm:cxn modelId="{0869F224-E1FB-4D1A-88B3-419A02342555}" type="presParOf" srcId="{881E084E-4089-4A7F-84EE-3AE592EB7104}" destId="{4A427F1A-982A-464B-BC2F-CDB0EA3812C2}" srcOrd="0" destOrd="0" presId="urn:microsoft.com/office/officeart/2005/8/layout/hierarchy3"/>
    <dgm:cxn modelId="{A9B24DA1-E7A5-47C5-9FDA-224AE3623C10}" type="presParOf" srcId="{4A427F1A-982A-464B-BC2F-CDB0EA3812C2}" destId="{ED75E270-2219-4591-B80B-FF53385F7BC7}" srcOrd="0" destOrd="0" presId="urn:microsoft.com/office/officeart/2005/8/layout/hierarchy3"/>
    <dgm:cxn modelId="{8CA5C089-319C-4378-9DAC-449EEA890A51}" type="presParOf" srcId="{ED75E270-2219-4591-B80B-FF53385F7BC7}" destId="{C08E30EA-12ED-4A06-8C2B-01D7B7B72C85}" srcOrd="0" destOrd="0" presId="urn:microsoft.com/office/officeart/2005/8/layout/hierarchy3"/>
    <dgm:cxn modelId="{510AD7BF-9E05-4B02-9D6B-7C5A30DF792D}" type="presParOf" srcId="{ED75E270-2219-4591-B80B-FF53385F7BC7}" destId="{A87E2D23-F480-47EF-A2D3-D85C31D54D3B}" srcOrd="1" destOrd="0" presId="urn:microsoft.com/office/officeart/2005/8/layout/hierarchy3"/>
    <dgm:cxn modelId="{518E3611-F415-48DE-84E3-DF40089427FF}" type="presParOf" srcId="{4A427F1A-982A-464B-BC2F-CDB0EA3812C2}" destId="{A1B602CB-C148-4244-A66A-924F210D3781}" srcOrd="1" destOrd="0" presId="urn:microsoft.com/office/officeart/2005/8/layout/hierarchy3"/>
    <dgm:cxn modelId="{F330C8B6-432B-4EB5-96A5-FBA6875EE729}" type="presParOf" srcId="{A1B602CB-C148-4244-A66A-924F210D3781}" destId="{D73F0BD1-EDEF-432F-8AC6-9819528814D8}" srcOrd="0" destOrd="0" presId="urn:microsoft.com/office/officeart/2005/8/layout/hierarchy3"/>
    <dgm:cxn modelId="{0AAC60AA-2160-40EE-A96E-7A36FED56F6F}" type="presParOf" srcId="{A1B602CB-C148-4244-A66A-924F210D3781}" destId="{23357631-55FC-4835-959E-6A531C3A72E9}" srcOrd="1" destOrd="0" presId="urn:microsoft.com/office/officeart/2005/8/layout/hierarchy3"/>
    <dgm:cxn modelId="{1D0FA0FE-973F-4AED-98B0-15D8ADD4CFE5}" type="presParOf" srcId="{A1B602CB-C148-4244-A66A-924F210D3781}" destId="{6CC71075-4A03-44EA-AE83-F67EA158D810}" srcOrd="2" destOrd="0" presId="urn:microsoft.com/office/officeart/2005/8/layout/hierarchy3"/>
    <dgm:cxn modelId="{578498DF-C888-4F12-8F35-6E213ADD0190}" type="presParOf" srcId="{A1B602CB-C148-4244-A66A-924F210D3781}" destId="{5E8A8836-FE9D-4427-A939-5929D85E3A04}" srcOrd="3" destOrd="0" presId="urn:microsoft.com/office/officeart/2005/8/layout/hierarchy3"/>
    <dgm:cxn modelId="{435C102E-74CF-45C5-B5D8-B33A8F8036B5}" type="presParOf" srcId="{881E084E-4089-4A7F-84EE-3AE592EB7104}" destId="{369BF0E7-6FEA-40FA-803F-DFB5B95B653D}" srcOrd="1" destOrd="0" presId="urn:microsoft.com/office/officeart/2005/8/layout/hierarchy3"/>
    <dgm:cxn modelId="{D7652C39-F329-4189-B46A-0F8222B57080}" type="presParOf" srcId="{369BF0E7-6FEA-40FA-803F-DFB5B95B653D}" destId="{EF8C4525-7A46-4505-84EF-E872511D5501}" srcOrd="0" destOrd="0" presId="urn:microsoft.com/office/officeart/2005/8/layout/hierarchy3"/>
    <dgm:cxn modelId="{B81A4DF1-C8E6-48F4-A9CA-CA6AB9969D1B}" type="presParOf" srcId="{EF8C4525-7A46-4505-84EF-E872511D5501}" destId="{71B74AAD-5DCA-451E-B00F-156B4B989B61}" srcOrd="0" destOrd="0" presId="urn:microsoft.com/office/officeart/2005/8/layout/hierarchy3"/>
    <dgm:cxn modelId="{FF0448CE-818B-47FA-A069-558694A062A1}" type="presParOf" srcId="{EF8C4525-7A46-4505-84EF-E872511D5501}" destId="{68424093-E4FB-4803-BE0C-4E2E34D3DED4}" srcOrd="1" destOrd="0" presId="urn:microsoft.com/office/officeart/2005/8/layout/hierarchy3"/>
    <dgm:cxn modelId="{3BAD45D1-7E79-4659-A917-B5AF865496E8}" type="presParOf" srcId="{369BF0E7-6FEA-40FA-803F-DFB5B95B653D}" destId="{C137C93A-D234-4AB0-8DE9-4350E052CE1B}" srcOrd="1" destOrd="0" presId="urn:microsoft.com/office/officeart/2005/8/layout/hierarchy3"/>
    <dgm:cxn modelId="{E6A278DB-012E-4C55-B639-FA71E0CDF4F1}" type="presParOf" srcId="{C137C93A-D234-4AB0-8DE9-4350E052CE1B}" destId="{E29DB7B7-FD34-4BA3-B750-0C58B8422EC3}" srcOrd="0" destOrd="0" presId="urn:microsoft.com/office/officeart/2005/8/layout/hierarchy3"/>
    <dgm:cxn modelId="{9615D43C-650D-4B7F-AB30-FD539DA491D4}" type="presParOf" srcId="{C137C93A-D234-4AB0-8DE9-4350E052CE1B}" destId="{84FA5F7E-D4CF-4B90-8D7A-0931BA6B4460}" srcOrd="1" destOrd="0" presId="urn:microsoft.com/office/officeart/2005/8/layout/hierarchy3"/>
    <dgm:cxn modelId="{913E6562-E72E-485B-96C4-3CF2AA558903}" type="presParOf" srcId="{C137C93A-D234-4AB0-8DE9-4350E052CE1B}" destId="{B34848EC-E478-40AA-874F-19550E56E85A}" srcOrd="2" destOrd="0" presId="urn:microsoft.com/office/officeart/2005/8/layout/hierarchy3"/>
    <dgm:cxn modelId="{D937B28D-94FC-423D-90BC-E989222A9383}" type="presParOf" srcId="{C137C93A-D234-4AB0-8DE9-4350E052CE1B}" destId="{4CB3CDF7-9F50-4567-AFBA-0D6454C7CC9A}" srcOrd="3" destOrd="0" presId="urn:microsoft.com/office/officeart/2005/8/layout/hierarchy3"/>
    <dgm:cxn modelId="{746CB009-4163-4CAD-A4A2-64DD569777FD}" type="presParOf" srcId="{881E084E-4089-4A7F-84EE-3AE592EB7104}" destId="{BE3E1D9B-B463-4168-BCDF-1D79DB1E7249}" srcOrd="2" destOrd="0" presId="urn:microsoft.com/office/officeart/2005/8/layout/hierarchy3"/>
    <dgm:cxn modelId="{9466D6E7-F511-4163-AA2F-47E1674D6D04}" type="presParOf" srcId="{BE3E1D9B-B463-4168-BCDF-1D79DB1E7249}" destId="{3B4651DE-A603-4756-96BD-2F9D3D588F2E}" srcOrd="0" destOrd="0" presId="urn:microsoft.com/office/officeart/2005/8/layout/hierarchy3"/>
    <dgm:cxn modelId="{45E54222-F350-4D89-A904-358B763C469C}" type="presParOf" srcId="{3B4651DE-A603-4756-96BD-2F9D3D588F2E}" destId="{F5E10206-D718-41E8-AD1A-CB1C7C8EC732}" srcOrd="0" destOrd="0" presId="urn:microsoft.com/office/officeart/2005/8/layout/hierarchy3"/>
    <dgm:cxn modelId="{BA76FA21-78E1-4763-8C23-D0A684B5F848}" type="presParOf" srcId="{3B4651DE-A603-4756-96BD-2F9D3D588F2E}" destId="{5709FFC8-41A4-4235-8BD3-D8469706F951}" srcOrd="1" destOrd="0" presId="urn:microsoft.com/office/officeart/2005/8/layout/hierarchy3"/>
    <dgm:cxn modelId="{E35CCD57-4618-4119-8B6F-B5F52BDA31FA}" type="presParOf" srcId="{BE3E1D9B-B463-4168-BCDF-1D79DB1E7249}" destId="{8B33B7BC-FAF7-487C-AAC1-EF4984AC3E7D}" srcOrd="1" destOrd="0" presId="urn:microsoft.com/office/officeart/2005/8/layout/hierarchy3"/>
    <dgm:cxn modelId="{F0692997-11C1-43EF-AE48-4103FD6C4E64}" type="presParOf" srcId="{8B33B7BC-FAF7-487C-AAC1-EF4984AC3E7D}" destId="{0F41F098-1D17-4D9D-889C-812DBC4EECAE}" srcOrd="0" destOrd="0" presId="urn:microsoft.com/office/officeart/2005/8/layout/hierarchy3"/>
    <dgm:cxn modelId="{EEF21CCD-D91C-4714-9394-C758D11741CC}" type="presParOf" srcId="{8B33B7BC-FAF7-487C-AAC1-EF4984AC3E7D}" destId="{DF5F23B7-A539-42CA-9769-70D0566113F6}" srcOrd="1" destOrd="0" presId="urn:microsoft.com/office/officeart/2005/8/layout/hierarchy3"/>
    <dgm:cxn modelId="{44E363EF-031B-408D-9ED4-B19DFFB964DB}" type="presParOf" srcId="{8B33B7BC-FAF7-487C-AAC1-EF4984AC3E7D}" destId="{81C03F9D-9B85-4AA0-B32D-0CD2F2216337}" srcOrd="2" destOrd="0" presId="urn:microsoft.com/office/officeart/2005/8/layout/hierarchy3"/>
    <dgm:cxn modelId="{812BC51C-5B84-4F86-BC99-31C9F98046BE}" type="presParOf" srcId="{8B33B7BC-FAF7-487C-AAC1-EF4984AC3E7D}" destId="{01939BAA-C32F-445C-AEA5-E87E4C001ACC}"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209367-6A22-47B2-9E1D-E742520E909F}"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SG"/>
        </a:p>
      </dgm:t>
    </dgm:pt>
    <dgm:pt modelId="{3C8C6F2E-39A4-43DD-8EFD-5EFD4BDBE3B7}">
      <dgm:prSet phldrT="[Text]" custT="1"/>
      <dgm:spPr>
        <a:solidFill>
          <a:schemeClr val="bg2">
            <a:lumMod val="25000"/>
            <a:lumOff val="75000"/>
          </a:schemeClr>
        </a:solidFill>
        <a:ln>
          <a:solidFill>
            <a:srgbClr val="0070C0"/>
          </a:solidFill>
        </a:ln>
      </dgm:spPr>
      <dgm:t>
        <a:bodyPr/>
        <a:lstStyle/>
        <a:p>
          <a:r>
            <a:rPr lang="en-SG" sz="1200" b="1">
              <a:solidFill>
                <a:schemeClr val="tx1"/>
              </a:solidFill>
              <a:latin typeface="Calibri" panose="020F0502020204030204" pitchFamily="34" charset="0"/>
              <a:ea typeface="Calibri" panose="020F0502020204030204" pitchFamily="34" charset="0"/>
              <a:cs typeface="Calibri" panose="020F0502020204030204" pitchFamily="34" charset="0"/>
            </a:rPr>
            <a:t>At-Risk Behaviours</a:t>
          </a:r>
        </a:p>
      </dgm:t>
    </dgm:pt>
    <dgm:pt modelId="{03C50D44-80D8-4C4E-9926-58B6373205A0}" type="parTrans" cxnId="{6D16D66D-ADFD-48C6-A2A1-3BB147AC849B}">
      <dgm:prSet/>
      <dgm:spPr/>
      <dgm:t>
        <a:bodyPr/>
        <a:lstStyle/>
        <a:p>
          <a:endParaRPr lang="en-SG" sz="1400">
            <a:latin typeface="Calibri" panose="020F0502020204030204" pitchFamily="34" charset="0"/>
            <a:ea typeface="Calibri" panose="020F0502020204030204" pitchFamily="34" charset="0"/>
            <a:cs typeface="Calibri" panose="020F0502020204030204" pitchFamily="34" charset="0"/>
          </a:endParaRPr>
        </a:p>
      </dgm:t>
    </dgm:pt>
    <dgm:pt modelId="{E6F6BB54-2AFD-42CE-AECB-16A20ECFD947}" type="sibTrans" cxnId="{6D16D66D-ADFD-48C6-A2A1-3BB147AC849B}">
      <dgm:prSet/>
      <dgm:spPr/>
      <dgm:t>
        <a:bodyPr/>
        <a:lstStyle/>
        <a:p>
          <a:endParaRPr lang="en-SG" sz="1400">
            <a:latin typeface="Calibri" panose="020F0502020204030204" pitchFamily="34" charset="0"/>
            <a:ea typeface="Calibri" panose="020F0502020204030204" pitchFamily="34" charset="0"/>
            <a:cs typeface="Calibri" panose="020F0502020204030204" pitchFamily="34" charset="0"/>
          </a:endParaRPr>
        </a:p>
      </dgm:t>
    </dgm:pt>
    <dgm:pt modelId="{5D6FE709-3D2A-418E-B3EF-3F69BCCEFD79}">
      <dgm:prSet phldrT="[Text]" custT="1"/>
      <dgm:spPr>
        <a:ln>
          <a:solidFill>
            <a:srgbClr val="0070C0"/>
          </a:solidFill>
        </a:ln>
      </dgm:spPr>
      <dgm:t>
        <a:bodyPr/>
        <a:lstStyle/>
        <a:p>
          <a:r>
            <a:rPr lang="en-US" sz="1100" b="1" i="0">
              <a:latin typeface="Calibri" panose="020F0502020204030204" pitchFamily="34" charset="0"/>
              <a:ea typeface="Calibri" panose="020F0502020204030204" pitchFamily="34" charset="0"/>
              <a:cs typeface="Calibri" panose="020F0502020204030204" pitchFamily="34" charset="0"/>
            </a:rPr>
            <a:t>Education Issues                                            </a:t>
          </a:r>
          <a:r>
            <a:rPr lang="en-US" sz="1100" b="0" i="0">
              <a:latin typeface="Calibri" panose="020F0502020204030204" pitchFamily="34" charset="0"/>
              <a:ea typeface="Calibri" panose="020F0502020204030204" pitchFamily="34" charset="0"/>
              <a:cs typeface="Calibri" panose="020F0502020204030204" pitchFamily="34" charset="0"/>
            </a:rPr>
            <a:t>e.g. Poor school attendance, dropping out, weak academic performance </a:t>
          </a:r>
        </a:p>
      </dgm:t>
    </dgm:pt>
    <dgm:pt modelId="{B324E6DF-B809-4226-8B76-704AE1C1AB5D}" type="parTrans" cxnId="{86AE5580-6F2D-4800-B8A1-080963B7D147}">
      <dgm:prSet/>
      <dgm:spPr>
        <a:ln>
          <a:solidFill>
            <a:srgbClr val="0070C0"/>
          </a:solidFill>
        </a:ln>
      </dgm:spPr>
      <dgm:t>
        <a:bodyPr/>
        <a:lstStyle/>
        <a:p>
          <a:endParaRPr lang="en-SG" sz="1400">
            <a:latin typeface="Calibri" panose="020F0502020204030204" pitchFamily="34" charset="0"/>
            <a:ea typeface="Calibri" panose="020F0502020204030204" pitchFamily="34" charset="0"/>
            <a:cs typeface="Calibri" panose="020F0502020204030204" pitchFamily="34" charset="0"/>
          </a:endParaRPr>
        </a:p>
      </dgm:t>
    </dgm:pt>
    <dgm:pt modelId="{E2C7AFDA-F0E0-4C92-B43D-C6D4A019AFC5}" type="sibTrans" cxnId="{86AE5580-6F2D-4800-B8A1-080963B7D147}">
      <dgm:prSet/>
      <dgm:spPr/>
      <dgm:t>
        <a:bodyPr/>
        <a:lstStyle/>
        <a:p>
          <a:endParaRPr lang="en-SG" sz="1400">
            <a:latin typeface="Calibri" panose="020F0502020204030204" pitchFamily="34" charset="0"/>
            <a:ea typeface="Calibri" panose="020F0502020204030204" pitchFamily="34" charset="0"/>
            <a:cs typeface="Calibri" panose="020F0502020204030204" pitchFamily="34" charset="0"/>
          </a:endParaRPr>
        </a:p>
      </dgm:t>
    </dgm:pt>
    <dgm:pt modelId="{2E7D582C-B38C-432B-B596-67B0CBFECD42}">
      <dgm:prSet phldrT="[Text]" custT="1"/>
      <dgm:spPr>
        <a:ln>
          <a:solidFill>
            <a:srgbClr val="0070C0"/>
          </a:solidFill>
        </a:ln>
      </dgm:spPr>
      <dgm:t>
        <a:bodyPr/>
        <a:lstStyle/>
        <a:p>
          <a:r>
            <a:rPr lang="en-US" sz="1100" b="1" i="0">
              <a:solidFill>
                <a:srgbClr val="454953"/>
              </a:solidFill>
              <a:effectLst/>
              <a:latin typeface="Calibri" panose="020F0502020204030204" pitchFamily="34" charset="0"/>
              <a:ea typeface="Calibri" panose="020F0502020204030204" pitchFamily="34" charset="0"/>
              <a:cs typeface="Calibri" panose="020F0502020204030204" pitchFamily="34" charset="0"/>
            </a:rPr>
            <a:t>Social Concerns                                              </a:t>
          </a:r>
          <a:r>
            <a:rPr lang="en-US" sz="1100" b="0" i="0">
              <a:solidFill>
                <a:srgbClr val="454953"/>
              </a:solidFill>
              <a:effectLst/>
              <a:latin typeface="Calibri" panose="020F0502020204030204" pitchFamily="34" charset="0"/>
              <a:ea typeface="Calibri" panose="020F0502020204030204" pitchFamily="34" charset="0"/>
              <a:cs typeface="Calibri" panose="020F0502020204030204" pitchFamily="34" charset="0"/>
            </a:rPr>
            <a:t>e.g. Poor social relationships and involvement with negative peer groups</a:t>
          </a:r>
          <a:endParaRPr lang="en-SG" sz="1100">
            <a:latin typeface="Calibri" panose="020F0502020204030204" pitchFamily="34" charset="0"/>
            <a:ea typeface="Calibri" panose="020F0502020204030204" pitchFamily="34" charset="0"/>
            <a:cs typeface="Calibri" panose="020F0502020204030204" pitchFamily="34" charset="0"/>
          </a:endParaRPr>
        </a:p>
      </dgm:t>
    </dgm:pt>
    <dgm:pt modelId="{7EBDB79C-6C35-4F95-9BA2-C39B937BCF37}" type="parTrans" cxnId="{5CEA563B-4E29-4D29-9E9E-692FB40D99D8}">
      <dgm:prSet/>
      <dgm:spPr>
        <a:ln>
          <a:solidFill>
            <a:srgbClr val="0070C0"/>
          </a:solidFill>
        </a:ln>
      </dgm:spPr>
      <dgm:t>
        <a:bodyPr/>
        <a:lstStyle/>
        <a:p>
          <a:endParaRPr lang="en-SG" sz="1400">
            <a:latin typeface="Calibri" panose="020F0502020204030204" pitchFamily="34" charset="0"/>
            <a:ea typeface="Calibri" panose="020F0502020204030204" pitchFamily="34" charset="0"/>
            <a:cs typeface="Calibri" panose="020F0502020204030204" pitchFamily="34" charset="0"/>
          </a:endParaRPr>
        </a:p>
      </dgm:t>
    </dgm:pt>
    <dgm:pt modelId="{FC985A69-13A2-472D-8F8D-67D13FF74548}" type="sibTrans" cxnId="{5CEA563B-4E29-4D29-9E9E-692FB40D99D8}">
      <dgm:prSet/>
      <dgm:spPr/>
      <dgm:t>
        <a:bodyPr/>
        <a:lstStyle/>
        <a:p>
          <a:endParaRPr lang="en-SG" sz="1400">
            <a:latin typeface="Calibri" panose="020F0502020204030204" pitchFamily="34" charset="0"/>
            <a:ea typeface="Calibri" panose="020F0502020204030204" pitchFamily="34" charset="0"/>
            <a:cs typeface="Calibri" panose="020F0502020204030204" pitchFamily="34" charset="0"/>
          </a:endParaRPr>
        </a:p>
      </dgm:t>
    </dgm:pt>
    <dgm:pt modelId="{9E07EB5F-A075-4890-9BF5-ABAB8ACEFCB0}">
      <dgm:prSet phldrT="[Text]" custT="1"/>
      <dgm:spPr>
        <a:solidFill>
          <a:srgbClr val="FFC000"/>
        </a:solidFill>
        <a:ln>
          <a:solidFill>
            <a:schemeClr val="accent2"/>
          </a:solidFill>
        </a:ln>
      </dgm:spPr>
      <dgm:t>
        <a:bodyPr/>
        <a:lstStyle/>
        <a:p>
          <a:r>
            <a:rPr lang="en-SG" sz="1200" b="1">
              <a:solidFill>
                <a:schemeClr val="tx1"/>
              </a:solidFill>
              <a:latin typeface="Calibri" panose="020F0502020204030204" pitchFamily="34" charset="0"/>
              <a:ea typeface="Calibri" panose="020F0502020204030204" pitchFamily="34" charset="0"/>
              <a:cs typeface="Calibri" panose="020F0502020204030204" pitchFamily="34" charset="0"/>
            </a:rPr>
            <a:t>Programme</a:t>
          </a:r>
          <a:r>
            <a:rPr lang="en-SG" sz="1100" b="1">
              <a:solidFill>
                <a:schemeClr val="tx1"/>
              </a:solidFill>
              <a:latin typeface="Calibri" panose="020F0502020204030204" pitchFamily="34" charset="0"/>
              <a:ea typeface="Calibri" panose="020F0502020204030204" pitchFamily="34" charset="0"/>
              <a:cs typeface="Calibri" panose="020F0502020204030204" pitchFamily="34" charset="0"/>
            </a:rPr>
            <a:t> Support</a:t>
          </a:r>
        </a:p>
      </dgm:t>
    </dgm:pt>
    <dgm:pt modelId="{D4EFE3C9-8981-48A3-8E84-DFBC5AD6A686}" type="parTrans" cxnId="{7F1CBA2B-114A-4E7F-ACB2-831FDAFC59A4}">
      <dgm:prSet/>
      <dgm:spPr/>
      <dgm:t>
        <a:bodyPr/>
        <a:lstStyle/>
        <a:p>
          <a:endParaRPr lang="en-SG" sz="1400">
            <a:latin typeface="Calibri" panose="020F0502020204030204" pitchFamily="34" charset="0"/>
            <a:ea typeface="Calibri" panose="020F0502020204030204" pitchFamily="34" charset="0"/>
            <a:cs typeface="Calibri" panose="020F0502020204030204" pitchFamily="34" charset="0"/>
          </a:endParaRPr>
        </a:p>
      </dgm:t>
    </dgm:pt>
    <dgm:pt modelId="{25C0C37E-2E4D-4377-9093-A279CF08F058}" type="sibTrans" cxnId="{7F1CBA2B-114A-4E7F-ACB2-831FDAFC59A4}">
      <dgm:prSet/>
      <dgm:spPr/>
      <dgm:t>
        <a:bodyPr/>
        <a:lstStyle/>
        <a:p>
          <a:endParaRPr lang="en-SG" sz="1400">
            <a:latin typeface="Calibri" panose="020F0502020204030204" pitchFamily="34" charset="0"/>
            <a:ea typeface="Calibri" panose="020F0502020204030204" pitchFamily="34" charset="0"/>
            <a:cs typeface="Calibri" panose="020F0502020204030204" pitchFamily="34" charset="0"/>
          </a:endParaRPr>
        </a:p>
      </dgm:t>
    </dgm:pt>
    <dgm:pt modelId="{B5EFC13D-8D95-48FD-947E-C075FF5F6172}">
      <dgm:prSet phldrT="[Text]" custT="1"/>
      <dgm:spPr>
        <a:ln>
          <a:solidFill>
            <a:schemeClr val="accent2"/>
          </a:solidFill>
        </a:ln>
      </dgm:spPr>
      <dgm:t>
        <a:bodyPr/>
        <a:lstStyle/>
        <a:p>
          <a:r>
            <a:rPr lang="en-US" sz="1100" b="1" i="0">
              <a:latin typeface="Calibri" panose="020F0502020204030204" pitchFamily="34" charset="0"/>
              <a:ea typeface="Calibri" panose="020F0502020204030204" pitchFamily="34" charset="0"/>
              <a:cs typeface="Calibri" panose="020F0502020204030204" pitchFamily="34" charset="0"/>
            </a:rPr>
            <a:t>Educational and Career Support                </a:t>
          </a:r>
          <a:r>
            <a:rPr lang="en-US" sz="1100" b="0" i="0">
              <a:latin typeface="Calibri" panose="020F0502020204030204" pitchFamily="34" charset="0"/>
              <a:ea typeface="Calibri" panose="020F0502020204030204" pitchFamily="34" charset="0"/>
              <a:cs typeface="Calibri" panose="020F0502020204030204" pitchFamily="34" charset="0"/>
            </a:rPr>
            <a:t>e.g. Academic support and mentoring, career guidance and job training</a:t>
          </a:r>
          <a:endParaRPr lang="en-SG" sz="1100">
            <a:latin typeface="Calibri" panose="020F0502020204030204" pitchFamily="34" charset="0"/>
            <a:ea typeface="Calibri" panose="020F0502020204030204" pitchFamily="34" charset="0"/>
            <a:cs typeface="Calibri" panose="020F0502020204030204" pitchFamily="34" charset="0"/>
          </a:endParaRPr>
        </a:p>
      </dgm:t>
    </dgm:pt>
    <dgm:pt modelId="{4D2637F9-FE1E-4254-8F69-A35579A17774}" type="parTrans" cxnId="{D3D25C7C-08E0-4B5B-8F80-6051851568F5}">
      <dgm:prSet/>
      <dgm:spPr>
        <a:ln>
          <a:solidFill>
            <a:schemeClr val="accent2"/>
          </a:solidFill>
        </a:ln>
      </dgm:spPr>
      <dgm:t>
        <a:bodyPr/>
        <a:lstStyle/>
        <a:p>
          <a:endParaRPr lang="en-SG" sz="1400">
            <a:latin typeface="Calibri" panose="020F0502020204030204" pitchFamily="34" charset="0"/>
            <a:ea typeface="Calibri" panose="020F0502020204030204" pitchFamily="34" charset="0"/>
            <a:cs typeface="Calibri" panose="020F0502020204030204" pitchFamily="34" charset="0"/>
          </a:endParaRPr>
        </a:p>
      </dgm:t>
    </dgm:pt>
    <dgm:pt modelId="{C6FA315D-744F-4ADC-BE28-89077959D7D4}" type="sibTrans" cxnId="{D3D25C7C-08E0-4B5B-8F80-6051851568F5}">
      <dgm:prSet/>
      <dgm:spPr/>
      <dgm:t>
        <a:bodyPr/>
        <a:lstStyle/>
        <a:p>
          <a:endParaRPr lang="en-SG" sz="1400">
            <a:latin typeface="Calibri" panose="020F0502020204030204" pitchFamily="34" charset="0"/>
            <a:ea typeface="Calibri" panose="020F0502020204030204" pitchFamily="34" charset="0"/>
            <a:cs typeface="Calibri" panose="020F0502020204030204" pitchFamily="34" charset="0"/>
          </a:endParaRPr>
        </a:p>
      </dgm:t>
    </dgm:pt>
    <dgm:pt modelId="{3AF69E57-E19E-419D-A670-C9C863D2C2A7}">
      <dgm:prSet phldrT="[Text]" custT="1"/>
      <dgm:spPr>
        <a:ln>
          <a:solidFill>
            <a:schemeClr val="accent2"/>
          </a:solidFill>
        </a:ln>
      </dgm:spPr>
      <dgm:t>
        <a:bodyPr/>
        <a:lstStyle/>
        <a:p>
          <a:r>
            <a:rPr lang="en-SG" sz="1100" b="1">
              <a:latin typeface="Calibri" panose="020F0502020204030204" pitchFamily="34" charset="0"/>
              <a:ea typeface="Calibri" panose="020F0502020204030204" pitchFamily="34" charset="0"/>
              <a:cs typeface="Calibri" panose="020F0502020204030204" pitchFamily="34" charset="0"/>
            </a:rPr>
            <a:t>Personal Growth Programmes                   </a:t>
          </a:r>
          <a:r>
            <a:rPr lang="en-SG" sz="1100" b="0">
              <a:latin typeface="Calibri" panose="020F0502020204030204" pitchFamily="34" charset="0"/>
              <a:ea typeface="Calibri" panose="020F0502020204030204" pitchFamily="34" charset="0"/>
              <a:cs typeface="Calibri" panose="020F0502020204030204" pitchFamily="34" charset="0"/>
            </a:rPr>
            <a:t>e.g. </a:t>
          </a:r>
          <a:r>
            <a:rPr lang="en-SG" sz="1100">
              <a:latin typeface="Calibri" panose="020F0502020204030204" pitchFamily="34" charset="0"/>
              <a:ea typeface="Calibri" panose="020F0502020204030204" pitchFamily="34" charset="0"/>
              <a:cs typeface="Calibri" panose="020F0502020204030204" pitchFamily="34" charset="0"/>
            </a:rPr>
            <a:t>Character-building activities and mentoring support</a:t>
          </a:r>
        </a:p>
      </dgm:t>
    </dgm:pt>
    <dgm:pt modelId="{A1B68BD7-FBC7-4CF6-BDF5-2A713D02078F}" type="parTrans" cxnId="{B89A9036-940B-4669-BA35-066FF4D76423}">
      <dgm:prSet/>
      <dgm:spPr>
        <a:ln>
          <a:solidFill>
            <a:schemeClr val="accent2"/>
          </a:solidFill>
        </a:ln>
      </dgm:spPr>
      <dgm:t>
        <a:bodyPr/>
        <a:lstStyle/>
        <a:p>
          <a:endParaRPr lang="en-SG" sz="1400">
            <a:latin typeface="Calibri" panose="020F0502020204030204" pitchFamily="34" charset="0"/>
            <a:ea typeface="Calibri" panose="020F0502020204030204" pitchFamily="34" charset="0"/>
            <a:cs typeface="Calibri" panose="020F0502020204030204" pitchFamily="34" charset="0"/>
          </a:endParaRPr>
        </a:p>
      </dgm:t>
    </dgm:pt>
    <dgm:pt modelId="{8B6C8790-B17F-4640-A93F-10D1E5A783C9}" type="sibTrans" cxnId="{B89A9036-940B-4669-BA35-066FF4D76423}">
      <dgm:prSet/>
      <dgm:spPr/>
      <dgm:t>
        <a:bodyPr/>
        <a:lstStyle/>
        <a:p>
          <a:endParaRPr lang="en-SG" sz="1400">
            <a:latin typeface="Calibri" panose="020F0502020204030204" pitchFamily="34" charset="0"/>
            <a:ea typeface="Calibri" panose="020F0502020204030204" pitchFamily="34" charset="0"/>
            <a:cs typeface="Calibri" panose="020F0502020204030204" pitchFamily="34" charset="0"/>
          </a:endParaRPr>
        </a:p>
      </dgm:t>
    </dgm:pt>
    <dgm:pt modelId="{A9A55FB2-E359-40AC-97E1-F407250BBAA4}">
      <dgm:prSet phldrT="[Text]" custT="1"/>
      <dgm:spPr>
        <a:solidFill>
          <a:schemeClr val="accent5">
            <a:lumMod val="20000"/>
            <a:lumOff val="80000"/>
          </a:schemeClr>
        </a:solidFill>
        <a:ln>
          <a:solidFill>
            <a:schemeClr val="accent5"/>
          </a:solidFill>
        </a:ln>
      </dgm:spPr>
      <dgm:t>
        <a:bodyPr/>
        <a:lstStyle/>
        <a:p>
          <a:r>
            <a:rPr lang="en-SG" sz="1200" b="1">
              <a:solidFill>
                <a:schemeClr val="tx1"/>
              </a:solidFill>
              <a:latin typeface="Calibri" panose="020F0502020204030204" pitchFamily="34" charset="0"/>
              <a:ea typeface="Calibri" panose="020F0502020204030204" pitchFamily="34" charset="0"/>
              <a:cs typeface="Calibri" panose="020F0502020204030204" pitchFamily="34" charset="0"/>
            </a:rPr>
            <a:t>Desired Outcomes</a:t>
          </a:r>
        </a:p>
      </dgm:t>
    </dgm:pt>
    <dgm:pt modelId="{B4E58D2A-A504-4544-882E-063C654DD2DF}" type="parTrans" cxnId="{EE41BC27-D122-4FF6-B7FE-F1DB4461BA8B}">
      <dgm:prSet/>
      <dgm:spPr/>
      <dgm:t>
        <a:bodyPr/>
        <a:lstStyle/>
        <a:p>
          <a:endParaRPr lang="en-SG" sz="1400">
            <a:latin typeface="Calibri" panose="020F0502020204030204" pitchFamily="34" charset="0"/>
            <a:ea typeface="Calibri" panose="020F0502020204030204" pitchFamily="34" charset="0"/>
            <a:cs typeface="Calibri" panose="020F0502020204030204" pitchFamily="34" charset="0"/>
          </a:endParaRPr>
        </a:p>
      </dgm:t>
    </dgm:pt>
    <dgm:pt modelId="{CA9F7448-583C-472A-83B1-F6C4586F0054}" type="sibTrans" cxnId="{EE41BC27-D122-4FF6-B7FE-F1DB4461BA8B}">
      <dgm:prSet/>
      <dgm:spPr/>
      <dgm:t>
        <a:bodyPr/>
        <a:lstStyle/>
        <a:p>
          <a:endParaRPr lang="en-SG" sz="1400">
            <a:latin typeface="Calibri" panose="020F0502020204030204" pitchFamily="34" charset="0"/>
            <a:ea typeface="Calibri" panose="020F0502020204030204" pitchFamily="34" charset="0"/>
            <a:cs typeface="Calibri" panose="020F0502020204030204" pitchFamily="34" charset="0"/>
          </a:endParaRPr>
        </a:p>
      </dgm:t>
    </dgm:pt>
    <dgm:pt modelId="{BD633BC6-CB10-4C57-8473-818B42B7E262}">
      <dgm:prSet phldrT="[Text]" custT="1"/>
      <dgm:spPr>
        <a:ln>
          <a:solidFill>
            <a:schemeClr val="accent5"/>
          </a:solidFill>
        </a:ln>
      </dgm:spPr>
      <dgm:t>
        <a:bodyPr/>
        <a:lstStyle/>
        <a:p>
          <a:pPr>
            <a:buFont typeface="Arial" panose="020B0604020202020204" pitchFamily="34" charset="0"/>
            <a:buChar char="•"/>
          </a:pPr>
          <a:r>
            <a:rPr lang="en-SG" sz="1100" b="1" i="0">
              <a:latin typeface="Calibri" panose="020F0502020204030204" pitchFamily="34" charset="0"/>
              <a:ea typeface="Calibri" panose="020F0502020204030204" pitchFamily="34" charset="0"/>
              <a:cs typeface="Calibri" panose="020F0502020204030204" pitchFamily="34" charset="0"/>
            </a:rPr>
            <a:t>Better Educational and Career Pathways                                                        </a:t>
          </a:r>
          <a:r>
            <a:rPr lang="en-SG" sz="1100" b="0" i="0">
              <a:latin typeface="Calibri" panose="020F0502020204030204" pitchFamily="34" charset="0"/>
              <a:ea typeface="Calibri" panose="020F0502020204030204" pitchFamily="34" charset="0"/>
              <a:cs typeface="Calibri" panose="020F0502020204030204" pitchFamily="34" charset="0"/>
            </a:rPr>
            <a:t>e.g. Gained a</a:t>
          </a:r>
          <a:r>
            <a:rPr lang="en-US" sz="1100" b="0" i="0" err="1">
              <a:latin typeface="Calibri" panose="020F0502020204030204" pitchFamily="34" charset="0"/>
              <a:ea typeface="Calibri" panose="020F0502020204030204" pitchFamily="34" charset="0"/>
              <a:cs typeface="Calibri" panose="020F0502020204030204" pitchFamily="34" charset="0"/>
            </a:rPr>
            <a:t>cademic</a:t>
          </a:r>
          <a:r>
            <a:rPr lang="en-US" sz="1100" b="0" i="0">
              <a:latin typeface="Calibri" panose="020F0502020204030204" pitchFamily="34" charset="0"/>
              <a:ea typeface="Calibri" panose="020F0502020204030204" pitchFamily="34" charset="0"/>
              <a:cs typeface="Calibri" panose="020F0502020204030204" pitchFamily="34" charset="0"/>
            </a:rPr>
            <a:t> success and               job-ready skills</a:t>
          </a:r>
          <a:endParaRPr lang="en-US" sz="110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0140D0B1-571B-42A5-B051-9599FCFBDE80}" type="parTrans" cxnId="{A00BC05E-1352-41B6-97E6-5128FF90B0BD}">
      <dgm:prSet/>
      <dgm:spPr>
        <a:ln>
          <a:solidFill>
            <a:schemeClr val="accent5"/>
          </a:solidFill>
        </a:ln>
      </dgm:spPr>
      <dgm:t>
        <a:bodyPr/>
        <a:lstStyle/>
        <a:p>
          <a:endParaRPr lang="en-SG" sz="1400">
            <a:latin typeface="Calibri" panose="020F0502020204030204" pitchFamily="34" charset="0"/>
            <a:ea typeface="Calibri" panose="020F0502020204030204" pitchFamily="34" charset="0"/>
            <a:cs typeface="Calibri" panose="020F0502020204030204" pitchFamily="34" charset="0"/>
          </a:endParaRPr>
        </a:p>
      </dgm:t>
    </dgm:pt>
    <dgm:pt modelId="{EEFF1A75-2699-43DF-BA71-E4F3E9CE53C7}" type="sibTrans" cxnId="{A00BC05E-1352-41B6-97E6-5128FF90B0BD}">
      <dgm:prSet/>
      <dgm:spPr/>
      <dgm:t>
        <a:bodyPr/>
        <a:lstStyle/>
        <a:p>
          <a:endParaRPr lang="en-SG" sz="1400">
            <a:latin typeface="Calibri" panose="020F0502020204030204" pitchFamily="34" charset="0"/>
            <a:ea typeface="Calibri" panose="020F0502020204030204" pitchFamily="34" charset="0"/>
            <a:cs typeface="Calibri" panose="020F0502020204030204" pitchFamily="34" charset="0"/>
          </a:endParaRPr>
        </a:p>
      </dgm:t>
    </dgm:pt>
    <dgm:pt modelId="{C29F0034-28A9-4AA3-A42F-5A1D00C8C522}">
      <dgm:prSet custT="1"/>
      <dgm:spPr>
        <a:ln>
          <a:solidFill>
            <a:schemeClr val="accent5"/>
          </a:solidFill>
        </a:ln>
      </dgm:spPr>
      <dgm:t>
        <a:bodyPr/>
        <a:lstStyle/>
        <a:p>
          <a:r>
            <a:rPr lang="en-SG" sz="1100" b="1">
              <a:latin typeface="Calibri" panose="020F0502020204030204" pitchFamily="34" charset="0"/>
              <a:ea typeface="Calibri" panose="020F0502020204030204" pitchFamily="34" charset="0"/>
              <a:cs typeface="Calibri" panose="020F0502020204030204" pitchFamily="34" charset="0"/>
            </a:rPr>
            <a:t>Better</a:t>
          </a:r>
          <a:r>
            <a:rPr lang="en-SG" sz="1100" b="1" baseline="0">
              <a:latin typeface="Calibri" panose="020F0502020204030204" pitchFamily="34" charset="0"/>
              <a:ea typeface="Calibri" panose="020F0502020204030204" pitchFamily="34" charset="0"/>
              <a:cs typeface="Calibri" panose="020F0502020204030204" pitchFamily="34" charset="0"/>
            </a:rPr>
            <a:t> Social Support                                     </a:t>
          </a:r>
          <a:r>
            <a:rPr lang="en-SG" sz="1100" b="0" baseline="0">
              <a:latin typeface="Calibri" panose="020F0502020204030204" pitchFamily="34" charset="0"/>
              <a:ea typeface="Calibri" panose="020F0502020204030204" pitchFamily="34" charset="0"/>
              <a:cs typeface="Calibri" panose="020F0502020204030204" pitchFamily="34" charset="0"/>
            </a:rPr>
            <a:t>e.g. Improved social skills and formed healthy peer support</a:t>
          </a:r>
          <a:endParaRPr lang="en-SG" sz="1100" b="0">
            <a:latin typeface="Calibri" panose="020F0502020204030204" pitchFamily="34" charset="0"/>
            <a:ea typeface="Calibri" panose="020F0502020204030204" pitchFamily="34" charset="0"/>
            <a:cs typeface="Calibri" panose="020F0502020204030204" pitchFamily="34" charset="0"/>
          </a:endParaRPr>
        </a:p>
      </dgm:t>
    </dgm:pt>
    <dgm:pt modelId="{531F6E95-6936-472B-B0F3-CB9A82700A44}" type="parTrans" cxnId="{36F1E376-C49C-43E4-B103-65B98979C5F0}">
      <dgm:prSet/>
      <dgm:spPr>
        <a:ln>
          <a:solidFill>
            <a:schemeClr val="accent5"/>
          </a:solidFill>
        </a:ln>
      </dgm:spPr>
      <dgm:t>
        <a:bodyPr/>
        <a:lstStyle/>
        <a:p>
          <a:endParaRPr lang="en-SG" sz="1400">
            <a:ln>
              <a:solidFill>
                <a:schemeClr val="accent5"/>
              </a:solidFill>
            </a:ln>
            <a:solidFill>
              <a:schemeClr val="accent5"/>
            </a:solidFill>
          </a:endParaRPr>
        </a:p>
      </dgm:t>
    </dgm:pt>
    <dgm:pt modelId="{ED45DECE-2D7E-4A77-9349-71CB26656C84}" type="sibTrans" cxnId="{36F1E376-C49C-43E4-B103-65B98979C5F0}">
      <dgm:prSet/>
      <dgm:spPr/>
      <dgm:t>
        <a:bodyPr/>
        <a:lstStyle/>
        <a:p>
          <a:endParaRPr lang="en-SG" sz="1400"/>
        </a:p>
      </dgm:t>
    </dgm:pt>
    <dgm:pt modelId="{1A7A2C60-8905-408E-98EC-388135870482}">
      <dgm:prSet phldrT="[Text]" custT="1"/>
      <dgm:spPr>
        <a:ln>
          <a:solidFill>
            <a:srgbClr val="0070C0"/>
          </a:solidFill>
        </a:ln>
      </dgm:spPr>
      <dgm:t>
        <a:bodyPr/>
        <a:lstStyle/>
        <a:p>
          <a:r>
            <a:rPr lang="en-US" sz="1100" b="1" i="0">
              <a:solidFill>
                <a:srgbClr val="454953"/>
              </a:solidFill>
              <a:effectLst/>
              <a:latin typeface="Calibri" panose="020F0502020204030204" pitchFamily="34" charset="0"/>
              <a:ea typeface="Calibri" panose="020F0502020204030204" pitchFamily="34" charset="0"/>
              <a:cs typeface="Calibri" panose="020F0502020204030204" pitchFamily="34" charset="0"/>
            </a:rPr>
            <a:t>Family-related Challenges                            </a:t>
          </a:r>
          <a:r>
            <a:rPr lang="en-US" sz="1100" b="0" i="0">
              <a:solidFill>
                <a:srgbClr val="454953"/>
              </a:solidFill>
              <a:effectLst/>
              <a:latin typeface="Calibri" panose="020F0502020204030204" pitchFamily="34" charset="0"/>
              <a:ea typeface="Calibri" panose="020F0502020204030204" pitchFamily="34" charset="0"/>
              <a:cs typeface="Calibri" panose="020F0502020204030204" pitchFamily="34" charset="0"/>
            </a:rPr>
            <a:t>e.g. Family financial difficulties, poor parent-child engagement</a:t>
          </a:r>
          <a:endParaRPr lang="en-SG" sz="1100">
            <a:latin typeface="Calibri" panose="020F0502020204030204" pitchFamily="34" charset="0"/>
            <a:ea typeface="Calibri" panose="020F0502020204030204" pitchFamily="34" charset="0"/>
            <a:cs typeface="Calibri" panose="020F0502020204030204" pitchFamily="34" charset="0"/>
          </a:endParaRPr>
        </a:p>
      </dgm:t>
    </dgm:pt>
    <dgm:pt modelId="{B1B7D50D-2856-4D11-879D-46D6F0ECE6AF}" type="parTrans" cxnId="{EB286C3F-1ED9-40F4-954F-1F0E6724E700}">
      <dgm:prSet/>
      <dgm:spPr>
        <a:ln>
          <a:solidFill>
            <a:srgbClr val="0070C0"/>
          </a:solidFill>
        </a:ln>
      </dgm:spPr>
      <dgm:t>
        <a:bodyPr/>
        <a:lstStyle/>
        <a:p>
          <a:endParaRPr lang="en-SG" sz="1400"/>
        </a:p>
      </dgm:t>
    </dgm:pt>
    <dgm:pt modelId="{D291CB42-C0D2-49F0-BFC9-2A755ECBDA9C}" type="sibTrans" cxnId="{EB286C3F-1ED9-40F4-954F-1F0E6724E700}">
      <dgm:prSet/>
      <dgm:spPr/>
      <dgm:t>
        <a:bodyPr/>
        <a:lstStyle/>
        <a:p>
          <a:endParaRPr lang="en-SG" sz="1400"/>
        </a:p>
      </dgm:t>
    </dgm:pt>
    <dgm:pt modelId="{090EB070-E410-4192-BD81-9B7B95C61F72}">
      <dgm:prSet phldrT="[Text]" custT="1"/>
      <dgm:spPr>
        <a:ln>
          <a:solidFill>
            <a:schemeClr val="accent2"/>
          </a:solidFill>
        </a:ln>
      </dgm:spPr>
      <dgm:t>
        <a:bodyPr/>
        <a:lstStyle/>
        <a:p>
          <a:r>
            <a:rPr lang="en-SG" sz="1100" b="1">
              <a:latin typeface="Calibri" panose="020F0502020204030204" pitchFamily="34" charset="0"/>
              <a:ea typeface="Calibri" panose="020F0502020204030204" pitchFamily="34" charset="0"/>
              <a:cs typeface="Calibri" panose="020F0502020204030204" pitchFamily="34" charset="0"/>
            </a:rPr>
            <a:t>Family Support Programmes</a:t>
          </a:r>
          <a:r>
            <a:rPr lang="en-SG" sz="1100" b="0">
              <a:latin typeface="Calibri" panose="020F0502020204030204" pitchFamily="34" charset="0"/>
              <a:ea typeface="Calibri" panose="020F0502020204030204" pitchFamily="34" charset="0"/>
              <a:cs typeface="Calibri" panose="020F0502020204030204" pitchFamily="34" charset="0"/>
            </a:rPr>
            <a:t>                      e.g. Family financial aid, family counselling and bonding activities</a:t>
          </a:r>
        </a:p>
      </dgm:t>
    </dgm:pt>
    <dgm:pt modelId="{B0B4013B-9834-4E82-B17A-7E97560F4254}" type="parTrans" cxnId="{7D1811FB-1CB5-438A-B85B-CA34AE381CFE}">
      <dgm:prSet/>
      <dgm:spPr>
        <a:ln>
          <a:solidFill>
            <a:schemeClr val="accent2"/>
          </a:solidFill>
        </a:ln>
      </dgm:spPr>
      <dgm:t>
        <a:bodyPr/>
        <a:lstStyle/>
        <a:p>
          <a:endParaRPr lang="en-SG"/>
        </a:p>
      </dgm:t>
    </dgm:pt>
    <dgm:pt modelId="{E34CAEA0-00E9-4762-830C-7ED7FEA1F008}" type="sibTrans" cxnId="{7D1811FB-1CB5-438A-B85B-CA34AE381CFE}">
      <dgm:prSet/>
      <dgm:spPr/>
      <dgm:t>
        <a:bodyPr/>
        <a:lstStyle/>
        <a:p>
          <a:endParaRPr lang="en-SG"/>
        </a:p>
      </dgm:t>
    </dgm:pt>
    <dgm:pt modelId="{BA12E50D-564D-4C46-9604-842C958F25CF}">
      <dgm:prSet custT="1"/>
      <dgm:spPr>
        <a:ln>
          <a:solidFill>
            <a:schemeClr val="accent5"/>
          </a:solidFill>
        </a:ln>
      </dgm:spPr>
      <dgm:t>
        <a:bodyPr/>
        <a:lstStyle/>
        <a:p>
          <a:r>
            <a:rPr lang="en-SG" sz="1100" b="1">
              <a:latin typeface="Calibri" panose="020F0502020204030204" pitchFamily="34" charset="0"/>
              <a:ea typeface="Calibri" panose="020F0502020204030204" pitchFamily="34" charset="0"/>
              <a:cs typeface="Calibri" panose="020F0502020204030204" pitchFamily="34" charset="0"/>
            </a:rPr>
            <a:t>Enhanced Family Support System              </a:t>
          </a:r>
          <a:r>
            <a:rPr lang="en-SG" sz="1100" b="0">
              <a:latin typeface="Calibri" panose="020F0502020204030204" pitchFamily="34" charset="0"/>
              <a:ea typeface="Calibri" panose="020F0502020204030204" pitchFamily="34" charset="0"/>
              <a:cs typeface="Calibri" panose="020F0502020204030204" pitchFamily="34" charset="0"/>
            </a:rPr>
            <a:t>e.g. Stable home environment and improved parent-child engagement</a:t>
          </a:r>
        </a:p>
      </dgm:t>
    </dgm:pt>
    <dgm:pt modelId="{1D949F3C-5AB0-4A0E-AA82-DDD17B5B704C}" type="parTrans" cxnId="{8A4EC304-4094-4D99-8214-905D920EAA53}">
      <dgm:prSet/>
      <dgm:spPr>
        <a:solidFill>
          <a:schemeClr val="accent5"/>
        </a:solidFill>
      </dgm:spPr>
      <dgm:t>
        <a:bodyPr/>
        <a:lstStyle/>
        <a:p>
          <a:endParaRPr lang="en-SG">
            <a:solidFill>
              <a:schemeClr val="accent5"/>
            </a:solidFill>
          </a:endParaRPr>
        </a:p>
      </dgm:t>
    </dgm:pt>
    <dgm:pt modelId="{2F243EC3-2570-4B0D-8E22-B207F44BAF4E}" type="sibTrans" cxnId="{8A4EC304-4094-4D99-8214-905D920EAA53}">
      <dgm:prSet/>
      <dgm:spPr/>
      <dgm:t>
        <a:bodyPr/>
        <a:lstStyle/>
        <a:p>
          <a:endParaRPr lang="en-SG"/>
        </a:p>
      </dgm:t>
    </dgm:pt>
    <dgm:pt modelId="{761FC87B-8DBE-4473-B652-F8EB538DDF52}">
      <dgm:prSet phldrT="[Text]" custT="1"/>
      <dgm:spPr>
        <a:ln>
          <a:solidFill>
            <a:srgbClr val="0070C0"/>
          </a:solidFill>
        </a:ln>
      </dgm:spPr>
      <dgm:t>
        <a:bodyPr/>
        <a:lstStyle/>
        <a:p>
          <a:r>
            <a:rPr lang="en-US" sz="1100" b="1">
              <a:solidFill>
                <a:schemeClr val="tx1"/>
              </a:solidFill>
              <a:latin typeface="Calibri"/>
            </a:rPr>
            <a:t>Behavioural Concerns                                   </a:t>
          </a:r>
          <a:r>
            <a:rPr lang="en-US" sz="1100">
              <a:solidFill>
                <a:schemeClr val="tx1"/>
              </a:solidFill>
              <a:latin typeface="Calibri"/>
            </a:rPr>
            <a:t>e.g. Substance abuse, showing aggression</a:t>
          </a:r>
          <a:endParaRPr lang="en-SG" sz="1100">
            <a:latin typeface="Calibri" panose="020F0502020204030204" pitchFamily="34" charset="0"/>
            <a:ea typeface="Calibri" panose="020F0502020204030204" pitchFamily="34" charset="0"/>
            <a:cs typeface="Calibri" panose="020F0502020204030204" pitchFamily="34" charset="0"/>
          </a:endParaRPr>
        </a:p>
      </dgm:t>
    </dgm:pt>
    <dgm:pt modelId="{61523FA8-0717-4FE1-8FFF-31F78B84F95A}" type="parTrans" cxnId="{39A8689C-02BF-43BC-BBC3-227307067685}">
      <dgm:prSet/>
      <dgm:spPr>
        <a:solidFill>
          <a:srgbClr val="0070C0"/>
        </a:solidFill>
        <a:ln>
          <a:solidFill>
            <a:srgbClr val="0070C0"/>
          </a:solidFill>
        </a:ln>
      </dgm:spPr>
      <dgm:t>
        <a:bodyPr/>
        <a:lstStyle/>
        <a:p>
          <a:endParaRPr lang="en-SG"/>
        </a:p>
      </dgm:t>
    </dgm:pt>
    <dgm:pt modelId="{974CBF44-6DC0-46FE-8D5E-FD829DB5E06E}" type="sibTrans" cxnId="{39A8689C-02BF-43BC-BBC3-227307067685}">
      <dgm:prSet/>
      <dgm:spPr/>
      <dgm:t>
        <a:bodyPr/>
        <a:lstStyle/>
        <a:p>
          <a:endParaRPr lang="en-SG"/>
        </a:p>
      </dgm:t>
    </dgm:pt>
    <dgm:pt modelId="{A6BBC805-CD35-472B-AE7F-03433FA4C91A}">
      <dgm:prSet phldrT="[Text]" custT="1"/>
      <dgm:spPr>
        <a:ln>
          <a:solidFill>
            <a:schemeClr val="accent2"/>
          </a:solidFill>
        </a:ln>
      </dgm:spPr>
      <dgm:t>
        <a:bodyPr/>
        <a:lstStyle/>
        <a:p>
          <a:r>
            <a:rPr lang="en-SG" sz="1100" b="1">
              <a:latin typeface="Calibri" panose="020F0502020204030204" pitchFamily="34" charset="0"/>
              <a:ea typeface="Calibri" panose="020F0502020204030204" pitchFamily="34" charset="0"/>
              <a:cs typeface="Calibri" panose="020F0502020204030204" pitchFamily="34" charset="0"/>
            </a:rPr>
            <a:t>Socio-emotional Support Programmes</a:t>
          </a:r>
          <a:r>
            <a:rPr lang="en-SG" sz="1100" b="0">
              <a:latin typeface="Calibri" panose="020F0502020204030204" pitchFamily="34" charset="0"/>
              <a:ea typeface="Calibri" panose="020F0502020204030204" pitchFamily="34" charset="0"/>
              <a:cs typeface="Calibri" panose="020F0502020204030204" pitchFamily="34" charset="0"/>
            </a:rPr>
            <a:t>      e.g. Professional counselling and anger management workshops</a:t>
          </a:r>
        </a:p>
      </dgm:t>
    </dgm:pt>
    <dgm:pt modelId="{17D8935B-28BB-4746-81E8-E446A15F0A45}" type="parTrans" cxnId="{336244AE-759F-49CB-8246-B07CD97F9D2B}">
      <dgm:prSet/>
      <dgm:spPr>
        <a:solidFill>
          <a:schemeClr val="accent2"/>
        </a:solidFill>
        <a:ln>
          <a:solidFill>
            <a:schemeClr val="accent2"/>
          </a:solidFill>
        </a:ln>
      </dgm:spPr>
      <dgm:t>
        <a:bodyPr/>
        <a:lstStyle/>
        <a:p>
          <a:endParaRPr lang="en-SG"/>
        </a:p>
      </dgm:t>
    </dgm:pt>
    <dgm:pt modelId="{50C9AEA6-48AD-4305-96E3-F1D855D87662}" type="sibTrans" cxnId="{336244AE-759F-49CB-8246-B07CD97F9D2B}">
      <dgm:prSet/>
      <dgm:spPr/>
      <dgm:t>
        <a:bodyPr/>
        <a:lstStyle/>
        <a:p>
          <a:endParaRPr lang="en-SG"/>
        </a:p>
      </dgm:t>
    </dgm:pt>
    <dgm:pt modelId="{33CC2731-6F55-4D4A-A922-403D102D5D6E}">
      <dgm:prSet custT="1"/>
      <dgm:spPr>
        <a:ln>
          <a:solidFill>
            <a:schemeClr val="accent5"/>
          </a:solidFill>
        </a:ln>
      </dgm:spPr>
      <dgm:t>
        <a:bodyPr/>
        <a:lstStyle/>
        <a:p>
          <a:r>
            <a:rPr lang="en-SG" sz="1100" b="1">
              <a:latin typeface="Calibri" panose="020F0502020204030204" pitchFamily="34" charset="0"/>
              <a:ea typeface="Calibri" panose="020F0502020204030204" pitchFamily="34" charset="0"/>
              <a:cs typeface="Calibri" panose="020F0502020204030204" pitchFamily="34" charset="0"/>
            </a:rPr>
            <a:t>Enhanced Personal Development                </a:t>
          </a:r>
          <a:r>
            <a:rPr lang="en-SG" sz="1100" b="0">
              <a:latin typeface="Calibri" panose="020F0502020204030204" pitchFamily="34" charset="0"/>
              <a:ea typeface="Calibri" panose="020F0502020204030204" pitchFamily="34" charset="0"/>
              <a:cs typeface="Calibri" panose="020F0502020204030204" pitchFamily="34" charset="0"/>
            </a:rPr>
            <a:t>e.g. Learned healthy coping skills, better emotional regulation</a:t>
          </a:r>
        </a:p>
      </dgm:t>
    </dgm:pt>
    <dgm:pt modelId="{F3908700-4AAF-4907-B98E-3CD942C884FD}" type="parTrans" cxnId="{D090419C-EDA5-4468-93B9-539326775035}">
      <dgm:prSet/>
      <dgm:spPr>
        <a:solidFill>
          <a:schemeClr val="accent5"/>
        </a:solidFill>
        <a:ln>
          <a:solidFill>
            <a:schemeClr val="accent5"/>
          </a:solidFill>
        </a:ln>
      </dgm:spPr>
      <dgm:t>
        <a:bodyPr/>
        <a:lstStyle/>
        <a:p>
          <a:endParaRPr lang="en-SG"/>
        </a:p>
      </dgm:t>
    </dgm:pt>
    <dgm:pt modelId="{1BAA44D4-338C-460E-AF41-21E054B87456}" type="sibTrans" cxnId="{D090419C-EDA5-4468-93B9-539326775035}">
      <dgm:prSet/>
      <dgm:spPr/>
      <dgm:t>
        <a:bodyPr/>
        <a:lstStyle/>
        <a:p>
          <a:endParaRPr lang="en-SG"/>
        </a:p>
      </dgm:t>
    </dgm:pt>
    <dgm:pt modelId="{881E084E-4089-4A7F-84EE-3AE592EB7104}" type="pres">
      <dgm:prSet presAssocID="{96209367-6A22-47B2-9E1D-E742520E909F}" presName="diagram" presStyleCnt="0">
        <dgm:presLayoutVars>
          <dgm:chPref val="1"/>
          <dgm:dir/>
          <dgm:animOne val="branch"/>
          <dgm:animLvl val="lvl"/>
          <dgm:resizeHandles/>
        </dgm:presLayoutVars>
      </dgm:prSet>
      <dgm:spPr/>
    </dgm:pt>
    <dgm:pt modelId="{4A427F1A-982A-464B-BC2F-CDB0EA3812C2}" type="pres">
      <dgm:prSet presAssocID="{3C8C6F2E-39A4-43DD-8EFD-5EFD4BDBE3B7}" presName="root" presStyleCnt="0"/>
      <dgm:spPr/>
    </dgm:pt>
    <dgm:pt modelId="{ED75E270-2219-4591-B80B-FF53385F7BC7}" type="pres">
      <dgm:prSet presAssocID="{3C8C6F2E-39A4-43DD-8EFD-5EFD4BDBE3B7}" presName="rootComposite" presStyleCnt="0"/>
      <dgm:spPr/>
    </dgm:pt>
    <dgm:pt modelId="{C08E30EA-12ED-4A06-8C2B-01D7B7B72C85}" type="pres">
      <dgm:prSet presAssocID="{3C8C6F2E-39A4-43DD-8EFD-5EFD4BDBE3B7}" presName="rootText" presStyleLbl="node1" presStyleIdx="0" presStyleCnt="3" custScaleX="144989" custScaleY="58452"/>
      <dgm:spPr/>
    </dgm:pt>
    <dgm:pt modelId="{A87E2D23-F480-47EF-A2D3-D85C31D54D3B}" type="pres">
      <dgm:prSet presAssocID="{3C8C6F2E-39A4-43DD-8EFD-5EFD4BDBE3B7}" presName="rootConnector" presStyleLbl="node1" presStyleIdx="0" presStyleCnt="3"/>
      <dgm:spPr/>
    </dgm:pt>
    <dgm:pt modelId="{A1B602CB-C148-4244-A66A-924F210D3781}" type="pres">
      <dgm:prSet presAssocID="{3C8C6F2E-39A4-43DD-8EFD-5EFD4BDBE3B7}" presName="childShape" presStyleCnt="0"/>
      <dgm:spPr/>
    </dgm:pt>
    <dgm:pt modelId="{D73F0BD1-EDEF-432F-8AC6-9819528814D8}" type="pres">
      <dgm:prSet presAssocID="{B324E6DF-B809-4226-8B76-704AE1C1AB5D}" presName="Name13" presStyleLbl="parChTrans1D2" presStyleIdx="0" presStyleCnt="12"/>
      <dgm:spPr/>
    </dgm:pt>
    <dgm:pt modelId="{23357631-55FC-4835-959E-6A531C3A72E9}" type="pres">
      <dgm:prSet presAssocID="{5D6FE709-3D2A-418E-B3EF-3F69BCCEFD79}" presName="childText" presStyleLbl="bgAcc1" presStyleIdx="0" presStyleCnt="12" custScaleX="221096" custScaleY="74769">
        <dgm:presLayoutVars>
          <dgm:bulletEnabled val="1"/>
        </dgm:presLayoutVars>
      </dgm:prSet>
      <dgm:spPr/>
    </dgm:pt>
    <dgm:pt modelId="{6CC71075-4A03-44EA-AE83-F67EA158D810}" type="pres">
      <dgm:prSet presAssocID="{7EBDB79C-6C35-4F95-9BA2-C39B937BCF37}" presName="Name13" presStyleLbl="parChTrans1D2" presStyleIdx="1" presStyleCnt="12"/>
      <dgm:spPr/>
    </dgm:pt>
    <dgm:pt modelId="{5E8A8836-FE9D-4427-A939-5929D85E3A04}" type="pres">
      <dgm:prSet presAssocID="{2E7D582C-B38C-432B-B596-67B0CBFECD42}" presName="childText" presStyleLbl="bgAcc1" presStyleIdx="1" presStyleCnt="12" custScaleX="221096" custScaleY="74769">
        <dgm:presLayoutVars>
          <dgm:bulletEnabled val="1"/>
        </dgm:presLayoutVars>
      </dgm:prSet>
      <dgm:spPr/>
    </dgm:pt>
    <dgm:pt modelId="{020B1EC2-842F-4628-9131-0775A23D8CBF}" type="pres">
      <dgm:prSet presAssocID="{B1B7D50D-2856-4D11-879D-46D6F0ECE6AF}" presName="Name13" presStyleLbl="parChTrans1D2" presStyleIdx="2" presStyleCnt="12"/>
      <dgm:spPr/>
    </dgm:pt>
    <dgm:pt modelId="{758345DA-5C91-42B7-BB74-A34A1920C768}" type="pres">
      <dgm:prSet presAssocID="{1A7A2C60-8905-408E-98EC-388135870482}" presName="childText" presStyleLbl="bgAcc1" presStyleIdx="2" presStyleCnt="12" custScaleX="221096" custScaleY="74769">
        <dgm:presLayoutVars>
          <dgm:bulletEnabled val="1"/>
        </dgm:presLayoutVars>
      </dgm:prSet>
      <dgm:spPr/>
    </dgm:pt>
    <dgm:pt modelId="{E837949D-F64C-4ED4-AD7D-49A5AD4C4799}" type="pres">
      <dgm:prSet presAssocID="{61523FA8-0717-4FE1-8FFF-31F78B84F95A}" presName="Name13" presStyleLbl="parChTrans1D2" presStyleIdx="3" presStyleCnt="12"/>
      <dgm:spPr/>
    </dgm:pt>
    <dgm:pt modelId="{49D68A27-8CBD-42F4-88B4-21A44A18648D}" type="pres">
      <dgm:prSet presAssocID="{761FC87B-8DBE-4473-B652-F8EB538DDF52}" presName="childText" presStyleLbl="bgAcc1" presStyleIdx="3" presStyleCnt="12" custScaleX="221096" custScaleY="74769">
        <dgm:presLayoutVars>
          <dgm:bulletEnabled val="1"/>
        </dgm:presLayoutVars>
      </dgm:prSet>
      <dgm:spPr/>
    </dgm:pt>
    <dgm:pt modelId="{369BF0E7-6FEA-40FA-803F-DFB5B95B653D}" type="pres">
      <dgm:prSet presAssocID="{9E07EB5F-A075-4890-9BF5-ABAB8ACEFCB0}" presName="root" presStyleCnt="0"/>
      <dgm:spPr/>
    </dgm:pt>
    <dgm:pt modelId="{EF8C4525-7A46-4505-84EF-E872511D5501}" type="pres">
      <dgm:prSet presAssocID="{9E07EB5F-A075-4890-9BF5-ABAB8ACEFCB0}" presName="rootComposite" presStyleCnt="0"/>
      <dgm:spPr/>
    </dgm:pt>
    <dgm:pt modelId="{71B74AAD-5DCA-451E-B00F-156B4B989B61}" type="pres">
      <dgm:prSet presAssocID="{9E07EB5F-A075-4890-9BF5-ABAB8ACEFCB0}" presName="rootText" presStyleLbl="node1" presStyleIdx="1" presStyleCnt="3" custScaleX="144989" custScaleY="58452"/>
      <dgm:spPr/>
    </dgm:pt>
    <dgm:pt modelId="{68424093-E4FB-4803-BE0C-4E2E34D3DED4}" type="pres">
      <dgm:prSet presAssocID="{9E07EB5F-A075-4890-9BF5-ABAB8ACEFCB0}" presName="rootConnector" presStyleLbl="node1" presStyleIdx="1" presStyleCnt="3"/>
      <dgm:spPr/>
    </dgm:pt>
    <dgm:pt modelId="{C137C93A-D234-4AB0-8DE9-4350E052CE1B}" type="pres">
      <dgm:prSet presAssocID="{9E07EB5F-A075-4890-9BF5-ABAB8ACEFCB0}" presName="childShape" presStyleCnt="0"/>
      <dgm:spPr/>
    </dgm:pt>
    <dgm:pt modelId="{E29DB7B7-FD34-4BA3-B750-0C58B8422EC3}" type="pres">
      <dgm:prSet presAssocID="{4D2637F9-FE1E-4254-8F69-A35579A17774}" presName="Name13" presStyleLbl="parChTrans1D2" presStyleIdx="4" presStyleCnt="12"/>
      <dgm:spPr/>
    </dgm:pt>
    <dgm:pt modelId="{84FA5F7E-D4CF-4B90-8D7A-0931BA6B4460}" type="pres">
      <dgm:prSet presAssocID="{B5EFC13D-8D95-48FD-947E-C075FF5F6172}" presName="childText" presStyleLbl="bgAcc1" presStyleIdx="4" presStyleCnt="12" custScaleX="221096" custScaleY="74769">
        <dgm:presLayoutVars>
          <dgm:bulletEnabled val="1"/>
        </dgm:presLayoutVars>
      </dgm:prSet>
      <dgm:spPr/>
    </dgm:pt>
    <dgm:pt modelId="{B34848EC-E478-40AA-874F-19550E56E85A}" type="pres">
      <dgm:prSet presAssocID="{A1B68BD7-FBC7-4CF6-BDF5-2A713D02078F}" presName="Name13" presStyleLbl="parChTrans1D2" presStyleIdx="5" presStyleCnt="12"/>
      <dgm:spPr/>
    </dgm:pt>
    <dgm:pt modelId="{4CB3CDF7-9F50-4567-AFBA-0D6454C7CC9A}" type="pres">
      <dgm:prSet presAssocID="{3AF69E57-E19E-419D-A670-C9C863D2C2A7}" presName="childText" presStyleLbl="bgAcc1" presStyleIdx="5" presStyleCnt="12" custScaleX="221096" custScaleY="74769">
        <dgm:presLayoutVars>
          <dgm:bulletEnabled val="1"/>
        </dgm:presLayoutVars>
      </dgm:prSet>
      <dgm:spPr/>
    </dgm:pt>
    <dgm:pt modelId="{4CC1F2D2-8448-486C-A6DA-4972EFD25289}" type="pres">
      <dgm:prSet presAssocID="{B0B4013B-9834-4E82-B17A-7E97560F4254}" presName="Name13" presStyleLbl="parChTrans1D2" presStyleIdx="6" presStyleCnt="12"/>
      <dgm:spPr/>
    </dgm:pt>
    <dgm:pt modelId="{5FFFD8DC-BD7D-47BE-AAEE-F71DDACEA835}" type="pres">
      <dgm:prSet presAssocID="{090EB070-E410-4192-BD81-9B7B95C61F72}" presName="childText" presStyleLbl="bgAcc1" presStyleIdx="6" presStyleCnt="12" custScaleX="221096" custScaleY="74769">
        <dgm:presLayoutVars>
          <dgm:bulletEnabled val="1"/>
        </dgm:presLayoutVars>
      </dgm:prSet>
      <dgm:spPr/>
    </dgm:pt>
    <dgm:pt modelId="{E30CF9FF-E6E9-415E-951F-42BBBE6FD3F2}" type="pres">
      <dgm:prSet presAssocID="{17D8935B-28BB-4746-81E8-E446A15F0A45}" presName="Name13" presStyleLbl="parChTrans1D2" presStyleIdx="7" presStyleCnt="12"/>
      <dgm:spPr/>
    </dgm:pt>
    <dgm:pt modelId="{7CD9C898-DD5E-483E-AFDA-11B2C473C06A}" type="pres">
      <dgm:prSet presAssocID="{A6BBC805-CD35-472B-AE7F-03433FA4C91A}" presName="childText" presStyleLbl="bgAcc1" presStyleIdx="7" presStyleCnt="12" custScaleX="221096" custScaleY="74769">
        <dgm:presLayoutVars>
          <dgm:bulletEnabled val="1"/>
        </dgm:presLayoutVars>
      </dgm:prSet>
      <dgm:spPr/>
    </dgm:pt>
    <dgm:pt modelId="{BE3E1D9B-B463-4168-BCDF-1D79DB1E7249}" type="pres">
      <dgm:prSet presAssocID="{A9A55FB2-E359-40AC-97E1-F407250BBAA4}" presName="root" presStyleCnt="0"/>
      <dgm:spPr/>
    </dgm:pt>
    <dgm:pt modelId="{3B4651DE-A603-4756-96BD-2F9D3D588F2E}" type="pres">
      <dgm:prSet presAssocID="{A9A55FB2-E359-40AC-97E1-F407250BBAA4}" presName="rootComposite" presStyleCnt="0"/>
      <dgm:spPr/>
    </dgm:pt>
    <dgm:pt modelId="{F5E10206-D718-41E8-AD1A-CB1C7C8EC732}" type="pres">
      <dgm:prSet presAssocID="{A9A55FB2-E359-40AC-97E1-F407250BBAA4}" presName="rootText" presStyleLbl="node1" presStyleIdx="2" presStyleCnt="3" custScaleX="146826" custScaleY="58452"/>
      <dgm:spPr/>
    </dgm:pt>
    <dgm:pt modelId="{5709FFC8-41A4-4235-8BD3-D8469706F951}" type="pres">
      <dgm:prSet presAssocID="{A9A55FB2-E359-40AC-97E1-F407250BBAA4}" presName="rootConnector" presStyleLbl="node1" presStyleIdx="2" presStyleCnt="3"/>
      <dgm:spPr/>
    </dgm:pt>
    <dgm:pt modelId="{8B33B7BC-FAF7-487C-AAC1-EF4984AC3E7D}" type="pres">
      <dgm:prSet presAssocID="{A9A55FB2-E359-40AC-97E1-F407250BBAA4}" presName="childShape" presStyleCnt="0"/>
      <dgm:spPr/>
    </dgm:pt>
    <dgm:pt modelId="{0F41F098-1D17-4D9D-889C-812DBC4EECAE}" type="pres">
      <dgm:prSet presAssocID="{0140D0B1-571B-42A5-B051-9599FCFBDE80}" presName="Name13" presStyleLbl="parChTrans1D2" presStyleIdx="8" presStyleCnt="12"/>
      <dgm:spPr/>
    </dgm:pt>
    <dgm:pt modelId="{DF5F23B7-A539-42CA-9769-70D0566113F6}" type="pres">
      <dgm:prSet presAssocID="{BD633BC6-CB10-4C57-8473-818B42B7E262}" presName="childText" presStyleLbl="bgAcc1" presStyleIdx="8" presStyleCnt="12" custScaleX="221096" custScaleY="74769">
        <dgm:presLayoutVars>
          <dgm:bulletEnabled val="1"/>
        </dgm:presLayoutVars>
      </dgm:prSet>
      <dgm:spPr/>
    </dgm:pt>
    <dgm:pt modelId="{81C03F9D-9B85-4AA0-B32D-0CD2F2216337}" type="pres">
      <dgm:prSet presAssocID="{531F6E95-6936-472B-B0F3-CB9A82700A44}" presName="Name13" presStyleLbl="parChTrans1D2" presStyleIdx="9" presStyleCnt="12"/>
      <dgm:spPr/>
    </dgm:pt>
    <dgm:pt modelId="{01939BAA-C32F-445C-AEA5-E87E4C001ACC}" type="pres">
      <dgm:prSet presAssocID="{C29F0034-28A9-4AA3-A42F-5A1D00C8C522}" presName="childText" presStyleLbl="bgAcc1" presStyleIdx="9" presStyleCnt="12" custScaleX="221096" custScaleY="74769">
        <dgm:presLayoutVars>
          <dgm:bulletEnabled val="1"/>
        </dgm:presLayoutVars>
      </dgm:prSet>
      <dgm:spPr/>
    </dgm:pt>
    <dgm:pt modelId="{A5B4B4B7-AED0-472E-B833-77D40DCBA3D4}" type="pres">
      <dgm:prSet presAssocID="{1D949F3C-5AB0-4A0E-AA82-DDD17B5B704C}" presName="Name13" presStyleLbl="parChTrans1D2" presStyleIdx="10" presStyleCnt="12"/>
      <dgm:spPr/>
    </dgm:pt>
    <dgm:pt modelId="{22309F16-A990-4B1F-AD2D-AF87D3A59B58}" type="pres">
      <dgm:prSet presAssocID="{BA12E50D-564D-4C46-9604-842C958F25CF}" presName="childText" presStyleLbl="bgAcc1" presStyleIdx="10" presStyleCnt="12" custScaleX="221096" custScaleY="74769">
        <dgm:presLayoutVars>
          <dgm:bulletEnabled val="1"/>
        </dgm:presLayoutVars>
      </dgm:prSet>
      <dgm:spPr/>
    </dgm:pt>
    <dgm:pt modelId="{C0796631-DAE7-4D05-9175-03C7698070AC}" type="pres">
      <dgm:prSet presAssocID="{F3908700-4AAF-4907-B98E-3CD942C884FD}" presName="Name13" presStyleLbl="parChTrans1D2" presStyleIdx="11" presStyleCnt="12"/>
      <dgm:spPr/>
    </dgm:pt>
    <dgm:pt modelId="{5505485A-5DB3-4CC7-8220-870474706865}" type="pres">
      <dgm:prSet presAssocID="{33CC2731-6F55-4D4A-A922-403D102D5D6E}" presName="childText" presStyleLbl="bgAcc1" presStyleIdx="11" presStyleCnt="12" custScaleX="221096" custScaleY="74769">
        <dgm:presLayoutVars>
          <dgm:bulletEnabled val="1"/>
        </dgm:presLayoutVars>
      </dgm:prSet>
      <dgm:spPr/>
    </dgm:pt>
  </dgm:ptLst>
  <dgm:cxnLst>
    <dgm:cxn modelId="{8A4EC304-4094-4D99-8214-905D920EAA53}" srcId="{A9A55FB2-E359-40AC-97E1-F407250BBAA4}" destId="{BA12E50D-564D-4C46-9604-842C958F25CF}" srcOrd="2" destOrd="0" parTransId="{1D949F3C-5AB0-4A0E-AA82-DDD17B5B704C}" sibTransId="{2F243EC3-2570-4B0D-8E22-B207F44BAF4E}"/>
    <dgm:cxn modelId="{A4846008-1E56-4FB0-8D31-B538A35267B1}" type="presOf" srcId="{A1B68BD7-FBC7-4CF6-BDF5-2A713D02078F}" destId="{B34848EC-E478-40AA-874F-19550E56E85A}" srcOrd="0" destOrd="0" presId="urn:microsoft.com/office/officeart/2005/8/layout/hierarchy3"/>
    <dgm:cxn modelId="{BF4DF11B-11AF-4581-8B05-8D6BA78F3BCA}" type="presOf" srcId="{BD633BC6-CB10-4C57-8473-818B42B7E262}" destId="{DF5F23B7-A539-42CA-9769-70D0566113F6}" srcOrd="0" destOrd="0" presId="urn:microsoft.com/office/officeart/2005/8/layout/hierarchy3"/>
    <dgm:cxn modelId="{78864824-1398-4514-8F66-0005D75B7997}" type="presOf" srcId="{5D6FE709-3D2A-418E-B3EF-3F69BCCEFD79}" destId="{23357631-55FC-4835-959E-6A531C3A72E9}" srcOrd="0" destOrd="0" presId="urn:microsoft.com/office/officeart/2005/8/layout/hierarchy3"/>
    <dgm:cxn modelId="{EE41BC27-D122-4FF6-B7FE-F1DB4461BA8B}" srcId="{96209367-6A22-47B2-9E1D-E742520E909F}" destId="{A9A55FB2-E359-40AC-97E1-F407250BBAA4}" srcOrd="2" destOrd="0" parTransId="{B4E58D2A-A504-4544-882E-063C654DD2DF}" sibTransId="{CA9F7448-583C-472A-83B1-F6C4586F0054}"/>
    <dgm:cxn modelId="{7F1CBA2B-114A-4E7F-ACB2-831FDAFC59A4}" srcId="{96209367-6A22-47B2-9E1D-E742520E909F}" destId="{9E07EB5F-A075-4890-9BF5-ABAB8ACEFCB0}" srcOrd="1" destOrd="0" parTransId="{D4EFE3C9-8981-48A3-8E84-DFBC5AD6A686}" sibTransId="{25C0C37E-2E4D-4377-9093-A279CF08F058}"/>
    <dgm:cxn modelId="{B89A9036-940B-4669-BA35-066FF4D76423}" srcId="{9E07EB5F-A075-4890-9BF5-ABAB8ACEFCB0}" destId="{3AF69E57-E19E-419D-A670-C9C863D2C2A7}" srcOrd="1" destOrd="0" parTransId="{A1B68BD7-FBC7-4CF6-BDF5-2A713D02078F}" sibTransId="{8B6C8790-B17F-4640-A93F-10D1E5A783C9}"/>
    <dgm:cxn modelId="{5CEA563B-4E29-4D29-9E9E-692FB40D99D8}" srcId="{3C8C6F2E-39A4-43DD-8EFD-5EFD4BDBE3B7}" destId="{2E7D582C-B38C-432B-B596-67B0CBFECD42}" srcOrd="1" destOrd="0" parTransId="{7EBDB79C-6C35-4F95-9BA2-C39B937BCF37}" sibTransId="{FC985A69-13A2-472D-8F8D-67D13FF74548}"/>
    <dgm:cxn modelId="{EB286C3F-1ED9-40F4-954F-1F0E6724E700}" srcId="{3C8C6F2E-39A4-43DD-8EFD-5EFD4BDBE3B7}" destId="{1A7A2C60-8905-408E-98EC-388135870482}" srcOrd="2" destOrd="0" parTransId="{B1B7D50D-2856-4D11-879D-46D6F0ECE6AF}" sibTransId="{D291CB42-C0D2-49F0-BFC9-2A755ECBDA9C}"/>
    <dgm:cxn modelId="{9567E73F-70A1-4D5E-9F61-139C90CD36DA}" type="presOf" srcId="{090EB070-E410-4192-BD81-9B7B95C61F72}" destId="{5FFFD8DC-BD7D-47BE-AAEE-F71DDACEA835}" srcOrd="0" destOrd="0" presId="urn:microsoft.com/office/officeart/2005/8/layout/hierarchy3"/>
    <dgm:cxn modelId="{DDF6E840-08E5-4F4A-80EA-92F66D5C82D7}" type="presOf" srcId="{2E7D582C-B38C-432B-B596-67B0CBFECD42}" destId="{5E8A8836-FE9D-4427-A939-5929D85E3A04}" srcOrd="0" destOrd="0" presId="urn:microsoft.com/office/officeart/2005/8/layout/hierarchy3"/>
    <dgm:cxn modelId="{6AF5925C-818A-4DBC-A3E8-7DC04EBE3FB8}" type="presOf" srcId="{B1B7D50D-2856-4D11-879D-46D6F0ECE6AF}" destId="{020B1EC2-842F-4628-9131-0775A23D8CBF}" srcOrd="0" destOrd="0" presId="urn:microsoft.com/office/officeart/2005/8/layout/hierarchy3"/>
    <dgm:cxn modelId="{A00BC05E-1352-41B6-97E6-5128FF90B0BD}" srcId="{A9A55FB2-E359-40AC-97E1-F407250BBAA4}" destId="{BD633BC6-CB10-4C57-8473-818B42B7E262}" srcOrd="0" destOrd="0" parTransId="{0140D0B1-571B-42A5-B051-9599FCFBDE80}" sibTransId="{EEFF1A75-2699-43DF-BA71-E4F3E9CE53C7}"/>
    <dgm:cxn modelId="{C4A74542-6830-46F4-8731-742C4274E53C}" type="presOf" srcId="{3C8C6F2E-39A4-43DD-8EFD-5EFD4BDBE3B7}" destId="{A87E2D23-F480-47EF-A2D3-D85C31D54D3B}" srcOrd="1" destOrd="0" presId="urn:microsoft.com/office/officeart/2005/8/layout/hierarchy3"/>
    <dgm:cxn modelId="{79965542-854E-43FE-93E6-B8F3D6BA60C9}" type="presOf" srcId="{9E07EB5F-A075-4890-9BF5-ABAB8ACEFCB0}" destId="{71B74AAD-5DCA-451E-B00F-156B4B989B61}" srcOrd="0" destOrd="0" presId="urn:microsoft.com/office/officeart/2005/8/layout/hierarchy3"/>
    <dgm:cxn modelId="{82A87743-AF91-4B60-8AA4-A2BA73F54FDC}" type="presOf" srcId="{0140D0B1-571B-42A5-B051-9599FCFBDE80}" destId="{0F41F098-1D17-4D9D-889C-812DBC4EECAE}" srcOrd="0" destOrd="0" presId="urn:microsoft.com/office/officeart/2005/8/layout/hierarchy3"/>
    <dgm:cxn modelId="{875AA543-F5E8-4E80-84F9-28BB8FE5DDAD}" type="presOf" srcId="{4D2637F9-FE1E-4254-8F69-A35579A17774}" destId="{E29DB7B7-FD34-4BA3-B750-0C58B8422EC3}" srcOrd="0" destOrd="0" presId="urn:microsoft.com/office/officeart/2005/8/layout/hierarchy3"/>
    <dgm:cxn modelId="{9A12B744-7235-493E-AB3F-AFE6A80DB56E}" type="presOf" srcId="{3AF69E57-E19E-419D-A670-C9C863D2C2A7}" destId="{4CB3CDF7-9F50-4567-AFBA-0D6454C7CC9A}" srcOrd="0" destOrd="0" presId="urn:microsoft.com/office/officeart/2005/8/layout/hierarchy3"/>
    <dgm:cxn modelId="{3BF17C65-AA5D-4951-95DD-C06B818D1C54}" type="presOf" srcId="{33CC2731-6F55-4D4A-A922-403D102D5D6E}" destId="{5505485A-5DB3-4CC7-8220-870474706865}" srcOrd="0" destOrd="0" presId="urn:microsoft.com/office/officeart/2005/8/layout/hierarchy3"/>
    <dgm:cxn modelId="{4790A865-D754-41E6-8A5A-49801BD46045}" type="presOf" srcId="{A9A55FB2-E359-40AC-97E1-F407250BBAA4}" destId="{F5E10206-D718-41E8-AD1A-CB1C7C8EC732}" srcOrd="0" destOrd="0" presId="urn:microsoft.com/office/officeart/2005/8/layout/hierarchy3"/>
    <dgm:cxn modelId="{6D16D66D-ADFD-48C6-A2A1-3BB147AC849B}" srcId="{96209367-6A22-47B2-9E1D-E742520E909F}" destId="{3C8C6F2E-39A4-43DD-8EFD-5EFD4BDBE3B7}" srcOrd="0" destOrd="0" parTransId="{03C50D44-80D8-4C4E-9926-58B6373205A0}" sibTransId="{E6F6BB54-2AFD-42CE-AECB-16A20ECFD947}"/>
    <dgm:cxn modelId="{0D1EFF52-08C1-4F2F-B54E-C3DDFBFCC812}" type="presOf" srcId="{A9A55FB2-E359-40AC-97E1-F407250BBAA4}" destId="{5709FFC8-41A4-4235-8BD3-D8469706F951}" srcOrd="1" destOrd="0" presId="urn:microsoft.com/office/officeart/2005/8/layout/hierarchy3"/>
    <dgm:cxn modelId="{36F1E376-C49C-43E4-B103-65B98979C5F0}" srcId="{A9A55FB2-E359-40AC-97E1-F407250BBAA4}" destId="{C29F0034-28A9-4AA3-A42F-5A1D00C8C522}" srcOrd="1" destOrd="0" parTransId="{531F6E95-6936-472B-B0F3-CB9A82700A44}" sibTransId="{ED45DECE-2D7E-4A77-9349-71CB26656C84}"/>
    <dgm:cxn modelId="{F9581C7A-8AFE-45E5-824F-F8AC44683D3D}" type="presOf" srcId="{531F6E95-6936-472B-B0F3-CB9A82700A44}" destId="{81C03F9D-9B85-4AA0-B32D-0CD2F2216337}" srcOrd="0" destOrd="0" presId="urn:microsoft.com/office/officeart/2005/8/layout/hierarchy3"/>
    <dgm:cxn modelId="{D3D25C7C-08E0-4B5B-8F80-6051851568F5}" srcId="{9E07EB5F-A075-4890-9BF5-ABAB8ACEFCB0}" destId="{B5EFC13D-8D95-48FD-947E-C075FF5F6172}" srcOrd="0" destOrd="0" parTransId="{4D2637F9-FE1E-4254-8F69-A35579A17774}" sibTransId="{C6FA315D-744F-4ADC-BE28-89077959D7D4}"/>
    <dgm:cxn modelId="{86AE5580-6F2D-4800-B8A1-080963B7D147}" srcId="{3C8C6F2E-39A4-43DD-8EFD-5EFD4BDBE3B7}" destId="{5D6FE709-3D2A-418E-B3EF-3F69BCCEFD79}" srcOrd="0" destOrd="0" parTransId="{B324E6DF-B809-4226-8B76-704AE1C1AB5D}" sibTransId="{E2C7AFDA-F0E0-4C92-B43D-C6D4A019AFC5}"/>
    <dgm:cxn modelId="{C5114989-9E5C-4AF7-B99B-5ACE2869DD00}" type="presOf" srcId="{BA12E50D-564D-4C46-9604-842C958F25CF}" destId="{22309F16-A990-4B1F-AD2D-AF87D3A59B58}" srcOrd="0" destOrd="0" presId="urn:microsoft.com/office/officeart/2005/8/layout/hierarchy3"/>
    <dgm:cxn modelId="{6F469E91-BF44-4EE4-A9D9-E8B62A13D0F4}" type="presOf" srcId="{761FC87B-8DBE-4473-B652-F8EB538DDF52}" destId="{49D68A27-8CBD-42F4-88B4-21A44A18648D}" srcOrd="0" destOrd="0" presId="urn:microsoft.com/office/officeart/2005/8/layout/hierarchy3"/>
    <dgm:cxn modelId="{C134FE9A-4D43-48BC-A5D1-D92C22917430}" type="presOf" srcId="{F3908700-4AAF-4907-B98E-3CD942C884FD}" destId="{C0796631-DAE7-4D05-9175-03C7698070AC}" srcOrd="0" destOrd="0" presId="urn:microsoft.com/office/officeart/2005/8/layout/hierarchy3"/>
    <dgm:cxn modelId="{D090419C-EDA5-4468-93B9-539326775035}" srcId="{A9A55FB2-E359-40AC-97E1-F407250BBAA4}" destId="{33CC2731-6F55-4D4A-A922-403D102D5D6E}" srcOrd="3" destOrd="0" parTransId="{F3908700-4AAF-4907-B98E-3CD942C884FD}" sibTransId="{1BAA44D4-338C-460E-AF41-21E054B87456}"/>
    <dgm:cxn modelId="{39A8689C-02BF-43BC-BBC3-227307067685}" srcId="{3C8C6F2E-39A4-43DD-8EFD-5EFD4BDBE3B7}" destId="{761FC87B-8DBE-4473-B652-F8EB538DDF52}" srcOrd="3" destOrd="0" parTransId="{61523FA8-0717-4FE1-8FFF-31F78B84F95A}" sibTransId="{974CBF44-6DC0-46FE-8D5E-FD829DB5E06E}"/>
    <dgm:cxn modelId="{83735DA4-48E9-4E8C-9C0E-0EDC89FF9911}" type="presOf" srcId="{9E07EB5F-A075-4890-9BF5-ABAB8ACEFCB0}" destId="{68424093-E4FB-4803-BE0C-4E2E34D3DED4}" srcOrd="1" destOrd="0" presId="urn:microsoft.com/office/officeart/2005/8/layout/hierarchy3"/>
    <dgm:cxn modelId="{336244AE-759F-49CB-8246-B07CD97F9D2B}" srcId="{9E07EB5F-A075-4890-9BF5-ABAB8ACEFCB0}" destId="{A6BBC805-CD35-472B-AE7F-03433FA4C91A}" srcOrd="3" destOrd="0" parTransId="{17D8935B-28BB-4746-81E8-E446A15F0A45}" sibTransId="{50C9AEA6-48AD-4305-96E3-F1D855D87662}"/>
    <dgm:cxn modelId="{74F428B8-FD1E-43E3-984E-6312491A84D3}" type="presOf" srcId="{B0B4013B-9834-4E82-B17A-7E97560F4254}" destId="{4CC1F2D2-8448-486C-A6DA-4972EFD25289}" srcOrd="0" destOrd="0" presId="urn:microsoft.com/office/officeart/2005/8/layout/hierarchy3"/>
    <dgm:cxn modelId="{63C0EABB-47DA-431B-BA30-5587F887079F}" type="presOf" srcId="{3C8C6F2E-39A4-43DD-8EFD-5EFD4BDBE3B7}" destId="{C08E30EA-12ED-4A06-8C2B-01D7B7B72C85}" srcOrd="0" destOrd="0" presId="urn:microsoft.com/office/officeart/2005/8/layout/hierarchy3"/>
    <dgm:cxn modelId="{7DA516C0-A847-4E77-A6D2-F1AA549EE00A}" type="presOf" srcId="{7EBDB79C-6C35-4F95-9BA2-C39B937BCF37}" destId="{6CC71075-4A03-44EA-AE83-F67EA158D810}" srcOrd="0" destOrd="0" presId="urn:microsoft.com/office/officeart/2005/8/layout/hierarchy3"/>
    <dgm:cxn modelId="{F26527C4-C1AF-415E-9079-057BAE75FDCB}" type="presOf" srcId="{1A7A2C60-8905-408E-98EC-388135870482}" destId="{758345DA-5C91-42B7-BB74-A34A1920C768}" srcOrd="0" destOrd="0" presId="urn:microsoft.com/office/officeart/2005/8/layout/hierarchy3"/>
    <dgm:cxn modelId="{1E5F84CF-7BEC-48F5-A567-4B1983FAEB48}" type="presOf" srcId="{B324E6DF-B809-4226-8B76-704AE1C1AB5D}" destId="{D73F0BD1-EDEF-432F-8AC6-9819528814D8}" srcOrd="0" destOrd="0" presId="urn:microsoft.com/office/officeart/2005/8/layout/hierarchy3"/>
    <dgm:cxn modelId="{048E0CD0-421D-4C70-965E-36A0E76274E1}" type="presOf" srcId="{1D949F3C-5AB0-4A0E-AA82-DDD17B5B704C}" destId="{A5B4B4B7-AED0-472E-B833-77D40DCBA3D4}" srcOrd="0" destOrd="0" presId="urn:microsoft.com/office/officeart/2005/8/layout/hierarchy3"/>
    <dgm:cxn modelId="{114951D1-ECD1-488E-8824-14087BD3D6DD}" type="presOf" srcId="{A6BBC805-CD35-472B-AE7F-03433FA4C91A}" destId="{7CD9C898-DD5E-483E-AFDA-11B2C473C06A}" srcOrd="0" destOrd="0" presId="urn:microsoft.com/office/officeart/2005/8/layout/hierarchy3"/>
    <dgm:cxn modelId="{04D3F6D2-5E85-4877-948F-CE3B03AD1EF2}" type="presOf" srcId="{61523FA8-0717-4FE1-8FFF-31F78B84F95A}" destId="{E837949D-F64C-4ED4-AD7D-49A5AD4C4799}" srcOrd="0" destOrd="0" presId="urn:microsoft.com/office/officeart/2005/8/layout/hierarchy3"/>
    <dgm:cxn modelId="{FA9E94DB-D160-4FB2-B463-AC2818B8D9C2}" type="presOf" srcId="{C29F0034-28A9-4AA3-A42F-5A1D00C8C522}" destId="{01939BAA-C32F-445C-AEA5-E87E4C001ACC}" srcOrd="0" destOrd="0" presId="urn:microsoft.com/office/officeart/2005/8/layout/hierarchy3"/>
    <dgm:cxn modelId="{A7282FDD-FB45-4428-ABB7-795D6D48E57B}" type="presOf" srcId="{B5EFC13D-8D95-48FD-947E-C075FF5F6172}" destId="{84FA5F7E-D4CF-4B90-8D7A-0931BA6B4460}" srcOrd="0" destOrd="0" presId="urn:microsoft.com/office/officeart/2005/8/layout/hierarchy3"/>
    <dgm:cxn modelId="{EC8321F6-95A4-45DA-9953-FFC24502A140}" type="presOf" srcId="{96209367-6A22-47B2-9E1D-E742520E909F}" destId="{881E084E-4089-4A7F-84EE-3AE592EB7104}" srcOrd="0" destOrd="0" presId="urn:microsoft.com/office/officeart/2005/8/layout/hierarchy3"/>
    <dgm:cxn modelId="{7D1811FB-1CB5-438A-B85B-CA34AE381CFE}" srcId="{9E07EB5F-A075-4890-9BF5-ABAB8ACEFCB0}" destId="{090EB070-E410-4192-BD81-9B7B95C61F72}" srcOrd="2" destOrd="0" parTransId="{B0B4013B-9834-4E82-B17A-7E97560F4254}" sibTransId="{E34CAEA0-00E9-4762-830C-7ED7FEA1F008}"/>
    <dgm:cxn modelId="{4F8249FB-F77C-46FD-A0D4-150656EFB401}" type="presOf" srcId="{17D8935B-28BB-4746-81E8-E446A15F0A45}" destId="{E30CF9FF-E6E9-415E-951F-42BBBE6FD3F2}" srcOrd="0" destOrd="0" presId="urn:microsoft.com/office/officeart/2005/8/layout/hierarchy3"/>
    <dgm:cxn modelId="{0869F224-E1FB-4D1A-88B3-419A02342555}" type="presParOf" srcId="{881E084E-4089-4A7F-84EE-3AE592EB7104}" destId="{4A427F1A-982A-464B-BC2F-CDB0EA3812C2}" srcOrd="0" destOrd="0" presId="urn:microsoft.com/office/officeart/2005/8/layout/hierarchy3"/>
    <dgm:cxn modelId="{A9B24DA1-E7A5-47C5-9FDA-224AE3623C10}" type="presParOf" srcId="{4A427F1A-982A-464B-BC2F-CDB0EA3812C2}" destId="{ED75E270-2219-4591-B80B-FF53385F7BC7}" srcOrd="0" destOrd="0" presId="urn:microsoft.com/office/officeart/2005/8/layout/hierarchy3"/>
    <dgm:cxn modelId="{8CA5C089-319C-4378-9DAC-449EEA890A51}" type="presParOf" srcId="{ED75E270-2219-4591-B80B-FF53385F7BC7}" destId="{C08E30EA-12ED-4A06-8C2B-01D7B7B72C85}" srcOrd="0" destOrd="0" presId="urn:microsoft.com/office/officeart/2005/8/layout/hierarchy3"/>
    <dgm:cxn modelId="{510AD7BF-9E05-4B02-9D6B-7C5A30DF792D}" type="presParOf" srcId="{ED75E270-2219-4591-B80B-FF53385F7BC7}" destId="{A87E2D23-F480-47EF-A2D3-D85C31D54D3B}" srcOrd="1" destOrd="0" presId="urn:microsoft.com/office/officeart/2005/8/layout/hierarchy3"/>
    <dgm:cxn modelId="{518E3611-F415-48DE-84E3-DF40089427FF}" type="presParOf" srcId="{4A427F1A-982A-464B-BC2F-CDB0EA3812C2}" destId="{A1B602CB-C148-4244-A66A-924F210D3781}" srcOrd="1" destOrd="0" presId="urn:microsoft.com/office/officeart/2005/8/layout/hierarchy3"/>
    <dgm:cxn modelId="{F330C8B6-432B-4EB5-96A5-FBA6875EE729}" type="presParOf" srcId="{A1B602CB-C148-4244-A66A-924F210D3781}" destId="{D73F0BD1-EDEF-432F-8AC6-9819528814D8}" srcOrd="0" destOrd="0" presId="urn:microsoft.com/office/officeart/2005/8/layout/hierarchy3"/>
    <dgm:cxn modelId="{0AAC60AA-2160-40EE-A96E-7A36FED56F6F}" type="presParOf" srcId="{A1B602CB-C148-4244-A66A-924F210D3781}" destId="{23357631-55FC-4835-959E-6A531C3A72E9}" srcOrd="1" destOrd="0" presId="urn:microsoft.com/office/officeart/2005/8/layout/hierarchy3"/>
    <dgm:cxn modelId="{1D0FA0FE-973F-4AED-98B0-15D8ADD4CFE5}" type="presParOf" srcId="{A1B602CB-C148-4244-A66A-924F210D3781}" destId="{6CC71075-4A03-44EA-AE83-F67EA158D810}" srcOrd="2" destOrd="0" presId="urn:microsoft.com/office/officeart/2005/8/layout/hierarchy3"/>
    <dgm:cxn modelId="{578498DF-C888-4F12-8F35-6E213ADD0190}" type="presParOf" srcId="{A1B602CB-C148-4244-A66A-924F210D3781}" destId="{5E8A8836-FE9D-4427-A939-5929D85E3A04}" srcOrd="3" destOrd="0" presId="urn:microsoft.com/office/officeart/2005/8/layout/hierarchy3"/>
    <dgm:cxn modelId="{A50BF93C-D671-4396-B020-2B49E50514C1}" type="presParOf" srcId="{A1B602CB-C148-4244-A66A-924F210D3781}" destId="{020B1EC2-842F-4628-9131-0775A23D8CBF}" srcOrd="4" destOrd="0" presId="urn:microsoft.com/office/officeart/2005/8/layout/hierarchy3"/>
    <dgm:cxn modelId="{D9B953E2-7236-4870-920B-16AA3EB7897A}" type="presParOf" srcId="{A1B602CB-C148-4244-A66A-924F210D3781}" destId="{758345DA-5C91-42B7-BB74-A34A1920C768}" srcOrd="5" destOrd="0" presId="urn:microsoft.com/office/officeart/2005/8/layout/hierarchy3"/>
    <dgm:cxn modelId="{E7586666-5869-4832-B130-CAB925E071A5}" type="presParOf" srcId="{A1B602CB-C148-4244-A66A-924F210D3781}" destId="{E837949D-F64C-4ED4-AD7D-49A5AD4C4799}" srcOrd="6" destOrd="0" presId="urn:microsoft.com/office/officeart/2005/8/layout/hierarchy3"/>
    <dgm:cxn modelId="{6C6ED406-2387-4524-8CB5-64C7FC18F750}" type="presParOf" srcId="{A1B602CB-C148-4244-A66A-924F210D3781}" destId="{49D68A27-8CBD-42F4-88B4-21A44A18648D}" srcOrd="7" destOrd="0" presId="urn:microsoft.com/office/officeart/2005/8/layout/hierarchy3"/>
    <dgm:cxn modelId="{435C102E-74CF-45C5-B5D8-B33A8F8036B5}" type="presParOf" srcId="{881E084E-4089-4A7F-84EE-3AE592EB7104}" destId="{369BF0E7-6FEA-40FA-803F-DFB5B95B653D}" srcOrd="1" destOrd="0" presId="urn:microsoft.com/office/officeart/2005/8/layout/hierarchy3"/>
    <dgm:cxn modelId="{D7652C39-F329-4189-B46A-0F8222B57080}" type="presParOf" srcId="{369BF0E7-6FEA-40FA-803F-DFB5B95B653D}" destId="{EF8C4525-7A46-4505-84EF-E872511D5501}" srcOrd="0" destOrd="0" presId="urn:microsoft.com/office/officeart/2005/8/layout/hierarchy3"/>
    <dgm:cxn modelId="{B81A4DF1-C8E6-48F4-A9CA-CA6AB9969D1B}" type="presParOf" srcId="{EF8C4525-7A46-4505-84EF-E872511D5501}" destId="{71B74AAD-5DCA-451E-B00F-156B4B989B61}" srcOrd="0" destOrd="0" presId="urn:microsoft.com/office/officeart/2005/8/layout/hierarchy3"/>
    <dgm:cxn modelId="{FF0448CE-818B-47FA-A069-558694A062A1}" type="presParOf" srcId="{EF8C4525-7A46-4505-84EF-E872511D5501}" destId="{68424093-E4FB-4803-BE0C-4E2E34D3DED4}" srcOrd="1" destOrd="0" presId="urn:microsoft.com/office/officeart/2005/8/layout/hierarchy3"/>
    <dgm:cxn modelId="{3BAD45D1-7E79-4659-A917-B5AF865496E8}" type="presParOf" srcId="{369BF0E7-6FEA-40FA-803F-DFB5B95B653D}" destId="{C137C93A-D234-4AB0-8DE9-4350E052CE1B}" srcOrd="1" destOrd="0" presId="urn:microsoft.com/office/officeart/2005/8/layout/hierarchy3"/>
    <dgm:cxn modelId="{E6A278DB-012E-4C55-B639-FA71E0CDF4F1}" type="presParOf" srcId="{C137C93A-D234-4AB0-8DE9-4350E052CE1B}" destId="{E29DB7B7-FD34-4BA3-B750-0C58B8422EC3}" srcOrd="0" destOrd="0" presId="urn:microsoft.com/office/officeart/2005/8/layout/hierarchy3"/>
    <dgm:cxn modelId="{9615D43C-650D-4B7F-AB30-FD539DA491D4}" type="presParOf" srcId="{C137C93A-D234-4AB0-8DE9-4350E052CE1B}" destId="{84FA5F7E-D4CF-4B90-8D7A-0931BA6B4460}" srcOrd="1" destOrd="0" presId="urn:microsoft.com/office/officeart/2005/8/layout/hierarchy3"/>
    <dgm:cxn modelId="{913E6562-E72E-485B-96C4-3CF2AA558903}" type="presParOf" srcId="{C137C93A-D234-4AB0-8DE9-4350E052CE1B}" destId="{B34848EC-E478-40AA-874F-19550E56E85A}" srcOrd="2" destOrd="0" presId="urn:microsoft.com/office/officeart/2005/8/layout/hierarchy3"/>
    <dgm:cxn modelId="{D937B28D-94FC-423D-90BC-E989222A9383}" type="presParOf" srcId="{C137C93A-D234-4AB0-8DE9-4350E052CE1B}" destId="{4CB3CDF7-9F50-4567-AFBA-0D6454C7CC9A}" srcOrd="3" destOrd="0" presId="urn:microsoft.com/office/officeart/2005/8/layout/hierarchy3"/>
    <dgm:cxn modelId="{A4148EAA-8E71-4706-ABFF-3420C43DDB81}" type="presParOf" srcId="{C137C93A-D234-4AB0-8DE9-4350E052CE1B}" destId="{4CC1F2D2-8448-486C-A6DA-4972EFD25289}" srcOrd="4" destOrd="0" presId="urn:microsoft.com/office/officeart/2005/8/layout/hierarchy3"/>
    <dgm:cxn modelId="{96D95CAC-6AC3-4019-A383-3247599547AF}" type="presParOf" srcId="{C137C93A-D234-4AB0-8DE9-4350E052CE1B}" destId="{5FFFD8DC-BD7D-47BE-AAEE-F71DDACEA835}" srcOrd="5" destOrd="0" presId="urn:microsoft.com/office/officeart/2005/8/layout/hierarchy3"/>
    <dgm:cxn modelId="{F627E1DA-A2FD-4D56-B600-B34CF97BEBC6}" type="presParOf" srcId="{C137C93A-D234-4AB0-8DE9-4350E052CE1B}" destId="{E30CF9FF-E6E9-415E-951F-42BBBE6FD3F2}" srcOrd="6" destOrd="0" presId="urn:microsoft.com/office/officeart/2005/8/layout/hierarchy3"/>
    <dgm:cxn modelId="{20B87FB4-8259-421F-8497-A5B31EEB0EBC}" type="presParOf" srcId="{C137C93A-D234-4AB0-8DE9-4350E052CE1B}" destId="{7CD9C898-DD5E-483E-AFDA-11B2C473C06A}" srcOrd="7" destOrd="0" presId="urn:microsoft.com/office/officeart/2005/8/layout/hierarchy3"/>
    <dgm:cxn modelId="{746CB009-4163-4CAD-A4A2-64DD569777FD}" type="presParOf" srcId="{881E084E-4089-4A7F-84EE-3AE592EB7104}" destId="{BE3E1D9B-B463-4168-BCDF-1D79DB1E7249}" srcOrd="2" destOrd="0" presId="urn:microsoft.com/office/officeart/2005/8/layout/hierarchy3"/>
    <dgm:cxn modelId="{9466D6E7-F511-4163-AA2F-47E1674D6D04}" type="presParOf" srcId="{BE3E1D9B-B463-4168-BCDF-1D79DB1E7249}" destId="{3B4651DE-A603-4756-96BD-2F9D3D588F2E}" srcOrd="0" destOrd="0" presId="urn:microsoft.com/office/officeart/2005/8/layout/hierarchy3"/>
    <dgm:cxn modelId="{45E54222-F350-4D89-A904-358B763C469C}" type="presParOf" srcId="{3B4651DE-A603-4756-96BD-2F9D3D588F2E}" destId="{F5E10206-D718-41E8-AD1A-CB1C7C8EC732}" srcOrd="0" destOrd="0" presId="urn:microsoft.com/office/officeart/2005/8/layout/hierarchy3"/>
    <dgm:cxn modelId="{BA76FA21-78E1-4763-8C23-D0A684B5F848}" type="presParOf" srcId="{3B4651DE-A603-4756-96BD-2F9D3D588F2E}" destId="{5709FFC8-41A4-4235-8BD3-D8469706F951}" srcOrd="1" destOrd="0" presId="urn:microsoft.com/office/officeart/2005/8/layout/hierarchy3"/>
    <dgm:cxn modelId="{E35CCD57-4618-4119-8B6F-B5F52BDA31FA}" type="presParOf" srcId="{BE3E1D9B-B463-4168-BCDF-1D79DB1E7249}" destId="{8B33B7BC-FAF7-487C-AAC1-EF4984AC3E7D}" srcOrd="1" destOrd="0" presId="urn:microsoft.com/office/officeart/2005/8/layout/hierarchy3"/>
    <dgm:cxn modelId="{F0692997-11C1-43EF-AE48-4103FD6C4E64}" type="presParOf" srcId="{8B33B7BC-FAF7-487C-AAC1-EF4984AC3E7D}" destId="{0F41F098-1D17-4D9D-889C-812DBC4EECAE}" srcOrd="0" destOrd="0" presId="urn:microsoft.com/office/officeart/2005/8/layout/hierarchy3"/>
    <dgm:cxn modelId="{EEF21CCD-D91C-4714-9394-C758D11741CC}" type="presParOf" srcId="{8B33B7BC-FAF7-487C-AAC1-EF4984AC3E7D}" destId="{DF5F23B7-A539-42CA-9769-70D0566113F6}" srcOrd="1" destOrd="0" presId="urn:microsoft.com/office/officeart/2005/8/layout/hierarchy3"/>
    <dgm:cxn modelId="{44E363EF-031B-408D-9ED4-B19DFFB964DB}" type="presParOf" srcId="{8B33B7BC-FAF7-487C-AAC1-EF4984AC3E7D}" destId="{81C03F9D-9B85-4AA0-B32D-0CD2F2216337}" srcOrd="2" destOrd="0" presId="urn:microsoft.com/office/officeart/2005/8/layout/hierarchy3"/>
    <dgm:cxn modelId="{812BC51C-5B84-4F86-BC99-31C9F98046BE}" type="presParOf" srcId="{8B33B7BC-FAF7-487C-AAC1-EF4984AC3E7D}" destId="{01939BAA-C32F-445C-AEA5-E87E4C001ACC}" srcOrd="3" destOrd="0" presId="urn:microsoft.com/office/officeart/2005/8/layout/hierarchy3"/>
    <dgm:cxn modelId="{6B800199-D628-4689-9F57-BB0E61EEE38A}" type="presParOf" srcId="{8B33B7BC-FAF7-487C-AAC1-EF4984AC3E7D}" destId="{A5B4B4B7-AED0-472E-B833-77D40DCBA3D4}" srcOrd="4" destOrd="0" presId="urn:microsoft.com/office/officeart/2005/8/layout/hierarchy3"/>
    <dgm:cxn modelId="{436506A6-561E-44CB-B225-435713718D19}" type="presParOf" srcId="{8B33B7BC-FAF7-487C-AAC1-EF4984AC3E7D}" destId="{22309F16-A990-4B1F-AD2D-AF87D3A59B58}" srcOrd="5" destOrd="0" presId="urn:microsoft.com/office/officeart/2005/8/layout/hierarchy3"/>
    <dgm:cxn modelId="{EA72E2C2-F8E5-4C42-9EA0-B3A15ECC92C7}" type="presParOf" srcId="{8B33B7BC-FAF7-487C-AAC1-EF4984AC3E7D}" destId="{C0796631-DAE7-4D05-9175-03C7698070AC}" srcOrd="6" destOrd="0" presId="urn:microsoft.com/office/officeart/2005/8/layout/hierarchy3"/>
    <dgm:cxn modelId="{8A9D65FC-5479-4DFF-99DB-3AF6D6C6A230}" type="presParOf" srcId="{8B33B7BC-FAF7-487C-AAC1-EF4984AC3E7D}" destId="{5505485A-5DB3-4CC7-8220-870474706865}" srcOrd="7" destOrd="0" presId="urn:microsoft.com/office/officeart/2005/8/layout/hierarchy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E30EA-12ED-4A06-8C2B-01D7B7B72C85}">
      <dsp:nvSpPr>
        <dsp:cNvPr id="0" name=""/>
        <dsp:cNvSpPr/>
      </dsp:nvSpPr>
      <dsp:spPr>
        <a:xfrm>
          <a:off x="0" y="145574"/>
          <a:ext cx="2487724" cy="815398"/>
        </a:xfrm>
        <a:prstGeom prst="roundRect">
          <a:avLst>
            <a:gd name="adj" fmla="val 10000"/>
          </a:avLst>
        </a:prstGeom>
        <a:solidFill>
          <a:schemeClr val="bg2">
            <a:lumMod val="25000"/>
            <a:lumOff val="7500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SG" sz="1800" b="1" kern="1200">
              <a:solidFill>
                <a:schemeClr val="tx1"/>
              </a:solidFill>
              <a:latin typeface="Calibri" panose="020F0502020204030204" pitchFamily="34" charset="0"/>
              <a:ea typeface="Calibri" panose="020F0502020204030204" pitchFamily="34" charset="0"/>
              <a:cs typeface="Calibri" panose="020F0502020204030204" pitchFamily="34" charset="0"/>
            </a:rPr>
            <a:t>Milestone Year</a:t>
          </a:r>
        </a:p>
      </dsp:txBody>
      <dsp:txXfrm>
        <a:off x="23882" y="169456"/>
        <a:ext cx="2439960" cy="767634"/>
      </dsp:txXfrm>
    </dsp:sp>
    <dsp:sp modelId="{D73F0BD1-EDEF-432F-8AC6-9819528814D8}">
      <dsp:nvSpPr>
        <dsp:cNvPr id="0" name=""/>
        <dsp:cNvSpPr/>
      </dsp:nvSpPr>
      <dsp:spPr>
        <a:xfrm>
          <a:off x="248772" y="960973"/>
          <a:ext cx="250255" cy="806410"/>
        </a:xfrm>
        <a:custGeom>
          <a:avLst/>
          <a:gdLst/>
          <a:ahLst/>
          <a:cxnLst/>
          <a:rect l="0" t="0" r="0" b="0"/>
          <a:pathLst>
            <a:path>
              <a:moveTo>
                <a:pt x="0" y="0"/>
              </a:moveTo>
              <a:lnTo>
                <a:pt x="0" y="806410"/>
              </a:lnTo>
              <a:lnTo>
                <a:pt x="250255" y="806410"/>
              </a:lnTo>
            </a:path>
          </a:pathLst>
        </a:custGeom>
        <a:noFill/>
        <a:ln w="25400" cap="flat" cmpd="sng" algn="ctr">
          <a:solidFill>
            <a:srgbClr val="0070C0"/>
          </a:solidFill>
          <a:prstDash val="solid"/>
        </a:ln>
        <a:effectLst/>
      </dsp:spPr>
      <dsp:style>
        <a:lnRef idx="2">
          <a:scrgbClr r="0" g="0" b="0"/>
        </a:lnRef>
        <a:fillRef idx="0">
          <a:scrgbClr r="0" g="0" b="0"/>
        </a:fillRef>
        <a:effectRef idx="0">
          <a:scrgbClr r="0" g="0" b="0"/>
        </a:effectRef>
        <a:fontRef idx="minor"/>
      </dsp:style>
    </dsp:sp>
    <dsp:sp modelId="{23357631-55FC-4835-959E-6A531C3A72E9}">
      <dsp:nvSpPr>
        <dsp:cNvPr id="0" name=""/>
        <dsp:cNvSpPr/>
      </dsp:nvSpPr>
      <dsp:spPr>
        <a:xfrm>
          <a:off x="499028" y="1227384"/>
          <a:ext cx="2355175" cy="1079998"/>
        </a:xfrm>
        <a:prstGeom prst="roundRect">
          <a:avLst>
            <a:gd name="adj" fmla="val 10000"/>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SG" sz="1400" b="1" kern="1200">
              <a:latin typeface="Calibri" panose="020F0502020204030204" pitchFamily="34" charset="0"/>
              <a:ea typeface="Calibri" panose="020F0502020204030204" pitchFamily="34" charset="0"/>
              <a:cs typeface="Calibri" panose="020F0502020204030204" pitchFamily="34" charset="0"/>
            </a:rPr>
            <a:t>YDA’s Journey:                                     </a:t>
          </a:r>
          <a:r>
            <a:rPr lang="en-SG" sz="1400" kern="1200">
              <a:latin typeface="Calibri" panose="020F0502020204030204" pitchFamily="34" charset="0"/>
              <a:ea typeface="Calibri" panose="020F0502020204030204" pitchFamily="34" charset="0"/>
              <a:cs typeface="Calibri" panose="020F0502020204030204" pitchFamily="34" charset="0"/>
            </a:rPr>
            <a:t>41 years of uplifting communities in need since 1984</a:t>
          </a:r>
        </a:p>
      </dsp:txBody>
      <dsp:txXfrm>
        <a:off x="530660" y="1259016"/>
        <a:ext cx="2291911" cy="1016734"/>
      </dsp:txXfrm>
    </dsp:sp>
    <dsp:sp modelId="{6CC71075-4A03-44EA-AE83-F67EA158D810}">
      <dsp:nvSpPr>
        <dsp:cNvPr id="0" name=""/>
        <dsp:cNvSpPr/>
      </dsp:nvSpPr>
      <dsp:spPr>
        <a:xfrm>
          <a:off x="248772" y="960973"/>
          <a:ext cx="250255" cy="2152819"/>
        </a:xfrm>
        <a:custGeom>
          <a:avLst/>
          <a:gdLst/>
          <a:ahLst/>
          <a:cxnLst/>
          <a:rect l="0" t="0" r="0" b="0"/>
          <a:pathLst>
            <a:path>
              <a:moveTo>
                <a:pt x="0" y="0"/>
              </a:moveTo>
              <a:lnTo>
                <a:pt x="0" y="2152819"/>
              </a:lnTo>
              <a:lnTo>
                <a:pt x="250255" y="2152819"/>
              </a:lnTo>
            </a:path>
          </a:pathLst>
        </a:custGeom>
        <a:noFill/>
        <a:ln w="25400" cap="flat" cmpd="sng" algn="ctr">
          <a:solidFill>
            <a:srgbClr val="0070C0"/>
          </a:solidFill>
          <a:prstDash val="solid"/>
        </a:ln>
        <a:effectLst/>
      </dsp:spPr>
      <dsp:style>
        <a:lnRef idx="2">
          <a:scrgbClr r="0" g="0" b="0"/>
        </a:lnRef>
        <a:fillRef idx="0">
          <a:scrgbClr r="0" g="0" b="0"/>
        </a:fillRef>
        <a:effectRef idx="0">
          <a:scrgbClr r="0" g="0" b="0"/>
        </a:effectRef>
        <a:fontRef idx="minor"/>
      </dsp:style>
    </dsp:sp>
    <dsp:sp modelId="{5E8A8836-FE9D-4427-A939-5929D85E3A04}">
      <dsp:nvSpPr>
        <dsp:cNvPr id="0" name=""/>
        <dsp:cNvSpPr/>
      </dsp:nvSpPr>
      <dsp:spPr>
        <a:xfrm>
          <a:off x="499028" y="2573793"/>
          <a:ext cx="2355175" cy="1079998"/>
        </a:xfrm>
        <a:prstGeom prst="roundRect">
          <a:avLst>
            <a:gd name="adj" fmla="val 10000"/>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SG" sz="1400" b="1" kern="1200">
              <a:latin typeface="Calibri" panose="020F0502020204030204" pitchFamily="34" charset="0"/>
              <a:ea typeface="Calibri" panose="020F0502020204030204" pitchFamily="34" charset="0"/>
              <a:cs typeface="Calibri" panose="020F0502020204030204" pitchFamily="34" charset="0"/>
            </a:rPr>
            <a:t>Nation’s Birthday:                            </a:t>
          </a:r>
          <a:r>
            <a:rPr lang="en-SG" sz="1400" kern="1200">
              <a:latin typeface="Calibri" panose="020F0502020204030204" pitchFamily="34" charset="0"/>
              <a:ea typeface="Calibri" panose="020F0502020204030204" pitchFamily="34" charset="0"/>
              <a:cs typeface="Calibri" panose="020F0502020204030204" pitchFamily="34" charset="0"/>
            </a:rPr>
            <a:t>A timely reminder of how far we have come as Singapore turns 60 in 2025 </a:t>
          </a:r>
        </a:p>
      </dsp:txBody>
      <dsp:txXfrm>
        <a:off x="530660" y="2605425"/>
        <a:ext cx="2291911" cy="1016734"/>
      </dsp:txXfrm>
    </dsp:sp>
    <dsp:sp modelId="{71B74AAD-5DCA-451E-B00F-156B4B989B61}">
      <dsp:nvSpPr>
        <dsp:cNvPr id="0" name=""/>
        <dsp:cNvSpPr/>
      </dsp:nvSpPr>
      <dsp:spPr>
        <a:xfrm>
          <a:off x="3022029" y="145574"/>
          <a:ext cx="2440175" cy="815398"/>
        </a:xfrm>
        <a:prstGeom prst="roundRect">
          <a:avLst>
            <a:gd name="adj" fmla="val 10000"/>
          </a:avLst>
        </a:prstGeom>
        <a:solidFill>
          <a:srgbClr val="FFC000"/>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SG" sz="1800" b="1" kern="1200">
              <a:solidFill>
                <a:schemeClr val="tx1"/>
              </a:solidFill>
              <a:latin typeface="Calibri" panose="020F0502020204030204" pitchFamily="34" charset="0"/>
              <a:ea typeface="Calibri" panose="020F0502020204030204" pitchFamily="34" charset="0"/>
              <a:cs typeface="Calibri" panose="020F0502020204030204" pitchFamily="34" charset="0"/>
            </a:rPr>
            <a:t>Campaign Objectives</a:t>
          </a:r>
        </a:p>
      </dsp:txBody>
      <dsp:txXfrm>
        <a:off x="3045911" y="169456"/>
        <a:ext cx="2392411" cy="767634"/>
      </dsp:txXfrm>
    </dsp:sp>
    <dsp:sp modelId="{E29DB7B7-FD34-4BA3-B750-0C58B8422EC3}">
      <dsp:nvSpPr>
        <dsp:cNvPr id="0" name=""/>
        <dsp:cNvSpPr/>
      </dsp:nvSpPr>
      <dsp:spPr>
        <a:xfrm>
          <a:off x="3266047" y="960973"/>
          <a:ext cx="244017" cy="806410"/>
        </a:xfrm>
        <a:custGeom>
          <a:avLst/>
          <a:gdLst/>
          <a:ahLst/>
          <a:cxnLst/>
          <a:rect l="0" t="0" r="0" b="0"/>
          <a:pathLst>
            <a:path>
              <a:moveTo>
                <a:pt x="0" y="0"/>
              </a:moveTo>
              <a:lnTo>
                <a:pt x="0" y="806410"/>
              </a:lnTo>
              <a:lnTo>
                <a:pt x="244017" y="806410"/>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84FA5F7E-D4CF-4B90-8D7A-0931BA6B4460}">
      <dsp:nvSpPr>
        <dsp:cNvPr id="0" name=""/>
        <dsp:cNvSpPr/>
      </dsp:nvSpPr>
      <dsp:spPr>
        <a:xfrm>
          <a:off x="3510064" y="1227384"/>
          <a:ext cx="2355175" cy="1079998"/>
        </a:xfrm>
        <a:prstGeom prst="roundRect">
          <a:avLst>
            <a:gd name="adj" fmla="val 10000"/>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SG" sz="1400" b="1" kern="1200">
              <a:latin typeface="Calibri" panose="020F0502020204030204" pitchFamily="34" charset="0"/>
              <a:ea typeface="Calibri" panose="020F0502020204030204" pitchFamily="34" charset="0"/>
              <a:cs typeface="Calibri" panose="020F0502020204030204" pitchFamily="34" charset="0"/>
            </a:rPr>
            <a:t>Celebrate Giving:                      </a:t>
          </a:r>
          <a:r>
            <a:rPr lang="en-SG" sz="1400" kern="1200">
              <a:latin typeface="Calibri" panose="020F0502020204030204" pitchFamily="34" charset="0"/>
              <a:ea typeface="Calibri" panose="020F0502020204030204" pitchFamily="34" charset="0"/>
              <a:cs typeface="Calibri" panose="020F0502020204030204" pitchFamily="34" charset="0"/>
            </a:rPr>
            <a:t>Embrace the spirit of giving by celebrating a meaningful Youth Day this SG60 milestone year</a:t>
          </a:r>
        </a:p>
      </dsp:txBody>
      <dsp:txXfrm>
        <a:off x="3541696" y="1259016"/>
        <a:ext cx="2291911" cy="1016734"/>
      </dsp:txXfrm>
    </dsp:sp>
    <dsp:sp modelId="{B34848EC-E478-40AA-874F-19550E56E85A}">
      <dsp:nvSpPr>
        <dsp:cNvPr id="0" name=""/>
        <dsp:cNvSpPr/>
      </dsp:nvSpPr>
      <dsp:spPr>
        <a:xfrm>
          <a:off x="3266047" y="960973"/>
          <a:ext cx="244017" cy="2152819"/>
        </a:xfrm>
        <a:custGeom>
          <a:avLst/>
          <a:gdLst/>
          <a:ahLst/>
          <a:cxnLst/>
          <a:rect l="0" t="0" r="0" b="0"/>
          <a:pathLst>
            <a:path>
              <a:moveTo>
                <a:pt x="0" y="0"/>
              </a:moveTo>
              <a:lnTo>
                <a:pt x="0" y="2152819"/>
              </a:lnTo>
              <a:lnTo>
                <a:pt x="244017" y="2152819"/>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4CB3CDF7-9F50-4567-AFBA-0D6454C7CC9A}">
      <dsp:nvSpPr>
        <dsp:cNvPr id="0" name=""/>
        <dsp:cNvSpPr/>
      </dsp:nvSpPr>
      <dsp:spPr>
        <a:xfrm>
          <a:off x="3510064" y="2573793"/>
          <a:ext cx="2355175" cy="1079998"/>
        </a:xfrm>
        <a:prstGeom prst="roundRect">
          <a:avLst>
            <a:gd name="adj" fmla="val 10000"/>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SG" sz="1400" b="1" kern="1200">
              <a:latin typeface="Calibri" panose="020F0502020204030204" pitchFamily="34" charset="0"/>
              <a:ea typeface="Calibri" panose="020F0502020204030204" pitchFamily="34" charset="0"/>
              <a:cs typeface="Calibri" panose="020F0502020204030204" pitchFamily="34" charset="0"/>
            </a:rPr>
            <a:t>Celebrate Youth:                     </a:t>
          </a:r>
          <a:r>
            <a:rPr lang="en-SG" sz="1400" kern="1200">
              <a:latin typeface="Calibri" panose="020F0502020204030204" pitchFamily="34" charset="0"/>
              <a:ea typeface="Calibri" panose="020F0502020204030204" pitchFamily="34" charset="0"/>
              <a:cs typeface="Calibri" panose="020F0502020204030204" pitchFamily="34" charset="0"/>
            </a:rPr>
            <a:t>Inspire youths to grow into compassionate, community-minded individuals who care for Singapore</a:t>
          </a:r>
        </a:p>
      </dsp:txBody>
      <dsp:txXfrm>
        <a:off x="3541696" y="2605425"/>
        <a:ext cx="2291911" cy="1016734"/>
      </dsp:txXfrm>
    </dsp:sp>
    <dsp:sp modelId="{F5E10206-D718-41E8-AD1A-CB1C7C8EC732}">
      <dsp:nvSpPr>
        <dsp:cNvPr id="0" name=""/>
        <dsp:cNvSpPr/>
      </dsp:nvSpPr>
      <dsp:spPr>
        <a:xfrm>
          <a:off x="5995027" y="145574"/>
          <a:ext cx="2367306" cy="815398"/>
        </a:xfrm>
        <a:prstGeom prst="roundRect">
          <a:avLst>
            <a:gd name="adj" fmla="val 10000"/>
          </a:avLst>
        </a:prstGeom>
        <a:solidFill>
          <a:schemeClr val="accent5">
            <a:lumMod val="20000"/>
            <a:lumOff val="80000"/>
          </a:schemeClr>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SG" sz="1800" b="1" kern="1200">
              <a:solidFill>
                <a:schemeClr val="tx1"/>
              </a:solidFill>
              <a:latin typeface="Calibri" panose="020F0502020204030204" pitchFamily="34" charset="0"/>
              <a:ea typeface="Calibri" panose="020F0502020204030204" pitchFamily="34" charset="0"/>
              <a:cs typeface="Calibri" panose="020F0502020204030204" pitchFamily="34" charset="0"/>
            </a:rPr>
            <a:t>Contributing Ways</a:t>
          </a:r>
        </a:p>
      </dsp:txBody>
      <dsp:txXfrm>
        <a:off x="6018909" y="169456"/>
        <a:ext cx="2319542" cy="767634"/>
      </dsp:txXfrm>
    </dsp:sp>
    <dsp:sp modelId="{0F41F098-1D17-4D9D-889C-812DBC4EECAE}">
      <dsp:nvSpPr>
        <dsp:cNvPr id="0" name=""/>
        <dsp:cNvSpPr/>
      </dsp:nvSpPr>
      <dsp:spPr>
        <a:xfrm>
          <a:off x="6231757" y="960973"/>
          <a:ext cx="236730" cy="806410"/>
        </a:xfrm>
        <a:custGeom>
          <a:avLst/>
          <a:gdLst/>
          <a:ahLst/>
          <a:cxnLst/>
          <a:rect l="0" t="0" r="0" b="0"/>
          <a:pathLst>
            <a:path>
              <a:moveTo>
                <a:pt x="0" y="0"/>
              </a:moveTo>
              <a:lnTo>
                <a:pt x="0" y="806410"/>
              </a:lnTo>
              <a:lnTo>
                <a:pt x="236730" y="806410"/>
              </a:lnTo>
            </a:path>
          </a:pathLst>
        </a:custGeom>
        <a:noFill/>
        <a:ln w="25400" cap="flat" cmpd="sng" algn="ctr">
          <a:solidFill>
            <a:schemeClr val="accent5"/>
          </a:solidFill>
          <a:prstDash val="solid"/>
        </a:ln>
        <a:effectLst/>
      </dsp:spPr>
      <dsp:style>
        <a:lnRef idx="2">
          <a:scrgbClr r="0" g="0" b="0"/>
        </a:lnRef>
        <a:fillRef idx="0">
          <a:scrgbClr r="0" g="0" b="0"/>
        </a:fillRef>
        <a:effectRef idx="0">
          <a:scrgbClr r="0" g="0" b="0"/>
        </a:effectRef>
        <a:fontRef idx="minor"/>
      </dsp:style>
    </dsp:sp>
    <dsp:sp modelId="{DF5F23B7-A539-42CA-9769-70D0566113F6}">
      <dsp:nvSpPr>
        <dsp:cNvPr id="0" name=""/>
        <dsp:cNvSpPr/>
      </dsp:nvSpPr>
      <dsp:spPr>
        <a:xfrm>
          <a:off x="6468488" y="1227384"/>
          <a:ext cx="2347963" cy="1079998"/>
        </a:xfrm>
        <a:prstGeom prst="roundRect">
          <a:avLst>
            <a:gd name="adj" fmla="val 10000"/>
          </a:avLst>
        </a:prstGeom>
        <a:solidFill>
          <a:schemeClr val="lt1">
            <a:alpha val="90000"/>
            <a:hueOff val="0"/>
            <a:satOff val="0"/>
            <a:lumOff val="0"/>
            <a:alphaOff val="0"/>
          </a:schemeClr>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US" sz="1400" b="1" kern="1200">
              <a:solidFill>
                <a:schemeClr val="tx1"/>
              </a:solidFill>
              <a:latin typeface="Calibri"/>
              <a:ea typeface="Calibri"/>
              <a:cs typeface="Calibri"/>
            </a:rPr>
            <a:t>Act</a:t>
          </a:r>
          <a:r>
            <a:rPr lang="en-US" sz="1400" kern="1200">
              <a:solidFill>
                <a:schemeClr val="tx1"/>
              </a:solidFill>
              <a:latin typeface="Calibri"/>
              <a:ea typeface="Calibri"/>
              <a:cs typeface="Calibri"/>
            </a:rPr>
            <a:t>:                                                   Chip in your pocket money or rally your schoolmates to fundraise for a good cause this SG60! </a:t>
          </a:r>
        </a:p>
      </dsp:txBody>
      <dsp:txXfrm>
        <a:off x="6500120" y="1259016"/>
        <a:ext cx="2284699" cy="1016734"/>
      </dsp:txXfrm>
    </dsp:sp>
    <dsp:sp modelId="{81C03F9D-9B85-4AA0-B32D-0CD2F2216337}">
      <dsp:nvSpPr>
        <dsp:cNvPr id="0" name=""/>
        <dsp:cNvSpPr/>
      </dsp:nvSpPr>
      <dsp:spPr>
        <a:xfrm>
          <a:off x="6231757" y="960973"/>
          <a:ext cx="236730" cy="2152819"/>
        </a:xfrm>
        <a:custGeom>
          <a:avLst/>
          <a:gdLst/>
          <a:ahLst/>
          <a:cxnLst/>
          <a:rect l="0" t="0" r="0" b="0"/>
          <a:pathLst>
            <a:path>
              <a:moveTo>
                <a:pt x="0" y="0"/>
              </a:moveTo>
              <a:lnTo>
                <a:pt x="0" y="2152819"/>
              </a:lnTo>
              <a:lnTo>
                <a:pt x="236730" y="2152819"/>
              </a:lnTo>
            </a:path>
          </a:pathLst>
        </a:custGeom>
        <a:noFill/>
        <a:ln w="25400" cap="flat" cmpd="sng" algn="ctr">
          <a:solidFill>
            <a:schemeClr val="accent5"/>
          </a:solidFill>
          <a:prstDash val="solid"/>
        </a:ln>
        <a:effectLst/>
      </dsp:spPr>
      <dsp:style>
        <a:lnRef idx="2">
          <a:scrgbClr r="0" g="0" b="0"/>
        </a:lnRef>
        <a:fillRef idx="0">
          <a:scrgbClr r="0" g="0" b="0"/>
        </a:fillRef>
        <a:effectRef idx="0">
          <a:scrgbClr r="0" g="0" b="0"/>
        </a:effectRef>
        <a:fontRef idx="minor"/>
      </dsp:style>
    </dsp:sp>
    <dsp:sp modelId="{01939BAA-C32F-445C-AEA5-E87E4C001ACC}">
      <dsp:nvSpPr>
        <dsp:cNvPr id="0" name=""/>
        <dsp:cNvSpPr/>
      </dsp:nvSpPr>
      <dsp:spPr>
        <a:xfrm>
          <a:off x="6468488" y="2573793"/>
          <a:ext cx="2347963" cy="1079998"/>
        </a:xfrm>
        <a:prstGeom prst="roundRect">
          <a:avLst>
            <a:gd name="adj" fmla="val 10000"/>
          </a:avLst>
        </a:prstGeom>
        <a:solidFill>
          <a:schemeClr val="lt1">
            <a:alpha val="90000"/>
            <a:hueOff val="0"/>
            <a:satOff val="0"/>
            <a:lumOff val="0"/>
            <a:alphaOff val="0"/>
          </a:schemeClr>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latin typeface="Calibri"/>
              <a:ea typeface="Calibri"/>
              <a:cs typeface="Calibri"/>
            </a:rPr>
            <a:t>Advocate:                                          </a:t>
          </a:r>
          <a:r>
            <a:rPr lang="en-US" sz="1400" b="0" kern="1200">
              <a:solidFill>
                <a:schemeClr val="tx1"/>
              </a:solidFill>
              <a:latin typeface="Calibri"/>
              <a:ea typeface="Calibri"/>
              <a:cs typeface="Calibri"/>
            </a:rPr>
            <a:t>Spread the word and show how giving back makes Singapore a kinder, stronger home for all</a:t>
          </a:r>
          <a:endParaRPr lang="en-SG" sz="1400" b="0" kern="1200">
            <a:latin typeface="Calibri" panose="020F0502020204030204" pitchFamily="34" charset="0"/>
            <a:ea typeface="Calibri" panose="020F0502020204030204" pitchFamily="34" charset="0"/>
            <a:cs typeface="Calibri" panose="020F0502020204030204" pitchFamily="34" charset="0"/>
          </a:endParaRPr>
        </a:p>
      </dsp:txBody>
      <dsp:txXfrm>
        <a:off x="6500120" y="2605425"/>
        <a:ext cx="2284699" cy="10167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E30EA-12ED-4A06-8C2B-01D7B7B72C85}">
      <dsp:nvSpPr>
        <dsp:cNvPr id="0" name=""/>
        <dsp:cNvSpPr/>
      </dsp:nvSpPr>
      <dsp:spPr>
        <a:xfrm>
          <a:off x="5806" y="442417"/>
          <a:ext cx="2094301" cy="422156"/>
        </a:xfrm>
        <a:prstGeom prst="roundRect">
          <a:avLst>
            <a:gd name="adj" fmla="val 10000"/>
          </a:avLst>
        </a:prstGeom>
        <a:solidFill>
          <a:schemeClr val="bg2">
            <a:lumMod val="25000"/>
            <a:lumOff val="7500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SG" sz="1200" b="1" kern="1200">
              <a:solidFill>
                <a:schemeClr val="tx1"/>
              </a:solidFill>
              <a:latin typeface="Calibri" panose="020F0502020204030204" pitchFamily="34" charset="0"/>
              <a:ea typeface="Calibri" panose="020F0502020204030204" pitchFamily="34" charset="0"/>
              <a:cs typeface="Calibri" panose="020F0502020204030204" pitchFamily="34" charset="0"/>
            </a:rPr>
            <a:t>At-Risk Behaviours</a:t>
          </a:r>
        </a:p>
      </dsp:txBody>
      <dsp:txXfrm>
        <a:off x="18171" y="454782"/>
        <a:ext cx="2069571" cy="397426"/>
      </dsp:txXfrm>
    </dsp:sp>
    <dsp:sp modelId="{D73F0BD1-EDEF-432F-8AC6-9819528814D8}">
      <dsp:nvSpPr>
        <dsp:cNvPr id="0" name=""/>
        <dsp:cNvSpPr/>
      </dsp:nvSpPr>
      <dsp:spPr>
        <a:xfrm>
          <a:off x="215236" y="864573"/>
          <a:ext cx="209430" cy="450558"/>
        </a:xfrm>
        <a:custGeom>
          <a:avLst/>
          <a:gdLst/>
          <a:ahLst/>
          <a:cxnLst/>
          <a:rect l="0" t="0" r="0" b="0"/>
          <a:pathLst>
            <a:path>
              <a:moveTo>
                <a:pt x="0" y="0"/>
              </a:moveTo>
              <a:lnTo>
                <a:pt x="0" y="450558"/>
              </a:lnTo>
              <a:lnTo>
                <a:pt x="209430" y="450558"/>
              </a:lnTo>
            </a:path>
          </a:pathLst>
        </a:custGeom>
        <a:noFill/>
        <a:ln w="25400" cap="flat" cmpd="sng" algn="ctr">
          <a:solidFill>
            <a:srgbClr val="0070C0"/>
          </a:solidFill>
          <a:prstDash val="solid"/>
        </a:ln>
        <a:effectLst/>
      </dsp:spPr>
      <dsp:style>
        <a:lnRef idx="2">
          <a:scrgbClr r="0" g="0" b="0"/>
        </a:lnRef>
        <a:fillRef idx="0">
          <a:scrgbClr r="0" g="0" b="0"/>
        </a:fillRef>
        <a:effectRef idx="0">
          <a:scrgbClr r="0" g="0" b="0"/>
        </a:effectRef>
        <a:fontRef idx="minor"/>
      </dsp:style>
    </dsp:sp>
    <dsp:sp modelId="{23357631-55FC-4835-959E-6A531C3A72E9}">
      <dsp:nvSpPr>
        <dsp:cNvPr id="0" name=""/>
        <dsp:cNvSpPr/>
      </dsp:nvSpPr>
      <dsp:spPr>
        <a:xfrm>
          <a:off x="424666" y="1045130"/>
          <a:ext cx="2554906" cy="540002"/>
        </a:xfrm>
        <a:prstGeom prst="roundRect">
          <a:avLst>
            <a:gd name="adj" fmla="val 10000"/>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b="1" i="0" kern="1200">
              <a:latin typeface="Calibri" panose="020F0502020204030204" pitchFamily="34" charset="0"/>
              <a:ea typeface="Calibri" panose="020F0502020204030204" pitchFamily="34" charset="0"/>
              <a:cs typeface="Calibri" panose="020F0502020204030204" pitchFamily="34" charset="0"/>
            </a:rPr>
            <a:t>Education Issues                                            </a:t>
          </a:r>
          <a:r>
            <a:rPr lang="en-US" sz="1100" b="0" i="0" kern="1200">
              <a:latin typeface="Calibri" panose="020F0502020204030204" pitchFamily="34" charset="0"/>
              <a:ea typeface="Calibri" panose="020F0502020204030204" pitchFamily="34" charset="0"/>
              <a:cs typeface="Calibri" panose="020F0502020204030204" pitchFamily="34" charset="0"/>
            </a:rPr>
            <a:t>e.g. Poor school attendance, dropping out, weak academic performance </a:t>
          </a:r>
        </a:p>
      </dsp:txBody>
      <dsp:txXfrm>
        <a:off x="440482" y="1060946"/>
        <a:ext cx="2523274" cy="508370"/>
      </dsp:txXfrm>
    </dsp:sp>
    <dsp:sp modelId="{6CC71075-4A03-44EA-AE83-F67EA158D810}">
      <dsp:nvSpPr>
        <dsp:cNvPr id="0" name=""/>
        <dsp:cNvSpPr/>
      </dsp:nvSpPr>
      <dsp:spPr>
        <a:xfrm>
          <a:off x="215236" y="864573"/>
          <a:ext cx="209430" cy="1171117"/>
        </a:xfrm>
        <a:custGeom>
          <a:avLst/>
          <a:gdLst/>
          <a:ahLst/>
          <a:cxnLst/>
          <a:rect l="0" t="0" r="0" b="0"/>
          <a:pathLst>
            <a:path>
              <a:moveTo>
                <a:pt x="0" y="0"/>
              </a:moveTo>
              <a:lnTo>
                <a:pt x="0" y="1171117"/>
              </a:lnTo>
              <a:lnTo>
                <a:pt x="209430" y="1171117"/>
              </a:lnTo>
            </a:path>
          </a:pathLst>
        </a:custGeom>
        <a:noFill/>
        <a:ln w="25400" cap="flat" cmpd="sng" algn="ctr">
          <a:solidFill>
            <a:srgbClr val="0070C0"/>
          </a:solidFill>
          <a:prstDash val="solid"/>
        </a:ln>
        <a:effectLst/>
      </dsp:spPr>
      <dsp:style>
        <a:lnRef idx="2">
          <a:scrgbClr r="0" g="0" b="0"/>
        </a:lnRef>
        <a:fillRef idx="0">
          <a:scrgbClr r="0" g="0" b="0"/>
        </a:fillRef>
        <a:effectRef idx="0">
          <a:scrgbClr r="0" g="0" b="0"/>
        </a:effectRef>
        <a:fontRef idx="minor"/>
      </dsp:style>
    </dsp:sp>
    <dsp:sp modelId="{5E8A8836-FE9D-4427-A939-5929D85E3A04}">
      <dsp:nvSpPr>
        <dsp:cNvPr id="0" name=""/>
        <dsp:cNvSpPr/>
      </dsp:nvSpPr>
      <dsp:spPr>
        <a:xfrm>
          <a:off x="424666" y="1765689"/>
          <a:ext cx="2554906" cy="540002"/>
        </a:xfrm>
        <a:prstGeom prst="roundRect">
          <a:avLst>
            <a:gd name="adj" fmla="val 10000"/>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b="1" i="0" kern="1200">
              <a:solidFill>
                <a:srgbClr val="454953"/>
              </a:solidFill>
              <a:effectLst/>
              <a:latin typeface="Calibri" panose="020F0502020204030204" pitchFamily="34" charset="0"/>
              <a:ea typeface="Calibri" panose="020F0502020204030204" pitchFamily="34" charset="0"/>
              <a:cs typeface="Calibri" panose="020F0502020204030204" pitchFamily="34" charset="0"/>
            </a:rPr>
            <a:t>Social Concerns                                              </a:t>
          </a:r>
          <a:r>
            <a:rPr lang="en-US" sz="1100" b="0" i="0" kern="1200">
              <a:solidFill>
                <a:srgbClr val="454953"/>
              </a:solidFill>
              <a:effectLst/>
              <a:latin typeface="Calibri" panose="020F0502020204030204" pitchFamily="34" charset="0"/>
              <a:ea typeface="Calibri" panose="020F0502020204030204" pitchFamily="34" charset="0"/>
              <a:cs typeface="Calibri" panose="020F0502020204030204" pitchFamily="34" charset="0"/>
            </a:rPr>
            <a:t>e.g. Poor social relationships and involvement with negative peer groups</a:t>
          </a:r>
          <a:endParaRPr lang="en-SG" sz="1100" kern="1200">
            <a:latin typeface="Calibri" panose="020F0502020204030204" pitchFamily="34" charset="0"/>
            <a:ea typeface="Calibri" panose="020F0502020204030204" pitchFamily="34" charset="0"/>
            <a:cs typeface="Calibri" panose="020F0502020204030204" pitchFamily="34" charset="0"/>
          </a:endParaRPr>
        </a:p>
      </dsp:txBody>
      <dsp:txXfrm>
        <a:off x="440482" y="1781505"/>
        <a:ext cx="2523274" cy="508370"/>
      </dsp:txXfrm>
    </dsp:sp>
    <dsp:sp modelId="{020B1EC2-842F-4628-9131-0775A23D8CBF}">
      <dsp:nvSpPr>
        <dsp:cNvPr id="0" name=""/>
        <dsp:cNvSpPr/>
      </dsp:nvSpPr>
      <dsp:spPr>
        <a:xfrm>
          <a:off x="215236" y="864573"/>
          <a:ext cx="209430" cy="1891676"/>
        </a:xfrm>
        <a:custGeom>
          <a:avLst/>
          <a:gdLst/>
          <a:ahLst/>
          <a:cxnLst/>
          <a:rect l="0" t="0" r="0" b="0"/>
          <a:pathLst>
            <a:path>
              <a:moveTo>
                <a:pt x="0" y="0"/>
              </a:moveTo>
              <a:lnTo>
                <a:pt x="0" y="1891676"/>
              </a:lnTo>
              <a:lnTo>
                <a:pt x="209430" y="1891676"/>
              </a:lnTo>
            </a:path>
          </a:pathLst>
        </a:custGeom>
        <a:noFill/>
        <a:ln w="25400" cap="flat" cmpd="sng" algn="ctr">
          <a:solidFill>
            <a:srgbClr val="0070C0"/>
          </a:solidFill>
          <a:prstDash val="solid"/>
        </a:ln>
        <a:effectLst/>
      </dsp:spPr>
      <dsp:style>
        <a:lnRef idx="2">
          <a:scrgbClr r="0" g="0" b="0"/>
        </a:lnRef>
        <a:fillRef idx="0">
          <a:scrgbClr r="0" g="0" b="0"/>
        </a:fillRef>
        <a:effectRef idx="0">
          <a:scrgbClr r="0" g="0" b="0"/>
        </a:effectRef>
        <a:fontRef idx="minor"/>
      </dsp:style>
    </dsp:sp>
    <dsp:sp modelId="{758345DA-5C91-42B7-BB74-A34A1920C768}">
      <dsp:nvSpPr>
        <dsp:cNvPr id="0" name=""/>
        <dsp:cNvSpPr/>
      </dsp:nvSpPr>
      <dsp:spPr>
        <a:xfrm>
          <a:off x="424666" y="2486249"/>
          <a:ext cx="2554906" cy="540002"/>
        </a:xfrm>
        <a:prstGeom prst="roundRect">
          <a:avLst>
            <a:gd name="adj" fmla="val 10000"/>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b="1" i="0" kern="1200">
              <a:solidFill>
                <a:srgbClr val="454953"/>
              </a:solidFill>
              <a:effectLst/>
              <a:latin typeface="Calibri" panose="020F0502020204030204" pitchFamily="34" charset="0"/>
              <a:ea typeface="Calibri" panose="020F0502020204030204" pitchFamily="34" charset="0"/>
              <a:cs typeface="Calibri" panose="020F0502020204030204" pitchFamily="34" charset="0"/>
            </a:rPr>
            <a:t>Family-related Challenges                            </a:t>
          </a:r>
          <a:r>
            <a:rPr lang="en-US" sz="1100" b="0" i="0" kern="1200">
              <a:solidFill>
                <a:srgbClr val="454953"/>
              </a:solidFill>
              <a:effectLst/>
              <a:latin typeface="Calibri" panose="020F0502020204030204" pitchFamily="34" charset="0"/>
              <a:ea typeface="Calibri" panose="020F0502020204030204" pitchFamily="34" charset="0"/>
              <a:cs typeface="Calibri" panose="020F0502020204030204" pitchFamily="34" charset="0"/>
            </a:rPr>
            <a:t>e.g. Family financial difficulties, poor parent-child engagement</a:t>
          </a:r>
          <a:endParaRPr lang="en-SG" sz="1100" kern="1200">
            <a:latin typeface="Calibri" panose="020F0502020204030204" pitchFamily="34" charset="0"/>
            <a:ea typeface="Calibri" panose="020F0502020204030204" pitchFamily="34" charset="0"/>
            <a:cs typeface="Calibri" panose="020F0502020204030204" pitchFamily="34" charset="0"/>
          </a:endParaRPr>
        </a:p>
      </dsp:txBody>
      <dsp:txXfrm>
        <a:off x="440482" y="2502065"/>
        <a:ext cx="2523274" cy="508370"/>
      </dsp:txXfrm>
    </dsp:sp>
    <dsp:sp modelId="{E837949D-F64C-4ED4-AD7D-49A5AD4C4799}">
      <dsp:nvSpPr>
        <dsp:cNvPr id="0" name=""/>
        <dsp:cNvSpPr/>
      </dsp:nvSpPr>
      <dsp:spPr>
        <a:xfrm>
          <a:off x="215236" y="864573"/>
          <a:ext cx="209430" cy="2612235"/>
        </a:xfrm>
        <a:custGeom>
          <a:avLst/>
          <a:gdLst/>
          <a:ahLst/>
          <a:cxnLst/>
          <a:rect l="0" t="0" r="0" b="0"/>
          <a:pathLst>
            <a:path>
              <a:moveTo>
                <a:pt x="0" y="0"/>
              </a:moveTo>
              <a:lnTo>
                <a:pt x="0" y="2612235"/>
              </a:lnTo>
              <a:lnTo>
                <a:pt x="209430" y="2612235"/>
              </a:lnTo>
            </a:path>
          </a:pathLst>
        </a:custGeom>
        <a:noFill/>
        <a:ln w="25400" cap="flat" cmpd="sng" algn="ctr">
          <a:solidFill>
            <a:srgbClr val="0070C0"/>
          </a:solidFill>
          <a:prstDash val="solid"/>
        </a:ln>
        <a:effectLst/>
      </dsp:spPr>
      <dsp:style>
        <a:lnRef idx="2">
          <a:scrgbClr r="0" g="0" b="0"/>
        </a:lnRef>
        <a:fillRef idx="0">
          <a:scrgbClr r="0" g="0" b="0"/>
        </a:fillRef>
        <a:effectRef idx="0">
          <a:scrgbClr r="0" g="0" b="0"/>
        </a:effectRef>
        <a:fontRef idx="minor"/>
      </dsp:style>
    </dsp:sp>
    <dsp:sp modelId="{49D68A27-8CBD-42F4-88B4-21A44A18648D}">
      <dsp:nvSpPr>
        <dsp:cNvPr id="0" name=""/>
        <dsp:cNvSpPr/>
      </dsp:nvSpPr>
      <dsp:spPr>
        <a:xfrm>
          <a:off x="424666" y="3206808"/>
          <a:ext cx="2554906" cy="540002"/>
        </a:xfrm>
        <a:prstGeom prst="roundRect">
          <a:avLst>
            <a:gd name="adj" fmla="val 10000"/>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b="1" kern="1200">
              <a:solidFill>
                <a:schemeClr val="tx1"/>
              </a:solidFill>
              <a:latin typeface="Calibri"/>
            </a:rPr>
            <a:t>Behavioural Concerns                                   </a:t>
          </a:r>
          <a:r>
            <a:rPr lang="en-US" sz="1100" kern="1200">
              <a:solidFill>
                <a:schemeClr val="tx1"/>
              </a:solidFill>
              <a:latin typeface="Calibri"/>
            </a:rPr>
            <a:t>e.g. Substance abuse, showing aggression</a:t>
          </a:r>
          <a:endParaRPr lang="en-SG" sz="1100" kern="1200">
            <a:latin typeface="Calibri" panose="020F0502020204030204" pitchFamily="34" charset="0"/>
            <a:ea typeface="Calibri" panose="020F0502020204030204" pitchFamily="34" charset="0"/>
            <a:cs typeface="Calibri" panose="020F0502020204030204" pitchFamily="34" charset="0"/>
          </a:endParaRPr>
        </a:p>
      </dsp:txBody>
      <dsp:txXfrm>
        <a:off x="440482" y="3222624"/>
        <a:ext cx="2523274" cy="508370"/>
      </dsp:txXfrm>
    </dsp:sp>
    <dsp:sp modelId="{71B74AAD-5DCA-451E-B00F-156B4B989B61}">
      <dsp:nvSpPr>
        <dsp:cNvPr id="0" name=""/>
        <dsp:cNvSpPr/>
      </dsp:nvSpPr>
      <dsp:spPr>
        <a:xfrm>
          <a:off x="2921826" y="442417"/>
          <a:ext cx="2094301" cy="422156"/>
        </a:xfrm>
        <a:prstGeom prst="roundRect">
          <a:avLst>
            <a:gd name="adj" fmla="val 10000"/>
          </a:avLst>
        </a:prstGeom>
        <a:solidFill>
          <a:srgbClr val="FFC000"/>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SG" sz="1200" b="1" kern="1200">
              <a:solidFill>
                <a:schemeClr val="tx1"/>
              </a:solidFill>
              <a:latin typeface="Calibri" panose="020F0502020204030204" pitchFamily="34" charset="0"/>
              <a:ea typeface="Calibri" panose="020F0502020204030204" pitchFamily="34" charset="0"/>
              <a:cs typeface="Calibri" panose="020F0502020204030204" pitchFamily="34" charset="0"/>
            </a:rPr>
            <a:t>Programme</a:t>
          </a:r>
          <a:r>
            <a:rPr lang="en-SG" sz="1100" b="1" kern="1200">
              <a:solidFill>
                <a:schemeClr val="tx1"/>
              </a:solidFill>
              <a:latin typeface="Calibri" panose="020F0502020204030204" pitchFamily="34" charset="0"/>
              <a:ea typeface="Calibri" panose="020F0502020204030204" pitchFamily="34" charset="0"/>
              <a:cs typeface="Calibri" panose="020F0502020204030204" pitchFamily="34" charset="0"/>
            </a:rPr>
            <a:t> Support</a:t>
          </a:r>
        </a:p>
      </dsp:txBody>
      <dsp:txXfrm>
        <a:off x="2934191" y="454782"/>
        <a:ext cx="2069571" cy="397426"/>
      </dsp:txXfrm>
    </dsp:sp>
    <dsp:sp modelId="{E29DB7B7-FD34-4BA3-B750-0C58B8422EC3}">
      <dsp:nvSpPr>
        <dsp:cNvPr id="0" name=""/>
        <dsp:cNvSpPr/>
      </dsp:nvSpPr>
      <dsp:spPr>
        <a:xfrm>
          <a:off x="3131256" y="864573"/>
          <a:ext cx="209430" cy="450558"/>
        </a:xfrm>
        <a:custGeom>
          <a:avLst/>
          <a:gdLst/>
          <a:ahLst/>
          <a:cxnLst/>
          <a:rect l="0" t="0" r="0" b="0"/>
          <a:pathLst>
            <a:path>
              <a:moveTo>
                <a:pt x="0" y="0"/>
              </a:moveTo>
              <a:lnTo>
                <a:pt x="0" y="450558"/>
              </a:lnTo>
              <a:lnTo>
                <a:pt x="209430" y="450558"/>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84FA5F7E-D4CF-4B90-8D7A-0931BA6B4460}">
      <dsp:nvSpPr>
        <dsp:cNvPr id="0" name=""/>
        <dsp:cNvSpPr/>
      </dsp:nvSpPr>
      <dsp:spPr>
        <a:xfrm>
          <a:off x="3340686" y="1045130"/>
          <a:ext cx="2554906" cy="540002"/>
        </a:xfrm>
        <a:prstGeom prst="roundRect">
          <a:avLst>
            <a:gd name="adj" fmla="val 10000"/>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b="1" i="0" kern="1200">
              <a:latin typeface="Calibri" panose="020F0502020204030204" pitchFamily="34" charset="0"/>
              <a:ea typeface="Calibri" panose="020F0502020204030204" pitchFamily="34" charset="0"/>
              <a:cs typeface="Calibri" panose="020F0502020204030204" pitchFamily="34" charset="0"/>
            </a:rPr>
            <a:t>Educational and Career Support                </a:t>
          </a:r>
          <a:r>
            <a:rPr lang="en-US" sz="1100" b="0" i="0" kern="1200">
              <a:latin typeface="Calibri" panose="020F0502020204030204" pitchFamily="34" charset="0"/>
              <a:ea typeface="Calibri" panose="020F0502020204030204" pitchFamily="34" charset="0"/>
              <a:cs typeface="Calibri" panose="020F0502020204030204" pitchFamily="34" charset="0"/>
            </a:rPr>
            <a:t>e.g. Academic support and mentoring, career guidance and job training</a:t>
          </a:r>
          <a:endParaRPr lang="en-SG" sz="1100" kern="1200">
            <a:latin typeface="Calibri" panose="020F0502020204030204" pitchFamily="34" charset="0"/>
            <a:ea typeface="Calibri" panose="020F0502020204030204" pitchFamily="34" charset="0"/>
            <a:cs typeface="Calibri" panose="020F0502020204030204" pitchFamily="34" charset="0"/>
          </a:endParaRPr>
        </a:p>
      </dsp:txBody>
      <dsp:txXfrm>
        <a:off x="3356502" y="1060946"/>
        <a:ext cx="2523274" cy="508370"/>
      </dsp:txXfrm>
    </dsp:sp>
    <dsp:sp modelId="{B34848EC-E478-40AA-874F-19550E56E85A}">
      <dsp:nvSpPr>
        <dsp:cNvPr id="0" name=""/>
        <dsp:cNvSpPr/>
      </dsp:nvSpPr>
      <dsp:spPr>
        <a:xfrm>
          <a:off x="3131256" y="864573"/>
          <a:ext cx="209430" cy="1171117"/>
        </a:xfrm>
        <a:custGeom>
          <a:avLst/>
          <a:gdLst/>
          <a:ahLst/>
          <a:cxnLst/>
          <a:rect l="0" t="0" r="0" b="0"/>
          <a:pathLst>
            <a:path>
              <a:moveTo>
                <a:pt x="0" y="0"/>
              </a:moveTo>
              <a:lnTo>
                <a:pt x="0" y="1171117"/>
              </a:lnTo>
              <a:lnTo>
                <a:pt x="209430" y="1171117"/>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4CB3CDF7-9F50-4567-AFBA-0D6454C7CC9A}">
      <dsp:nvSpPr>
        <dsp:cNvPr id="0" name=""/>
        <dsp:cNvSpPr/>
      </dsp:nvSpPr>
      <dsp:spPr>
        <a:xfrm>
          <a:off x="3340686" y="1765689"/>
          <a:ext cx="2554906" cy="540002"/>
        </a:xfrm>
        <a:prstGeom prst="roundRect">
          <a:avLst>
            <a:gd name="adj" fmla="val 10000"/>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SG" sz="1100" b="1" kern="1200">
              <a:latin typeface="Calibri" panose="020F0502020204030204" pitchFamily="34" charset="0"/>
              <a:ea typeface="Calibri" panose="020F0502020204030204" pitchFamily="34" charset="0"/>
              <a:cs typeface="Calibri" panose="020F0502020204030204" pitchFamily="34" charset="0"/>
            </a:rPr>
            <a:t>Personal Growth Programmes                   </a:t>
          </a:r>
          <a:r>
            <a:rPr lang="en-SG" sz="1100" b="0" kern="1200">
              <a:latin typeface="Calibri" panose="020F0502020204030204" pitchFamily="34" charset="0"/>
              <a:ea typeface="Calibri" panose="020F0502020204030204" pitchFamily="34" charset="0"/>
              <a:cs typeface="Calibri" panose="020F0502020204030204" pitchFamily="34" charset="0"/>
            </a:rPr>
            <a:t>e.g. </a:t>
          </a:r>
          <a:r>
            <a:rPr lang="en-SG" sz="1100" kern="1200">
              <a:latin typeface="Calibri" panose="020F0502020204030204" pitchFamily="34" charset="0"/>
              <a:ea typeface="Calibri" panose="020F0502020204030204" pitchFamily="34" charset="0"/>
              <a:cs typeface="Calibri" panose="020F0502020204030204" pitchFamily="34" charset="0"/>
            </a:rPr>
            <a:t>Character-building activities and mentoring support</a:t>
          </a:r>
        </a:p>
      </dsp:txBody>
      <dsp:txXfrm>
        <a:off x="3356502" y="1781505"/>
        <a:ext cx="2523274" cy="508370"/>
      </dsp:txXfrm>
    </dsp:sp>
    <dsp:sp modelId="{4CC1F2D2-8448-486C-A6DA-4972EFD25289}">
      <dsp:nvSpPr>
        <dsp:cNvPr id="0" name=""/>
        <dsp:cNvSpPr/>
      </dsp:nvSpPr>
      <dsp:spPr>
        <a:xfrm>
          <a:off x="3131256" y="864573"/>
          <a:ext cx="209430" cy="1891676"/>
        </a:xfrm>
        <a:custGeom>
          <a:avLst/>
          <a:gdLst/>
          <a:ahLst/>
          <a:cxnLst/>
          <a:rect l="0" t="0" r="0" b="0"/>
          <a:pathLst>
            <a:path>
              <a:moveTo>
                <a:pt x="0" y="0"/>
              </a:moveTo>
              <a:lnTo>
                <a:pt x="0" y="1891676"/>
              </a:lnTo>
              <a:lnTo>
                <a:pt x="209430" y="1891676"/>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5FFFD8DC-BD7D-47BE-AAEE-F71DDACEA835}">
      <dsp:nvSpPr>
        <dsp:cNvPr id="0" name=""/>
        <dsp:cNvSpPr/>
      </dsp:nvSpPr>
      <dsp:spPr>
        <a:xfrm>
          <a:off x="3340686" y="2486249"/>
          <a:ext cx="2554906" cy="540002"/>
        </a:xfrm>
        <a:prstGeom prst="roundRect">
          <a:avLst>
            <a:gd name="adj" fmla="val 10000"/>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SG" sz="1100" b="1" kern="1200">
              <a:latin typeface="Calibri" panose="020F0502020204030204" pitchFamily="34" charset="0"/>
              <a:ea typeface="Calibri" panose="020F0502020204030204" pitchFamily="34" charset="0"/>
              <a:cs typeface="Calibri" panose="020F0502020204030204" pitchFamily="34" charset="0"/>
            </a:rPr>
            <a:t>Family Support Programmes</a:t>
          </a:r>
          <a:r>
            <a:rPr lang="en-SG" sz="1100" b="0" kern="1200">
              <a:latin typeface="Calibri" panose="020F0502020204030204" pitchFamily="34" charset="0"/>
              <a:ea typeface="Calibri" panose="020F0502020204030204" pitchFamily="34" charset="0"/>
              <a:cs typeface="Calibri" panose="020F0502020204030204" pitchFamily="34" charset="0"/>
            </a:rPr>
            <a:t>                      e.g. Family financial aid, family counselling and bonding activities</a:t>
          </a:r>
        </a:p>
      </dsp:txBody>
      <dsp:txXfrm>
        <a:off x="3356502" y="2502065"/>
        <a:ext cx="2523274" cy="508370"/>
      </dsp:txXfrm>
    </dsp:sp>
    <dsp:sp modelId="{E30CF9FF-E6E9-415E-951F-42BBBE6FD3F2}">
      <dsp:nvSpPr>
        <dsp:cNvPr id="0" name=""/>
        <dsp:cNvSpPr/>
      </dsp:nvSpPr>
      <dsp:spPr>
        <a:xfrm>
          <a:off x="3131256" y="864573"/>
          <a:ext cx="209430" cy="2612235"/>
        </a:xfrm>
        <a:custGeom>
          <a:avLst/>
          <a:gdLst/>
          <a:ahLst/>
          <a:cxnLst/>
          <a:rect l="0" t="0" r="0" b="0"/>
          <a:pathLst>
            <a:path>
              <a:moveTo>
                <a:pt x="0" y="0"/>
              </a:moveTo>
              <a:lnTo>
                <a:pt x="0" y="2612235"/>
              </a:lnTo>
              <a:lnTo>
                <a:pt x="209430" y="2612235"/>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7CD9C898-DD5E-483E-AFDA-11B2C473C06A}">
      <dsp:nvSpPr>
        <dsp:cNvPr id="0" name=""/>
        <dsp:cNvSpPr/>
      </dsp:nvSpPr>
      <dsp:spPr>
        <a:xfrm>
          <a:off x="3340686" y="3206808"/>
          <a:ext cx="2554906" cy="540002"/>
        </a:xfrm>
        <a:prstGeom prst="roundRect">
          <a:avLst>
            <a:gd name="adj" fmla="val 10000"/>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SG" sz="1100" b="1" kern="1200">
              <a:latin typeface="Calibri" panose="020F0502020204030204" pitchFamily="34" charset="0"/>
              <a:ea typeface="Calibri" panose="020F0502020204030204" pitchFamily="34" charset="0"/>
              <a:cs typeface="Calibri" panose="020F0502020204030204" pitchFamily="34" charset="0"/>
            </a:rPr>
            <a:t>Socio-emotional Support Programmes</a:t>
          </a:r>
          <a:r>
            <a:rPr lang="en-SG" sz="1100" b="0" kern="1200">
              <a:latin typeface="Calibri" panose="020F0502020204030204" pitchFamily="34" charset="0"/>
              <a:ea typeface="Calibri" panose="020F0502020204030204" pitchFamily="34" charset="0"/>
              <a:cs typeface="Calibri" panose="020F0502020204030204" pitchFamily="34" charset="0"/>
            </a:rPr>
            <a:t>      e.g. Professional counselling and anger management workshops</a:t>
          </a:r>
        </a:p>
      </dsp:txBody>
      <dsp:txXfrm>
        <a:off x="3356502" y="3222624"/>
        <a:ext cx="2523274" cy="508370"/>
      </dsp:txXfrm>
    </dsp:sp>
    <dsp:sp modelId="{F5E10206-D718-41E8-AD1A-CB1C7C8EC732}">
      <dsp:nvSpPr>
        <dsp:cNvPr id="0" name=""/>
        <dsp:cNvSpPr/>
      </dsp:nvSpPr>
      <dsp:spPr>
        <a:xfrm>
          <a:off x="5832539" y="442417"/>
          <a:ext cx="2120835" cy="422156"/>
        </a:xfrm>
        <a:prstGeom prst="roundRect">
          <a:avLst>
            <a:gd name="adj" fmla="val 10000"/>
          </a:avLst>
        </a:prstGeom>
        <a:solidFill>
          <a:schemeClr val="accent5">
            <a:lumMod val="20000"/>
            <a:lumOff val="80000"/>
          </a:schemeClr>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SG" sz="1200" b="1" kern="1200">
              <a:solidFill>
                <a:schemeClr val="tx1"/>
              </a:solidFill>
              <a:latin typeface="Calibri" panose="020F0502020204030204" pitchFamily="34" charset="0"/>
              <a:ea typeface="Calibri" panose="020F0502020204030204" pitchFamily="34" charset="0"/>
              <a:cs typeface="Calibri" panose="020F0502020204030204" pitchFamily="34" charset="0"/>
            </a:rPr>
            <a:t>Desired Outcomes</a:t>
          </a:r>
        </a:p>
      </dsp:txBody>
      <dsp:txXfrm>
        <a:off x="5844904" y="454782"/>
        <a:ext cx="2096105" cy="397426"/>
      </dsp:txXfrm>
    </dsp:sp>
    <dsp:sp modelId="{0F41F098-1D17-4D9D-889C-812DBC4EECAE}">
      <dsp:nvSpPr>
        <dsp:cNvPr id="0" name=""/>
        <dsp:cNvSpPr/>
      </dsp:nvSpPr>
      <dsp:spPr>
        <a:xfrm>
          <a:off x="6044623" y="864573"/>
          <a:ext cx="212083" cy="450558"/>
        </a:xfrm>
        <a:custGeom>
          <a:avLst/>
          <a:gdLst/>
          <a:ahLst/>
          <a:cxnLst/>
          <a:rect l="0" t="0" r="0" b="0"/>
          <a:pathLst>
            <a:path>
              <a:moveTo>
                <a:pt x="0" y="0"/>
              </a:moveTo>
              <a:lnTo>
                <a:pt x="0" y="450558"/>
              </a:lnTo>
              <a:lnTo>
                <a:pt x="212083" y="450558"/>
              </a:lnTo>
            </a:path>
          </a:pathLst>
        </a:custGeom>
        <a:noFill/>
        <a:ln w="25400" cap="flat" cmpd="sng" algn="ctr">
          <a:solidFill>
            <a:schemeClr val="accent5"/>
          </a:solidFill>
          <a:prstDash val="solid"/>
        </a:ln>
        <a:effectLst/>
      </dsp:spPr>
      <dsp:style>
        <a:lnRef idx="2">
          <a:scrgbClr r="0" g="0" b="0"/>
        </a:lnRef>
        <a:fillRef idx="0">
          <a:scrgbClr r="0" g="0" b="0"/>
        </a:fillRef>
        <a:effectRef idx="0">
          <a:scrgbClr r="0" g="0" b="0"/>
        </a:effectRef>
        <a:fontRef idx="minor"/>
      </dsp:style>
    </dsp:sp>
    <dsp:sp modelId="{DF5F23B7-A539-42CA-9769-70D0566113F6}">
      <dsp:nvSpPr>
        <dsp:cNvPr id="0" name=""/>
        <dsp:cNvSpPr/>
      </dsp:nvSpPr>
      <dsp:spPr>
        <a:xfrm>
          <a:off x="6256707" y="1045130"/>
          <a:ext cx="2554906" cy="540002"/>
        </a:xfrm>
        <a:prstGeom prst="roundRect">
          <a:avLst>
            <a:gd name="adj" fmla="val 10000"/>
          </a:avLst>
        </a:prstGeom>
        <a:solidFill>
          <a:schemeClr val="lt1">
            <a:alpha val="90000"/>
            <a:hueOff val="0"/>
            <a:satOff val="0"/>
            <a:lumOff val="0"/>
            <a:alphaOff val="0"/>
          </a:schemeClr>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Font typeface="Arial" panose="020B0604020202020204" pitchFamily="34" charset="0"/>
            <a:buNone/>
          </a:pPr>
          <a:r>
            <a:rPr lang="en-SG" sz="1100" b="1" i="0" kern="1200">
              <a:latin typeface="Calibri" panose="020F0502020204030204" pitchFamily="34" charset="0"/>
              <a:ea typeface="Calibri" panose="020F0502020204030204" pitchFamily="34" charset="0"/>
              <a:cs typeface="Calibri" panose="020F0502020204030204" pitchFamily="34" charset="0"/>
            </a:rPr>
            <a:t>Better Educational and Career Pathways                                                        </a:t>
          </a:r>
          <a:r>
            <a:rPr lang="en-SG" sz="1100" b="0" i="0" kern="1200">
              <a:latin typeface="Calibri" panose="020F0502020204030204" pitchFamily="34" charset="0"/>
              <a:ea typeface="Calibri" panose="020F0502020204030204" pitchFamily="34" charset="0"/>
              <a:cs typeface="Calibri" panose="020F0502020204030204" pitchFamily="34" charset="0"/>
            </a:rPr>
            <a:t>e.g. Gained a</a:t>
          </a:r>
          <a:r>
            <a:rPr lang="en-US" sz="1100" b="0" i="0" kern="1200" err="1">
              <a:latin typeface="Calibri" panose="020F0502020204030204" pitchFamily="34" charset="0"/>
              <a:ea typeface="Calibri" panose="020F0502020204030204" pitchFamily="34" charset="0"/>
              <a:cs typeface="Calibri" panose="020F0502020204030204" pitchFamily="34" charset="0"/>
            </a:rPr>
            <a:t>cademic</a:t>
          </a:r>
          <a:r>
            <a:rPr lang="en-US" sz="1100" b="0" i="0" kern="1200">
              <a:latin typeface="Calibri" panose="020F0502020204030204" pitchFamily="34" charset="0"/>
              <a:ea typeface="Calibri" panose="020F0502020204030204" pitchFamily="34" charset="0"/>
              <a:cs typeface="Calibri" panose="020F0502020204030204" pitchFamily="34" charset="0"/>
            </a:rPr>
            <a:t> success and               job-ready skills</a:t>
          </a:r>
          <a:endParaRPr lang="en-US" sz="1100" kern="120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6272523" y="1060946"/>
        <a:ext cx="2523274" cy="508370"/>
      </dsp:txXfrm>
    </dsp:sp>
    <dsp:sp modelId="{81C03F9D-9B85-4AA0-B32D-0CD2F2216337}">
      <dsp:nvSpPr>
        <dsp:cNvPr id="0" name=""/>
        <dsp:cNvSpPr/>
      </dsp:nvSpPr>
      <dsp:spPr>
        <a:xfrm>
          <a:off x="6044623" y="864573"/>
          <a:ext cx="212083" cy="1171117"/>
        </a:xfrm>
        <a:custGeom>
          <a:avLst/>
          <a:gdLst/>
          <a:ahLst/>
          <a:cxnLst/>
          <a:rect l="0" t="0" r="0" b="0"/>
          <a:pathLst>
            <a:path>
              <a:moveTo>
                <a:pt x="0" y="0"/>
              </a:moveTo>
              <a:lnTo>
                <a:pt x="0" y="1171117"/>
              </a:lnTo>
              <a:lnTo>
                <a:pt x="212083" y="1171117"/>
              </a:lnTo>
            </a:path>
          </a:pathLst>
        </a:custGeom>
        <a:noFill/>
        <a:ln w="25400" cap="flat" cmpd="sng" algn="ctr">
          <a:solidFill>
            <a:schemeClr val="accent5"/>
          </a:solidFill>
          <a:prstDash val="solid"/>
        </a:ln>
        <a:effectLst/>
      </dsp:spPr>
      <dsp:style>
        <a:lnRef idx="2">
          <a:scrgbClr r="0" g="0" b="0"/>
        </a:lnRef>
        <a:fillRef idx="0">
          <a:scrgbClr r="0" g="0" b="0"/>
        </a:fillRef>
        <a:effectRef idx="0">
          <a:scrgbClr r="0" g="0" b="0"/>
        </a:effectRef>
        <a:fontRef idx="minor"/>
      </dsp:style>
    </dsp:sp>
    <dsp:sp modelId="{01939BAA-C32F-445C-AEA5-E87E4C001ACC}">
      <dsp:nvSpPr>
        <dsp:cNvPr id="0" name=""/>
        <dsp:cNvSpPr/>
      </dsp:nvSpPr>
      <dsp:spPr>
        <a:xfrm>
          <a:off x="6256707" y="1765689"/>
          <a:ext cx="2554906" cy="540002"/>
        </a:xfrm>
        <a:prstGeom prst="roundRect">
          <a:avLst>
            <a:gd name="adj" fmla="val 10000"/>
          </a:avLst>
        </a:prstGeom>
        <a:solidFill>
          <a:schemeClr val="lt1">
            <a:alpha val="90000"/>
            <a:hueOff val="0"/>
            <a:satOff val="0"/>
            <a:lumOff val="0"/>
            <a:alphaOff val="0"/>
          </a:schemeClr>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SG" sz="1100" b="1" kern="1200">
              <a:latin typeface="Calibri" panose="020F0502020204030204" pitchFamily="34" charset="0"/>
              <a:ea typeface="Calibri" panose="020F0502020204030204" pitchFamily="34" charset="0"/>
              <a:cs typeface="Calibri" panose="020F0502020204030204" pitchFamily="34" charset="0"/>
            </a:rPr>
            <a:t>Better</a:t>
          </a:r>
          <a:r>
            <a:rPr lang="en-SG" sz="1100" b="1" kern="1200" baseline="0">
              <a:latin typeface="Calibri" panose="020F0502020204030204" pitchFamily="34" charset="0"/>
              <a:ea typeface="Calibri" panose="020F0502020204030204" pitchFamily="34" charset="0"/>
              <a:cs typeface="Calibri" panose="020F0502020204030204" pitchFamily="34" charset="0"/>
            </a:rPr>
            <a:t> Social Support                                     </a:t>
          </a:r>
          <a:r>
            <a:rPr lang="en-SG" sz="1100" b="0" kern="1200" baseline="0">
              <a:latin typeface="Calibri" panose="020F0502020204030204" pitchFamily="34" charset="0"/>
              <a:ea typeface="Calibri" panose="020F0502020204030204" pitchFamily="34" charset="0"/>
              <a:cs typeface="Calibri" panose="020F0502020204030204" pitchFamily="34" charset="0"/>
            </a:rPr>
            <a:t>e.g. Improved social skills and formed healthy peer support</a:t>
          </a:r>
          <a:endParaRPr lang="en-SG" sz="1100" b="0" kern="1200">
            <a:latin typeface="Calibri" panose="020F0502020204030204" pitchFamily="34" charset="0"/>
            <a:ea typeface="Calibri" panose="020F0502020204030204" pitchFamily="34" charset="0"/>
            <a:cs typeface="Calibri" panose="020F0502020204030204" pitchFamily="34" charset="0"/>
          </a:endParaRPr>
        </a:p>
      </dsp:txBody>
      <dsp:txXfrm>
        <a:off x="6272523" y="1781505"/>
        <a:ext cx="2523274" cy="508370"/>
      </dsp:txXfrm>
    </dsp:sp>
    <dsp:sp modelId="{A5B4B4B7-AED0-472E-B833-77D40DCBA3D4}">
      <dsp:nvSpPr>
        <dsp:cNvPr id="0" name=""/>
        <dsp:cNvSpPr/>
      </dsp:nvSpPr>
      <dsp:spPr>
        <a:xfrm>
          <a:off x="6044623" y="864573"/>
          <a:ext cx="212083" cy="1891676"/>
        </a:xfrm>
        <a:custGeom>
          <a:avLst/>
          <a:gdLst/>
          <a:ahLst/>
          <a:cxnLst/>
          <a:rect l="0" t="0" r="0" b="0"/>
          <a:pathLst>
            <a:path>
              <a:moveTo>
                <a:pt x="0" y="0"/>
              </a:moveTo>
              <a:lnTo>
                <a:pt x="0" y="1891676"/>
              </a:lnTo>
              <a:lnTo>
                <a:pt x="212083" y="18916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309F16-A990-4B1F-AD2D-AF87D3A59B58}">
      <dsp:nvSpPr>
        <dsp:cNvPr id="0" name=""/>
        <dsp:cNvSpPr/>
      </dsp:nvSpPr>
      <dsp:spPr>
        <a:xfrm>
          <a:off x="6256707" y="2486249"/>
          <a:ext cx="2554906" cy="540002"/>
        </a:xfrm>
        <a:prstGeom prst="roundRect">
          <a:avLst>
            <a:gd name="adj" fmla="val 10000"/>
          </a:avLst>
        </a:prstGeom>
        <a:solidFill>
          <a:schemeClr val="lt1">
            <a:alpha val="90000"/>
            <a:hueOff val="0"/>
            <a:satOff val="0"/>
            <a:lumOff val="0"/>
            <a:alphaOff val="0"/>
          </a:schemeClr>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SG" sz="1100" b="1" kern="1200">
              <a:latin typeface="Calibri" panose="020F0502020204030204" pitchFamily="34" charset="0"/>
              <a:ea typeface="Calibri" panose="020F0502020204030204" pitchFamily="34" charset="0"/>
              <a:cs typeface="Calibri" panose="020F0502020204030204" pitchFamily="34" charset="0"/>
            </a:rPr>
            <a:t>Enhanced Family Support System              </a:t>
          </a:r>
          <a:r>
            <a:rPr lang="en-SG" sz="1100" b="0" kern="1200">
              <a:latin typeface="Calibri" panose="020F0502020204030204" pitchFamily="34" charset="0"/>
              <a:ea typeface="Calibri" panose="020F0502020204030204" pitchFamily="34" charset="0"/>
              <a:cs typeface="Calibri" panose="020F0502020204030204" pitchFamily="34" charset="0"/>
            </a:rPr>
            <a:t>e.g. Stable home environment and improved parent-child engagement</a:t>
          </a:r>
        </a:p>
      </dsp:txBody>
      <dsp:txXfrm>
        <a:off x="6272523" y="2502065"/>
        <a:ext cx="2523274" cy="508370"/>
      </dsp:txXfrm>
    </dsp:sp>
    <dsp:sp modelId="{C0796631-DAE7-4D05-9175-03C7698070AC}">
      <dsp:nvSpPr>
        <dsp:cNvPr id="0" name=""/>
        <dsp:cNvSpPr/>
      </dsp:nvSpPr>
      <dsp:spPr>
        <a:xfrm>
          <a:off x="6044623" y="864573"/>
          <a:ext cx="212083" cy="2612235"/>
        </a:xfrm>
        <a:custGeom>
          <a:avLst/>
          <a:gdLst/>
          <a:ahLst/>
          <a:cxnLst/>
          <a:rect l="0" t="0" r="0" b="0"/>
          <a:pathLst>
            <a:path>
              <a:moveTo>
                <a:pt x="0" y="0"/>
              </a:moveTo>
              <a:lnTo>
                <a:pt x="0" y="2612235"/>
              </a:lnTo>
              <a:lnTo>
                <a:pt x="212083" y="2612235"/>
              </a:lnTo>
            </a:path>
          </a:pathLst>
        </a:custGeom>
        <a:noFill/>
        <a:ln w="25400" cap="flat" cmpd="sng" algn="ctr">
          <a:solidFill>
            <a:schemeClr val="accent5"/>
          </a:solidFill>
          <a:prstDash val="solid"/>
        </a:ln>
        <a:effectLst/>
      </dsp:spPr>
      <dsp:style>
        <a:lnRef idx="2">
          <a:scrgbClr r="0" g="0" b="0"/>
        </a:lnRef>
        <a:fillRef idx="0">
          <a:scrgbClr r="0" g="0" b="0"/>
        </a:fillRef>
        <a:effectRef idx="0">
          <a:scrgbClr r="0" g="0" b="0"/>
        </a:effectRef>
        <a:fontRef idx="minor"/>
      </dsp:style>
    </dsp:sp>
    <dsp:sp modelId="{5505485A-5DB3-4CC7-8220-870474706865}">
      <dsp:nvSpPr>
        <dsp:cNvPr id="0" name=""/>
        <dsp:cNvSpPr/>
      </dsp:nvSpPr>
      <dsp:spPr>
        <a:xfrm>
          <a:off x="6256707" y="3206808"/>
          <a:ext cx="2554906" cy="540002"/>
        </a:xfrm>
        <a:prstGeom prst="roundRect">
          <a:avLst>
            <a:gd name="adj" fmla="val 10000"/>
          </a:avLst>
        </a:prstGeom>
        <a:solidFill>
          <a:schemeClr val="lt1">
            <a:alpha val="90000"/>
            <a:hueOff val="0"/>
            <a:satOff val="0"/>
            <a:lumOff val="0"/>
            <a:alphaOff val="0"/>
          </a:schemeClr>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SG" sz="1100" b="1" kern="1200">
              <a:latin typeface="Calibri" panose="020F0502020204030204" pitchFamily="34" charset="0"/>
              <a:ea typeface="Calibri" panose="020F0502020204030204" pitchFamily="34" charset="0"/>
              <a:cs typeface="Calibri" panose="020F0502020204030204" pitchFamily="34" charset="0"/>
            </a:rPr>
            <a:t>Enhanced Personal Development                </a:t>
          </a:r>
          <a:r>
            <a:rPr lang="en-SG" sz="1100" b="0" kern="1200">
              <a:latin typeface="Calibri" panose="020F0502020204030204" pitchFamily="34" charset="0"/>
              <a:ea typeface="Calibri" panose="020F0502020204030204" pitchFamily="34" charset="0"/>
              <a:cs typeface="Calibri" panose="020F0502020204030204" pitchFamily="34" charset="0"/>
            </a:rPr>
            <a:t>e.g. Learned healthy coping skills, better emotional regulation</a:t>
          </a:r>
        </a:p>
      </dsp:txBody>
      <dsp:txXfrm>
        <a:off x="6272523" y="3222624"/>
        <a:ext cx="2523274" cy="50837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omchest.gov.sg/campaigns-events/signature-events/Details/community-chest-awards-2024"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SOsbGhJE-E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jBQzUTV5Dl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35938be15e1_0_15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 name="Google Shape;47;g35938be15e1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SG"/>
          </a:p>
        </p:txBody>
      </p:sp>
    </p:spTree>
    <p:extLst>
      <p:ext uri="{BB962C8B-B14F-4D97-AF65-F5344CB8AC3E}">
        <p14:creationId xmlns:p14="http://schemas.microsoft.com/office/powerpoint/2010/main" val="1343199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1482F-9516-6987-FF54-8ADC4C5A03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A5D28C-84BA-DB89-8EBD-F8326C6416B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3943BEC-7F5C-883B-E7CA-3CE09B837BF3}"/>
              </a:ext>
            </a:extLst>
          </p:cNvPr>
          <p:cNvSpPr>
            <a:spLocks noGrp="1"/>
          </p:cNvSpPr>
          <p:nvPr>
            <p:ph type="body" idx="1"/>
          </p:nvPr>
        </p:nvSpPr>
        <p:spPr/>
        <p:txBody>
          <a:bodyPr/>
          <a:lstStyle/>
          <a:p>
            <a:pPr marL="0" lvl="0" indent="0" algn="l" rtl="0">
              <a:spcBef>
                <a:spcPts val="0"/>
              </a:spcBef>
              <a:spcAft>
                <a:spcPts val="0"/>
              </a:spcAft>
              <a:buNone/>
            </a:pPr>
            <a:endParaRPr lang="en-US"/>
          </a:p>
        </p:txBody>
      </p:sp>
    </p:spTree>
    <p:extLst>
      <p:ext uri="{BB962C8B-B14F-4D97-AF65-F5344CB8AC3E}">
        <p14:creationId xmlns:p14="http://schemas.microsoft.com/office/powerpoint/2010/main" val="3343004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E0103-B068-82CD-E375-B014A5ABEA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FFCF9F-25C2-33C3-9371-02AF623E96A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AD6B028-B6FF-FAED-9F11-19AE0E7BE5F4}"/>
              </a:ext>
            </a:extLst>
          </p:cNvPr>
          <p:cNvSpPr>
            <a:spLocks noGrp="1"/>
          </p:cNvSpPr>
          <p:nvPr>
            <p:ph type="body" idx="1"/>
          </p:nvPr>
        </p:nvSpPr>
        <p:spPr/>
        <p:txBody>
          <a:bodyPr/>
          <a:lstStyle/>
          <a:p>
            <a:pPr marL="0" lvl="0" indent="0" algn="l" rtl="0">
              <a:spcBef>
                <a:spcPts val="0"/>
              </a:spcBef>
              <a:spcAft>
                <a:spcPts val="0"/>
              </a:spcAft>
              <a:buNone/>
            </a:pPr>
            <a:endParaRPr lang="en-US"/>
          </a:p>
        </p:txBody>
      </p:sp>
    </p:spTree>
    <p:extLst>
      <p:ext uri="{BB962C8B-B14F-4D97-AF65-F5344CB8AC3E}">
        <p14:creationId xmlns:p14="http://schemas.microsoft.com/office/powerpoint/2010/main" val="2094133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FCA56921-A662-1CBA-0DFA-CA933E011238}"/>
            </a:ext>
          </a:extLst>
        </p:cNvPr>
        <p:cNvGrpSpPr/>
        <p:nvPr/>
      </p:nvGrpSpPr>
      <p:grpSpPr>
        <a:xfrm>
          <a:off x="0" y="0"/>
          <a:ext cx="0" cy="0"/>
          <a:chOff x="0" y="0"/>
          <a:chExt cx="0" cy="0"/>
        </a:xfrm>
      </p:grpSpPr>
      <p:sp>
        <p:nvSpPr>
          <p:cNvPr id="51" name="Google Shape;51;g35f70971cd2_0_40:notes">
            <a:extLst>
              <a:ext uri="{FF2B5EF4-FFF2-40B4-BE49-F238E27FC236}">
                <a16:creationId xmlns:a16="http://schemas.microsoft.com/office/drawing/2014/main" id="{C96BF8F7-B5D5-D69F-E7B6-8115CF3080E3}"/>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g35f70971cd2_0_40:notes">
            <a:extLst>
              <a:ext uri="{FF2B5EF4-FFF2-40B4-BE49-F238E27FC236}">
                <a16:creationId xmlns:a16="http://schemas.microsoft.com/office/drawing/2014/main" id="{2DE7D2BD-14FA-658A-936F-025A35FED46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569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u="sng"/>
              <a:t>Resource Page</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en-US"/>
              <a:t>Ctrl + click the image to view the full list of award winners at Community Chest Awards 2024: </a:t>
            </a:r>
            <a:r>
              <a:rPr lang="en-US">
                <a:hlinkClick r:id="rId3"/>
              </a:rPr>
              <a:t>Signature Events - Community Chest </a:t>
            </a:r>
            <a:r>
              <a:rPr lang="en-US" err="1">
                <a:hlinkClick r:id="rId3"/>
              </a:rPr>
              <a:t>公益金</a:t>
            </a:r>
            <a:r>
              <a:rPr lang="en-US">
                <a:hlinkClick r:id="rId3"/>
              </a:rPr>
              <a:t> - Community Chest Awards 2024</a:t>
            </a:r>
            <a:endParaRPr lang="en-SG"/>
          </a:p>
        </p:txBody>
      </p:sp>
    </p:spTree>
    <p:extLst>
      <p:ext uri="{BB962C8B-B14F-4D97-AF65-F5344CB8AC3E}">
        <p14:creationId xmlns:p14="http://schemas.microsoft.com/office/powerpoint/2010/main" val="143257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81B56-C6ED-4451-5E25-B8BA9E5A9A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1745BD-B355-0EA4-EE1E-4667DC3E387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7203163-8500-DE60-8F13-9D592C84BAE8}"/>
              </a:ext>
            </a:extLst>
          </p:cNvPr>
          <p:cNvSpPr>
            <a:spLocks noGrp="1"/>
          </p:cNvSpPr>
          <p:nvPr>
            <p:ph type="body" idx="1"/>
          </p:nvPr>
        </p:nvSpPr>
        <p:spPr/>
        <p:txBody>
          <a:bodyPr/>
          <a:lstStyle/>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US" b="1" u="sng"/>
              <a:t>Teaching Notes</a:t>
            </a:r>
          </a:p>
          <a:p>
            <a:pPr marL="457200" marR="0" lvl="0" indent="-298450" algn="l" defTabSz="914400" rtl="0" eaLnBrk="1" fontAlgn="base" latinLnBrk="0" hangingPunct="1">
              <a:lnSpc>
                <a:spcPct val="100000"/>
              </a:lnSpc>
              <a:spcBef>
                <a:spcPts val="0"/>
              </a:spcBef>
              <a:spcAft>
                <a:spcPts val="0"/>
              </a:spcAft>
              <a:buClr>
                <a:srgbClr val="000000"/>
              </a:buClr>
              <a:buSzPts val="1100"/>
              <a:tabLst/>
              <a:defRPr/>
            </a:pPr>
            <a:r>
              <a:rPr lang="en-US"/>
              <a:t>The SG Gives Matching Grant is more than a fundraising initiative. Instead of directly </a:t>
            </a:r>
            <a:r>
              <a:rPr lang="en-US" err="1"/>
              <a:t>channelling</a:t>
            </a:r>
            <a:r>
              <a:rPr lang="en-US"/>
              <a:t> $250 million into the social service sector, it rallies Singaporeans to reflect on the shared values that have united us through past challenges and commit to sustainable giving that supports both today’s and tomorrow’s social needs.</a:t>
            </a:r>
            <a:br>
              <a:rPr lang="en-US" b="0" i="0">
                <a:solidFill>
                  <a:srgbClr val="000000"/>
                </a:solidFill>
                <a:effectLst/>
                <a:latin typeface="Montserrat" panose="00000500000000000000" pitchFamily="2" charset="0"/>
              </a:rPr>
            </a:br>
            <a:br>
              <a:rPr lang="en-US" b="0" i="0">
                <a:solidFill>
                  <a:srgbClr val="000000"/>
                </a:solidFill>
                <a:effectLst/>
                <a:latin typeface="Montserrat" panose="00000500000000000000" pitchFamily="2" charset="0"/>
              </a:rPr>
            </a:br>
            <a:endParaRPr lang="en-US" b="0" i="0">
              <a:solidFill>
                <a:srgbClr val="000000"/>
              </a:solidFill>
              <a:effectLst/>
              <a:latin typeface="Montserrat" panose="00000500000000000000" pitchFamily="2" charset="0"/>
            </a:endParaRPr>
          </a:p>
          <a:p>
            <a:pPr algn="l" fontAlgn="base"/>
            <a:r>
              <a:rPr lang="en-US" b="1" i="0">
                <a:solidFill>
                  <a:srgbClr val="BD5D0F"/>
                </a:solidFill>
                <a:effectLst/>
                <a:latin typeface="Montserrat" panose="00000500000000000000" pitchFamily="2" charset="0"/>
              </a:rPr>
              <a:t>Matching Tiers</a:t>
            </a:r>
            <a:endParaRPr lang="en-US" b="0" i="0">
              <a:solidFill>
                <a:srgbClr val="BD5D0F"/>
              </a:solidFill>
              <a:effectLst/>
              <a:latin typeface="Montserrat" panose="00000500000000000000" pitchFamily="2" charset="0"/>
            </a:endParaRPr>
          </a:p>
          <a:p>
            <a:pPr algn="l" fontAlgn="base"/>
            <a:r>
              <a:rPr lang="en-US" b="0" i="0">
                <a:solidFill>
                  <a:srgbClr val="000000"/>
                </a:solidFill>
                <a:effectLst/>
                <a:latin typeface="Montserrat" panose="00000500000000000000" pitchFamily="2" charset="0"/>
              </a:rPr>
              <a:t>Through the SG Gives matching grant, donations made through SGSHARE will be matched by the Government up to $250 million under the General and Enhanced Matching tiers from 1 January 2025 onwards.</a:t>
            </a:r>
          </a:p>
          <a:p>
            <a:pPr marL="0" lvl="0" indent="0" algn="l" rtl="0">
              <a:spcBef>
                <a:spcPts val="0"/>
              </a:spcBef>
              <a:spcAft>
                <a:spcPts val="0"/>
              </a:spcAft>
              <a:buNone/>
            </a:pPr>
            <a:endParaRPr lang="en-SG"/>
          </a:p>
        </p:txBody>
      </p:sp>
    </p:spTree>
    <p:extLst>
      <p:ext uri="{BB962C8B-B14F-4D97-AF65-F5344CB8AC3E}">
        <p14:creationId xmlns:p14="http://schemas.microsoft.com/office/powerpoint/2010/main" val="1411731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63E9C-6C20-5B2D-F948-188EFC762A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747FF0-8CD1-2E18-05DC-ABF43E810A8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FC3258B-DE2F-0A15-8C5D-0C843D7F3645}"/>
              </a:ext>
            </a:extLst>
          </p:cNvPr>
          <p:cNvSpPr>
            <a:spLocks noGrp="1"/>
          </p:cNvSpPr>
          <p:nvPr>
            <p:ph type="body" idx="1"/>
          </p:nvPr>
        </p:nvSpPr>
        <p:spPr/>
        <p:txBody>
          <a:bodyPr/>
          <a:lstStyle/>
          <a:p>
            <a:pPr marL="0" indent="0">
              <a:buFontTx/>
              <a:buNone/>
            </a:pPr>
            <a:r>
              <a:rPr lang="en-US" b="1" u="sng"/>
              <a:t>Important Reminders:</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100">
                <a:latin typeface="Calibri" panose="020F0502020204030204" pitchFamily="34" charset="0"/>
                <a:ea typeface="Calibri" panose="020F0502020204030204" pitchFamily="34" charset="0"/>
                <a:cs typeface="Calibri" panose="020F0502020204030204" pitchFamily="34" charset="0"/>
              </a:rPr>
              <a:t>Pass all </a:t>
            </a:r>
            <a:r>
              <a:rPr lang="en-US" sz="1100" b="0">
                <a:latin typeface="Calibri" panose="020F0502020204030204" pitchFamily="34" charset="0"/>
                <a:ea typeface="Calibri" panose="020F0502020204030204" pitchFamily="34" charset="0"/>
                <a:cs typeface="Calibri" panose="020F0502020204030204" pitchFamily="34" charset="0"/>
              </a:rPr>
              <a:t>filled envelopes </a:t>
            </a:r>
            <a:r>
              <a:rPr lang="en-US" sz="1100">
                <a:latin typeface="Calibri" panose="020F0502020204030204" pitchFamily="34" charset="0"/>
                <a:ea typeface="Calibri" panose="020F0502020204030204" pitchFamily="34" charset="0"/>
                <a:cs typeface="Calibri" panose="020F0502020204030204" pitchFamily="34" charset="0"/>
              </a:rPr>
              <a:t>to the CCE/VIA Teacher-in-charge for follow-up with Community Chest.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100">
                <a:latin typeface="Calibri" panose="020F0502020204030204" pitchFamily="34" charset="0"/>
                <a:ea typeface="Calibri" panose="020F0502020204030204" pitchFamily="34" charset="0"/>
                <a:cs typeface="Calibri" panose="020F0502020204030204" pitchFamily="34" charset="0"/>
              </a:rPr>
              <a:t>Inform them of any uncollected envelopes after the scheduled collection date.</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100">
                <a:latin typeface="Calibri" panose="020F0502020204030204" pitchFamily="34" charset="0"/>
                <a:ea typeface="Calibri" panose="020F0502020204030204" pitchFamily="34" charset="0"/>
                <a:cs typeface="Calibri" panose="020F0502020204030204" pitchFamily="34" charset="0"/>
              </a:rPr>
              <a:t>Teachers may share the PayNow QR code on slide 20 for students who prefer digital payment.</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100">
                <a:latin typeface="Calibri" panose="020F0502020204030204" pitchFamily="34" charset="0"/>
                <a:ea typeface="Calibri" panose="020F0502020204030204" pitchFamily="34" charset="0"/>
                <a:cs typeface="Calibri" panose="020F0502020204030204" pitchFamily="34" charset="0"/>
              </a:rPr>
              <a:t>Schools that did not opt for donation envelopes may remove slide 20.</a:t>
            </a:r>
          </a:p>
        </p:txBody>
      </p:sp>
    </p:spTree>
    <p:extLst>
      <p:ext uri="{BB962C8B-B14F-4D97-AF65-F5344CB8AC3E}">
        <p14:creationId xmlns:p14="http://schemas.microsoft.com/office/powerpoint/2010/main" val="2800629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132D5-39BB-6F61-2677-51BD5B0A49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0FFF40-BFF7-C627-3140-3738B279BF0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6910282-E934-F42D-4222-966A992A0B45}"/>
              </a:ext>
            </a:extLst>
          </p:cNvPr>
          <p:cNvSpPr>
            <a:spLocks noGrp="1"/>
          </p:cNvSpPr>
          <p:nvPr>
            <p:ph type="body" idx="1"/>
          </p:nvPr>
        </p:nvSpPr>
        <p:spPr/>
        <p:txBody>
          <a:bodyPr/>
          <a:lstStyle/>
          <a:p>
            <a:pPr marL="0" indent="0">
              <a:buFontTx/>
              <a:buNone/>
            </a:pPr>
            <a:r>
              <a:rPr lang="en-US" b="1" u="sng"/>
              <a:t>Important Reminders:</a:t>
            </a:r>
          </a:p>
          <a:p>
            <a:pPr marL="171450" indent="-171450">
              <a:buFont typeface="Arial" panose="020B0604020202020204" pitchFamily="34" charset="0"/>
              <a:buChar char="•"/>
            </a:pPr>
            <a:r>
              <a:rPr lang="en-US" sz="1100">
                <a:latin typeface="Calibri" panose="020F0502020204030204" pitchFamily="34" charset="0"/>
                <a:ea typeface="Calibri" panose="020F0502020204030204" pitchFamily="34" charset="0"/>
                <a:cs typeface="Calibri" panose="020F0502020204030204" pitchFamily="34" charset="0"/>
              </a:rPr>
              <a:t>Please approach the CCE/VIA teacher-in-charge for the </a:t>
            </a:r>
            <a:r>
              <a:rPr lang="en-US" sz="1100" err="1">
                <a:latin typeface="Calibri" panose="020F0502020204030204" pitchFamily="34" charset="0"/>
                <a:ea typeface="Calibri" panose="020F0502020204030204" pitchFamily="34" charset="0"/>
                <a:cs typeface="Calibri" panose="020F0502020204030204" pitchFamily="34" charset="0"/>
              </a:rPr>
              <a:t>customised</a:t>
            </a:r>
            <a:r>
              <a:rPr lang="en-US" sz="1100">
                <a:latin typeface="Calibri" panose="020F0502020204030204" pitchFamily="34" charset="0"/>
                <a:ea typeface="Calibri" panose="020F0502020204030204" pitchFamily="34" charset="0"/>
                <a:cs typeface="Calibri" panose="020F0502020204030204" pitchFamily="34" charset="0"/>
              </a:rPr>
              <a:t> PayNow QR code to replace the image on this slide (slide 20).</a:t>
            </a:r>
          </a:p>
          <a:p>
            <a:pPr marL="171450" indent="-171450">
              <a:buFont typeface="Arial" panose="020B0604020202020204" pitchFamily="34" charset="0"/>
              <a:buChar char="•"/>
            </a:pPr>
            <a:r>
              <a:rPr lang="en-US" sz="1100">
                <a:latin typeface="Calibri" panose="020F0502020204030204" pitchFamily="34" charset="0"/>
                <a:ea typeface="Calibri" panose="020F0502020204030204" pitchFamily="34" charset="0"/>
                <a:cs typeface="Calibri" panose="020F0502020204030204" pitchFamily="34" charset="0"/>
              </a:rPr>
              <a:t>Schools not opting for the PayNow QR code may remove slide 20.</a:t>
            </a:r>
          </a:p>
        </p:txBody>
      </p:sp>
    </p:spTree>
    <p:extLst>
      <p:ext uri="{BB962C8B-B14F-4D97-AF65-F5344CB8AC3E}">
        <p14:creationId xmlns:p14="http://schemas.microsoft.com/office/powerpoint/2010/main" val="1994978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315CFA2B-1E0E-BE02-A7D1-6EA4AFD9D9AF}"/>
            </a:ext>
          </a:extLst>
        </p:cNvPr>
        <p:cNvGrpSpPr/>
        <p:nvPr/>
      </p:nvGrpSpPr>
      <p:grpSpPr>
        <a:xfrm>
          <a:off x="0" y="0"/>
          <a:ext cx="0" cy="0"/>
          <a:chOff x="0" y="0"/>
          <a:chExt cx="0" cy="0"/>
        </a:xfrm>
      </p:grpSpPr>
      <p:sp>
        <p:nvSpPr>
          <p:cNvPr id="51" name="Google Shape;51;g35f70971cd2_0_40:notes">
            <a:extLst>
              <a:ext uri="{FF2B5EF4-FFF2-40B4-BE49-F238E27FC236}">
                <a16:creationId xmlns:a16="http://schemas.microsoft.com/office/drawing/2014/main" id="{9375B91E-2BD7-1E68-770D-9765B9BCD7ED}"/>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g35f70971cd2_0_40:notes">
            <a:extLst>
              <a:ext uri="{FF2B5EF4-FFF2-40B4-BE49-F238E27FC236}">
                <a16:creationId xmlns:a16="http://schemas.microsoft.com/office/drawing/2014/main" id="{E3273732-1FBE-A7C0-DB87-01026D4CDB2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3916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93183-A4D0-BB8D-A06E-E35EDEA9E3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C77B9B-997C-7123-6473-422715C8ED7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FDD2EF8-A05D-B5E7-88B1-BB879607F8A5}"/>
              </a:ext>
            </a:extLst>
          </p:cNvPr>
          <p:cNvSpPr>
            <a:spLocks noGrp="1"/>
          </p:cNvSpPr>
          <p:nvPr>
            <p:ph type="body" idx="1"/>
          </p:nvPr>
        </p:nvSpPr>
        <p:spPr/>
        <p:txBody>
          <a:bodyPr/>
          <a:lstStyle/>
          <a:p>
            <a:pPr marL="0" lvl="0" indent="0" algn="l" rtl="0">
              <a:spcBef>
                <a:spcPts val="0"/>
              </a:spcBef>
              <a:spcAft>
                <a:spcPts val="0"/>
              </a:spcAft>
              <a:buNone/>
            </a:pPr>
            <a:endParaRPr lang="en-US"/>
          </a:p>
        </p:txBody>
      </p:sp>
    </p:spTree>
    <p:extLst>
      <p:ext uri="{BB962C8B-B14F-4D97-AF65-F5344CB8AC3E}">
        <p14:creationId xmlns:p14="http://schemas.microsoft.com/office/powerpoint/2010/main" val="541698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2312E-1467-C5B6-18AA-72362933EA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3DAEFB-53AC-7B71-1645-FCAAD9B2751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F853E95-6D7A-6610-0CB9-58A4554B94DB}"/>
              </a:ext>
            </a:extLst>
          </p:cNvPr>
          <p:cNvSpPr>
            <a:spLocks noGrp="1"/>
          </p:cNvSpPr>
          <p:nvPr>
            <p:ph type="body" idx="1"/>
          </p:nvPr>
        </p:nvSpPr>
        <p:spPr/>
        <p:txBody>
          <a:bodyPr/>
          <a:lstStyle/>
          <a:p>
            <a:pPr marL="0" lvl="0" indent="0" algn="l" rtl="0">
              <a:spcBef>
                <a:spcPts val="0"/>
              </a:spcBef>
              <a:spcAft>
                <a:spcPts val="0"/>
              </a:spcAft>
              <a:buNone/>
            </a:pPr>
            <a:endParaRPr lang="en-SG"/>
          </a:p>
        </p:txBody>
      </p:sp>
    </p:spTree>
    <p:extLst>
      <p:ext uri="{BB962C8B-B14F-4D97-AF65-F5344CB8AC3E}">
        <p14:creationId xmlns:p14="http://schemas.microsoft.com/office/powerpoint/2010/main" val="1035644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292EA-2B06-95C4-2F66-FDF5A0A1AB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7192F0-56E4-4EA0-1D2D-234D69DDEF7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130D001-E94F-9985-A9EE-62E3E8E5C103}"/>
              </a:ext>
            </a:extLst>
          </p:cNvPr>
          <p:cNvSpPr>
            <a:spLocks noGrp="1"/>
          </p:cNvSpPr>
          <p:nvPr>
            <p:ph type="body" idx="1"/>
          </p:nvPr>
        </p:nvSpPr>
        <p:spPr/>
        <p:txBody>
          <a:bodyPr/>
          <a:lstStyle/>
          <a:p>
            <a:pPr marL="0" lvl="0" indent="0" algn="l" rtl="0">
              <a:spcBef>
                <a:spcPts val="0"/>
              </a:spcBef>
              <a:spcAft>
                <a:spcPts val="0"/>
              </a:spcAft>
              <a:buNone/>
            </a:pPr>
            <a:endParaRPr lang="en-US"/>
          </a:p>
        </p:txBody>
      </p:sp>
    </p:spTree>
    <p:extLst>
      <p:ext uri="{BB962C8B-B14F-4D97-AF65-F5344CB8AC3E}">
        <p14:creationId xmlns:p14="http://schemas.microsoft.com/office/powerpoint/2010/main" val="3570549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9E972-F2A3-84E7-3CBF-5A72D972C4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834A21-A655-CEB2-DDAB-2B7B9AD4309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5A07503-B59A-5B84-453A-3FD2346EBB0E}"/>
              </a:ext>
            </a:extLst>
          </p:cNvPr>
          <p:cNvSpPr>
            <a:spLocks noGrp="1"/>
          </p:cNvSpPr>
          <p:nvPr>
            <p:ph type="body" idx="1"/>
          </p:nvPr>
        </p:nvSpPr>
        <p:spPr/>
        <p:txBody>
          <a:bodyPr/>
          <a:lstStyle/>
          <a:p>
            <a:pPr marL="0" lvl="0" indent="0" algn="l" rtl="0">
              <a:spcBef>
                <a:spcPts val="0"/>
              </a:spcBef>
              <a:spcAft>
                <a:spcPts val="0"/>
              </a:spcAft>
              <a:buNone/>
            </a:pPr>
            <a:endParaRPr lang="en-US"/>
          </a:p>
        </p:txBody>
      </p:sp>
    </p:spTree>
    <p:extLst>
      <p:ext uri="{BB962C8B-B14F-4D97-AF65-F5344CB8AC3E}">
        <p14:creationId xmlns:p14="http://schemas.microsoft.com/office/powerpoint/2010/main" val="1274819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a:extLst>
            <a:ext uri="{FF2B5EF4-FFF2-40B4-BE49-F238E27FC236}">
              <a16:creationId xmlns:a16="http://schemas.microsoft.com/office/drawing/2014/main" id="{A5482E0E-1235-5CCE-0BF1-925E76E4B156}"/>
            </a:ext>
          </a:extLst>
        </p:cNvPr>
        <p:cNvGrpSpPr/>
        <p:nvPr/>
      </p:nvGrpSpPr>
      <p:grpSpPr>
        <a:xfrm>
          <a:off x="0" y="0"/>
          <a:ext cx="0" cy="0"/>
          <a:chOff x="0" y="0"/>
          <a:chExt cx="0" cy="0"/>
        </a:xfrm>
      </p:grpSpPr>
      <p:sp>
        <p:nvSpPr>
          <p:cNvPr id="84" name="Google Shape;84;g35938be15e1_0_175:notes">
            <a:extLst>
              <a:ext uri="{FF2B5EF4-FFF2-40B4-BE49-F238E27FC236}">
                <a16:creationId xmlns:a16="http://schemas.microsoft.com/office/drawing/2014/main" id="{D875C896-2CC1-B04F-8187-923024D95B6F}"/>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g35938be15e1_0_175:notes">
            <a:extLst>
              <a:ext uri="{FF2B5EF4-FFF2-40B4-BE49-F238E27FC236}">
                <a16:creationId xmlns:a16="http://schemas.microsoft.com/office/drawing/2014/main" id="{2B47BC8A-9E08-7EEC-587D-BD929E192DC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8267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42CFF-04CD-FB7E-6747-DACB823F20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C11093-ED13-CF8F-DD7C-B8F028368B1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09D0686-CE46-1113-F36D-19603F3BC2DD}"/>
              </a:ext>
            </a:extLst>
          </p:cNvPr>
          <p:cNvSpPr>
            <a:spLocks noGrp="1"/>
          </p:cNvSpPr>
          <p:nvPr>
            <p:ph type="body" idx="1"/>
          </p:nvPr>
        </p:nvSpPr>
        <p:spPr/>
        <p:txBody>
          <a:bodyPr/>
          <a:lstStyle/>
          <a:p>
            <a:pPr marL="0" lvl="0" indent="0" algn="l" rtl="0">
              <a:spcBef>
                <a:spcPts val="0"/>
              </a:spcBef>
              <a:spcAft>
                <a:spcPts val="0"/>
              </a:spcAft>
              <a:buNone/>
            </a:pPr>
            <a:endParaRPr lang="en-US"/>
          </a:p>
        </p:txBody>
      </p:sp>
    </p:spTree>
    <p:extLst>
      <p:ext uri="{BB962C8B-B14F-4D97-AF65-F5344CB8AC3E}">
        <p14:creationId xmlns:p14="http://schemas.microsoft.com/office/powerpoint/2010/main" val="33148706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5A025-5A2D-AEF3-0537-456D145469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07703E-7F9E-836F-BBE9-54192D4FCAB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10C0797-AB51-6332-9301-2AA7E0BD165A}"/>
              </a:ext>
            </a:extLst>
          </p:cNvPr>
          <p:cNvSpPr>
            <a:spLocks noGrp="1"/>
          </p:cNvSpPr>
          <p:nvPr>
            <p:ph type="body" idx="1"/>
          </p:nvPr>
        </p:nvSpPr>
        <p:spPr/>
        <p:txBody>
          <a:bodyPr/>
          <a:lstStyle/>
          <a:p>
            <a:pPr marL="0" lvl="0" indent="0" algn="l" rtl="0">
              <a:spcBef>
                <a:spcPts val="0"/>
              </a:spcBef>
              <a:spcAft>
                <a:spcPts val="0"/>
              </a:spcAft>
              <a:buNone/>
            </a:pPr>
            <a:endParaRPr lang="en-US"/>
          </a:p>
        </p:txBody>
      </p:sp>
    </p:spTree>
    <p:extLst>
      <p:ext uri="{BB962C8B-B14F-4D97-AF65-F5344CB8AC3E}">
        <p14:creationId xmlns:p14="http://schemas.microsoft.com/office/powerpoint/2010/main" val="26526608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BDF60-106C-4FEE-B8CA-713A67ED10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F75063-B6B0-2D54-4DBC-09DD3FDC97F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BD88EF5-EFE5-47A3-C087-ED9E45515A67}"/>
              </a:ext>
            </a:extLst>
          </p:cNvPr>
          <p:cNvSpPr>
            <a:spLocks noGrp="1"/>
          </p:cNvSpPr>
          <p:nvPr>
            <p:ph type="body" idx="1"/>
          </p:nvPr>
        </p:nvSpPr>
        <p:spPr/>
        <p:txBody>
          <a:bodyPr/>
          <a:lstStyle/>
          <a:p>
            <a:pPr marL="0" lvl="0" indent="0" algn="l" rtl="0">
              <a:spcBef>
                <a:spcPts val="0"/>
              </a:spcBef>
              <a:spcAft>
                <a:spcPts val="0"/>
              </a:spcAft>
              <a:buNone/>
            </a:pPr>
            <a:endParaRPr lang="en-US"/>
          </a:p>
        </p:txBody>
      </p:sp>
    </p:spTree>
    <p:extLst>
      <p:ext uri="{BB962C8B-B14F-4D97-AF65-F5344CB8AC3E}">
        <p14:creationId xmlns:p14="http://schemas.microsoft.com/office/powerpoint/2010/main" val="2986490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0F605DC2-8AE3-02D7-5ACD-DD2A58C359F1}"/>
            </a:ext>
          </a:extLst>
        </p:cNvPr>
        <p:cNvGrpSpPr/>
        <p:nvPr/>
      </p:nvGrpSpPr>
      <p:grpSpPr>
        <a:xfrm>
          <a:off x="0" y="0"/>
          <a:ext cx="0" cy="0"/>
          <a:chOff x="0" y="0"/>
          <a:chExt cx="0" cy="0"/>
        </a:xfrm>
      </p:grpSpPr>
      <p:sp>
        <p:nvSpPr>
          <p:cNvPr id="51" name="Google Shape;51;g35f70971cd2_0_40:notes">
            <a:extLst>
              <a:ext uri="{FF2B5EF4-FFF2-40B4-BE49-F238E27FC236}">
                <a16:creationId xmlns:a16="http://schemas.microsoft.com/office/drawing/2014/main" id="{0EFB3A5B-787A-4532-DCA1-0717EF2AB8F2}"/>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g35f70971cd2_0_40:notes">
            <a:extLst>
              <a:ext uri="{FF2B5EF4-FFF2-40B4-BE49-F238E27FC236}">
                <a16:creationId xmlns:a16="http://schemas.microsoft.com/office/drawing/2014/main" id="{9D621BFD-F2B3-C3F9-9CD6-AD75DE2BC50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4724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u="sng"/>
              <a:t>Resource Page</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en-US"/>
              <a:t>Ctrl + click the image to watch the video on YouTube: </a:t>
            </a:r>
            <a:r>
              <a:rPr lang="en-US">
                <a:hlinkClick r:id="rId3"/>
              </a:rPr>
              <a:t>Help Dreams Take Flight Through SGSHARE - YouTube</a:t>
            </a:r>
            <a:endParaRPr lang="en-SG"/>
          </a:p>
        </p:txBody>
      </p:sp>
    </p:spTree>
    <p:extLst>
      <p:ext uri="{BB962C8B-B14F-4D97-AF65-F5344CB8AC3E}">
        <p14:creationId xmlns:p14="http://schemas.microsoft.com/office/powerpoint/2010/main" val="2719840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2C20DA39-E261-98EE-69D2-F2E30215E182}"/>
            </a:ext>
          </a:extLst>
        </p:cNvPr>
        <p:cNvGrpSpPr/>
        <p:nvPr/>
      </p:nvGrpSpPr>
      <p:grpSpPr>
        <a:xfrm>
          <a:off x="0" y="0"/>
          <a:ext cx="0" cy="0"/>
          <a:chOff x="0" y="0"/>
          <a:chExt cx="0" cy="0"/>
        </a:xfrm>
      </p:grpSpPr>
      <p:sp>
        <p:nvSpPr>
          <p:cNvPr id="51" name="Google Shape;51;g35f70971cd2_0_40:notes">
            <a:extLst>
              <a:ext uri="{FF2B5EF4-FFF2-40B4-BE49-F238E27FC236}">
                <a16:creationId xmlns:a16="http://schemas.microsoft.com/office/drawing/2014/main" id="{1352D856-A2F5-7124-5A4B-3F5714018D43}"/>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g35f70971cd2_0_40:notes">
            <a:extLst>
              <a:ext uri="{FF2B5EF4-FFF2-40B4-BE49-F238E27FC236}">
                <a16:creationId xmlns:a16="http://schemas.microsoft.com/office/drawing/2014/main" id="{87AB02D2-6BE6-6E24-AFC0-97CF3488966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2560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64E3D-3307-BE61-D207-ABC35A0E1B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CCC9DB-EECE-70FD-5A99-823C237A42F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667B85F-8D9F-69A7-5CC2-57F0B5A9A206}"/>
              </a:ext>
            </a:extLst>
          </p:cNvPr>
          <p:cNvSpPr>
            <a:spLocks noGrp="1"/>
          </p:cNvSpPr>
          <p:nvPr>
            <p:ph type="body" idx="1"/>
          </p:nvPr>
        </p:nvSpPr>
        <p:spPr/>
        <p:txBody>
          <a:bodyPr/>
          <a:lstStyle/>
          <a:p>
            <a:pPr marL="158750" indent="0">
              <a:buNone/>
            </a:pPr>
            <a:r>
              <a:rPr lang="en-US" b="1" u="sng"/>
              <a:t>Teaching Notes</a:t>
            </a:r>
          </a:p>
          <a:p>
            <a:pPr marL="457200" indent="-298450"/>
            <a:r>
              <a:rPr lang="en-US" b="1"/>
              <a:t>Question: What is a “social service agency”?</a:t>
            </a:r>
          </a:p>
          <a:p>
            <a:pPr marL="171450" indent="-171450">
              <a:buFontTx/>
              <a:buChar char="-"/>
            </a:pPr>
            <a:r>
              <a:rPr lang="en-SG"/>
              <a:t>Answer: A social service agency is a </a:t>
            </a:r>
            <a:r>
              <a:rPr lang="en-US" b="0" i="0">
                <a:solidFill>
                  <a:srgbClr val="111111"/>
                </a:solidFill>
                <a:effectLst/>
                <a:latin typeface="Roboto" panose="02000000000000000000" pitchFamily="2" charset="0"/>
              </a:rPr>
              <a:t>non-profit </a:t>
            </a:r>
            <a:r>
              <a:rPr lang="en-US" b="0" i="0" err="1">
                <a:solidFill>
                  <a:srgbClr val="111111"/>
                </a:solidFill>
                <a:effectLst/>
                <a:latin typeface="Roboto" panose="02000000000000000000" pitchFamily="2" charset="0"/>
              </a:rPr>
              <a:t>organisation</a:t>
            </a:r>
            <a:r>
              <a:rPr lang="en-US" b="0" i="0">
                <a:solidFill>
                  <a:srgbClr val="111111"/>
                </a:solidFill>
                <a:effectLst/>
                <a:latin typeface="Roboto" panose="02000000000000000000" pitchFamily="2" charset="0"/>
              </a:rPr>
              <a:t> that provides services to benefit the community. It is more commonly known as a “charity” to the members of public.</a:t>
            </a:r>
          </a:p>
          <a:p>
            <a:pPr marL="171450" indent="-171450">
              <a:buFontTx/>
              <a:buChar char="-"/>
            </a:pPr>
            <a:endParaRPr lang="en-US" b="0" i="0">
              <a:solidFill>
                <a:srgbClr val="111111"/>
              </a:solidFill>
              <a:effectLst/>
              <a:latin typeface="Roboto" panose="02000000000000000000" pitchFamily="2" charset="0"/>
            </a:endParaRPr>
          </a:p>
          <a:p>
            <a:r>
              <a:rPr lang="en-SG" b="1"/>
              <a:t>Question: What is the meaning of “philanthropy”?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SG"/>
              <a:t>Answer: </a:t>
            </a:r>
            <a:r>
              <a:rPr lang="en-US" b="0" i="0">
                <a:solidFill>
                  <a:srgbClr val="111111"/>
                </a:solidFill>
                <a:effectLst/>
                <a:latin typeface="Roboto" panose="02000000000000000000" pitchFamily="2" charset="0"/>
              </a:rPr>
              <a:t>The desire to promote the welfare of others, expressed especially by the generous donation of money to good causes.</a:t>
            </a:r>
          </a:p>
        </p:txBody>
      </p:sp>
    </p:spTree>
    <p:extLst>
      <p:ext uri="{BB962C8B-B14F-4D97-AF65-F5344CB8AC3E}">
        <p14:creationId xmlns:p14="http://schemas.microsoft.com/office/powerpoint/2010/main" val="945104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88AB7-B7A0-7694-BE1F-A3BA73D22F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7FEB3F-CB74-1A41-E538-5FAD0A9DC44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9FDF9FD-312B-6E63-F9C6-46A3E60BF155}"/>
              </a:ext>
            </a:extLst>
          </p:cNvPr>
          <p:cNvSpPr>
            <a:spLocks noGrp="1"/>
          </p:cNvSpPr>
          <p:nvPr>
            <p:ph type="body" idx="1"/>
          </p:nvPr>
        </p:nvSpPr>
        <p:spPr/>
        <p:txBody>
          <a:bodyPr/>
          <a:lstStyle/>
          <a:p>
            <a:pPr marL="0" lvl="0" indent="0" algn="l" rtl="0">
              <a:spcBef>
                <a:spcPts val="0"/>
              </a:spcBef>
              <a:spcAft>
                <a:spcPts val="0"/>
              </a:spcAft>
              <a:buNone/>
            </a:pPr>
            <a:endParaRPr lang="en-US"/>
          </a:p>
        </p:txBody>
      </p:sp>
    </p:spTree>
    <p:extLst>
      <p:ext uri="{BB962C8B-B14F-4D97-AF65-F5344CB8AC3E}">
        <p14:creationId xmlns:p14="http://schemas.microsoft.com/office/powerpoint/2010/main" val="1374670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6F1AC-229B-5503-EEC8-F6FA9DB406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714E66-B954-0055-BADE-5DE4FE558D1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B085BFB-4956-CEB5-AAF1-0D33FDE8FE37}"/>
              </a:ext>
            </a:extLst>
          </p:cNvPr>
          <p:cNvSpPr>
            <a:spLocks noGrp="1"/>
          </p:cNvSpPr>
          <p:nvPr>
            <p:ph type="body" idx="1"/>
          </p:nvPr>
        </p:nvSpPr>
        <p:spPr/>
        <p:txBody>
          <a:bodyPr/>
          <a:lstStyle/>
          <a:p>
            <a:pPr marL="0" lvl="0" indent="0" algn="l" rtl="0">
              <a:spcBef>
                <a:spcPts val="0"/>
              </a:spcBef>
              <a:spcAft>
                <a:spcPts val="0"/>
              </a:spcAft>
              <a:buNone/>
            </a:pPr>
            <a:endParaRPr lang="en-SG"/>
          </a:p>
        </p:txBody>
      </p:sp>
    </p:spTree>
    <p:extLst>
      <p:ext uri="{BB962C8B-B14F-4D97-AF65-F5344CB8AC3E}">
        <p14:creationId xmlns:p14="http://schemas.microsoft.com/office/powerpoint/2010/main" val="795451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2AFFA-C04C-60A6-FB13-4C762FD7F7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26D0EB-93B6-72AB-7304-F814B5FBBB0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E8AC9A5-351A-FE25-7E0A-50DFAB2EFE2D}"/>
              </a:ext>
            </a:extLst>
          </p:cNvPr>
          <p:cNvSpPr>
            <a:spLocks noGrp="1"/>
          </p:cNvSpPr>
          <p:nvPr>
            <p:ph type="body" idx="1"/>
          </p:nvPr>
        </p:nvSpPr>
        <p:spPr/>
        <p:txBody>
          <a:bodyPr/>
          <a:lstStyle/>
          <a:p>
            <a:pPr marL="0" lvl="0" indent="0" algn="l" rtl="0">
              <a:spcBef>
                <a:spcPts val="0"/>
              </a:spcBef>
              <a:spcAft>
                <a:spcPts val="0"/>
              </a:spcAft>
              <a:buNone/>
            </a:pPr>
            <a:r>
              <a:rPr lang="en-US" b="1" u="sng"/>
              <a:t>Resource Page</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en-US"/>
              <a:t>Ctrl + click the image to watch the video on YouTube: </a:t>
            </a:r>
            <a:r>
              <a:rPr lang="en-SG" sz="1100">
                <a:latin typeface="Calibri" panose="020F0502020204030204" pitchFamily="34" charset="0"/>
                <a:ea typeface="Calibri" panose="020F0502020204030204" pitchFamily="34" charset="0"/>
                <a:cs typeface="Calibri" panose="020F0502020204030204" pitchFamily="34" charset="0"/>
                <a:hlinkClick r:id="rId3"/>
              </a:rPr>
              <a:t>Champion Every Potential – Ilhan</a:t>
            </a:r>
            <a:endParaRPr lang="en-US" sz="110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2220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pic>
        <p:nvPicPr>
          <p:cNvPr id="13" name="Google Shape;13;p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2" cy="5143501"/>
          </a:xfrm>
          <a:prstGeom prst="rect">
            <a:avLst/>
          </a:prstGeom>
          <a:noFill/>
          <a:ln>
            <a:noFill/>
          </a:ln>
        </p:spPr>
      </p:pic>
      <p:sp>
        <p:nvSpPr>
          <p:cNvPr id="14" name="Google Shape;14;p3"/>
          <p:cNvSpPr txBox="1">
            <a:spLocks noGrp="1"/>
          </p:cNvSpPr>
          <p:nvPr>
            <p:ph type="ctrTitle"/>
          </p:nvPr>
        </p:nvSpPr>
        <p:spPr>
          <a:xfrm>
            <a:off x="419100" y="781050"/>
            <a:ext cx="6858000" cy="17907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124DA0"/>
              </a:buClr>
              <a:buSzPts val="4500"/>
              <a:buFont typeface="Calibri"/>
              <a:buNone/>
              <a:defRPr sz="4500" b="1">
                <a:solidFill>
                  <a:srgbClr val="124DA0"/>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 name="Google Shape;15;p3"/>
          <p:cNvSpPr txBox="1">
            <a:spLocks noGrp="1"/>
          </p:cNvSpPr>
          <p:nvPr>
            <p:ph type="subTitle" idx="1"/>
          </p:nvPr>
        </p:nvSpPr>
        <p:spPr>
          <a:xfrm>
            <a:off x="419100" y="2640806"/>
            <a:ext cx="6858000" cy="12417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800"/>
              </a:spcBef>
              <a:spcAft>
                <a:spcPts val="0"/>
              </a:spcAft>
              <a:buClr>
                <a:srgbClr val="124DA0"/>
              </a:buClr>
              <a:buSzPts val="3000"/>
              <a:buNone/>
              <a:defRPr sz="3000">
                <a:solidFill>
                  <a:srgbClr val="124DA0"/>
                </a:solidFill>
                <a:latin typeface="Calibri"/>
                <a:ea typeface="Calibri"/>
                <a:cs typeface="Calibri"/>
                <a:sym typeface="Calibri"/>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16" name="Google Shape;16;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205870" y="226620"/>
            <a:ext cx="1588600" cy="67521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Divider">
  <p:cSld name="Section Divider">
    <p:spTree>
      <p:nvGrpSpPr>
        <p:cNvPr id="1" name="Shape 23"/>
        <p:cNvGrpSpPr/>
        <p:nvPr/>
      </p:nvGrpSpPr>
      <p:grpSpPr>
        <a:xfrm>
          <a:off x="0" y="0"/>
          <a:ext cx="0" cy="0"/>
          <a:chOff x="0" y="0"/>
          <a:chExt cx="0" cy="0"/>
        </a:xfrm>
      </p:grpSpPr>
      <p:pic>
        <p:nvPicPr>
          <p:cNvPr id="24" name="Google Shape;24;p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2" cy="5143501"/>
          </a:xfrm>
          <a:prstGeom prst="rect">
            <a:avLst/>
          </a:prstGeom>
          <a:noFill/>
          <a:ln>
            <a:noFill/>
          </a:ln>
        </p:spPr>
      </p:pic>
      <p:sp>
        <p:nvSpPr>
          <p:cNvPr id="25" name="Google Shape;25;p5"/>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500"/>
              <a:buFont typeface="Calibri"/>
              <a:buNone/>
              <a:defRPr sz="4500" b="1">
                <a:solidFill>
                  <a:schemeClr val="lt1"/>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
  <p:cSld name="Image">
    <p:spTree>
      <p:nvGrpSpPr>
        <p:cNvPr id="1" name="Shape 33"/>
        <p:cNvGrpSpPr/>
        <p:nvPr/>
      </p:nvGrpSpPr>
      <p:grpSpPr>
        <a:xfrm>
          <a:off x="0" y="0"/>
          <a:ext cx="0" cy="0"/>
          <a:chOff x="0" y="0"/>
          <a:chExt cx="0" cy="0"/>
        </a:xfrm>
      </p:grpSpPr>
      <p:pic>
        <p:nvPicPr>
          <p:cNvPr id="34" name="Google Shape;34;p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2" cy="5143501"/>
          </a:xfrm>
          <a:prstGeom prst="rect">
            <a:avLst/>
          </a:prstGeom>
          <a:noFill/>
          <a:ln>
            <a:noFill/>
          </a:ln>
        </p:spPr>
      </p:pic>
      <p:sp>
        <p:nvSpPr>
          <p:cNvPr id="35" name="Google Shape;35;p7"/>
          <p:cNvSpPr txBox="1">
            <a:spLocks noGrp="1"/>
          </p:cNvSpPr>
          <p:nvPr>
            <p:ph type="body" idx="1"/>
          </p:nvPr>
        </p:nvSpPr>
        <p:spPr>
          <a:xfrm>
            <a:off x="628650" y="1219200"/>
            <a:ext cx="3678900" cy="27051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21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6" name="Google Shape;36;p7"/>
          <p:cNvSpPr txBox="1">
            <a:spLocks noGrp="1"/>
          </p:cNvSpPr>
          <p:nvPr>
            <p:ph type="title"/>
          </p:nvPr>
        </p:nvSpPr>
        <p:spPr>
          <a:xfrm>
            <a:off x="628650" y="450389"/>
            <a:ext cx="7886700" cy="4209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124DA0"/>
              </a:buClr>
              <a:buSzPts val="1800"/>
              <a:buFont typeface="Calibri"/>
              <a:buNone/>
              <a:defRPr sz="1800" b="1">
                <a:solidFill>
                  <a:srgbClr val="124DA0"/>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7" name="Google Shape;37;p7"/>
          <p:cNvSpPr txBox="1">
            <a:spLocks noGrp="1"/>
          </p:cNvSpPr>
          <p:nvPr>
            <p:ph type="body" idx="2"/>
          </p:nvPr>
        </p:nvSpPr>
        <p:spPr>
          <a:xfrm>
            <a:off x="4462850" y="1219199"/>
            <a:ext cx="1932900" cy="27051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21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8" name="Google Shape;38;p7"/>
          <p:cNvSpPr txBox="1">
            <a:spLocks noGrp="1"/>
          </p:cNvSpPr>
          <p:nvPr>
            <p:ph type="body" idx="3"/>
          </p:nvPr>
        </p:nvSpPr>
        <p:spPr>
          <a:xfrm>
            <a:off x="6551225" y="1219199"/>
            <a:ext cx="1990800" cy="13524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21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9" name="Google Shape;39;p7"/>
          <p:cNvSpPr txBox="1">
            <a:spLocks noGrp="1"/>
          </p:cNvSpPr>
          <p:nvPr>
            <p:ph type="body" idx="4"/>
          </p:nvPr>
        </p:nvSpPr>
        <p:spPr>
          <a:xfrm>
            <a:off x="6551225" y="2707574"/>
            <a:ext cx="1990800" cy="12168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21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40" name="Google Shape;40;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1243" y="173917"/>
            <a:ext cx="984385" cy="418403"/>
          </a:xfrm>
          <a:prstGeom prst="rect">
            <a:avLst/>
          </a:prstGeom>
          <a:noFill/>
          <a:ln>
            <a:noFill/>
          </a:ln>
        </p:spPr>
      </p:pic>
      <p:sp>
        <p:nvSpPr>
          <p:cNvPr id="41" name="Google Shape;41;p7"/>
          <p:cNvSpPr txBox="1"/>
          <p:nvPr/>
        </p:nvSpPr>
        <p:spPr>
          <a:xfrm>
            <a:off x="6791830" y="4876126"/>
            <a:ext cx="2263200" cy="2739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fld id="{00000000-1234-1234-1234-123412341234}" type="slidenum">
              <a:rPr lang="en-GB" sz="900" b="0" i="0" u="none" strike="noStrike" cap="none">
                <a:solidFill>
                  <a:schemeClr val="lt1"/>
                </a:solidFill>
                <a:latin typeface="Calibri"/>
                <a:ea typeface="Calibri"/>
                <a:cs typeface="Calibri"/>
                <a:sym typeface="Calibri"/>
              </a:rPr>
              <a:t>‹#›</a:t>
            </a:fld>
            <a:endParaRPr sz="9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d Slide">
  <p:cSld name="End Slide">
    <p:bg>
      <p:bgPr>
        <a:solidFill>
          <a:srgbClr val="F28801"/>
        </a:solidFill>
        <a:effectLst/>
      </p:bgPr>
    </p:bg>
    <p:spTree>
      <p:nvGrpSpPr>
        <p:cNvPr id="1" name="Shape 42"/>
        <p:cNvGrpSpPr/>
        <p:nvPr/>
      </p:nvGrpSpPr>
      <p:grpSpPr>
        <a:xfrm>
          <a:off x="0" y="0"/>
          <a:ext cx="0" cy="0"/>
          <a:chOff x="0" y="0"/>
          <a:chExt cx="0" cy="0"/>
        </a:xfrm>
      </p:grpSpPr>
      <p:pic>
        <p:nvPicPr>
          <p:cNvPr id="43" name="Google Shape;43;p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375123" y="1665325"/>
            <a:ext cx="2393749" cy="1017438"/>
          </a:xfrm>
          <a:prstGeom prst="rect">
            <a:avLst/>
          </a:prstGeom>
          <a:noFill/>
          <a:ln>
            <a:noFill/>
          </a:ln>
        </p:spPr>
      </p:pic>
      <p:sp>
        <p:nvSpPr>
          <p:cNvPr id="44" name="Google Shape;44;p8"/>
          <p:cNvSpPr txBox="1">
            <a:spLocks noGrp="1"/>
          </p:cNvSpPr>
          <p:nvPr>
            <p:ph type="subTitle" idx="1"/>
          </p:nvPr>
        </p:nvSpPr>
        <p:spPr>
          <a:xfrm>
            <a:off x="3067049" y="2983706"/>
            <a:ext cx="3009900" cy="3819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lt1"/>
              </a:buClr>
              <a:buSzPts val="3000"/>
              <a:buNone/>
              <a:defRPr sz="3000">
                <a:solidFill>
                  <a:schemeClr val="lt1"/>
                </a:solidFill>
                <a:latin typeface="Calibri"/>
                <a:ea typeface="Calibri"/>
                <a:cs typeface="Calibri"/>
                <a:sym typeface="Calibri"/>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a:spcBef>
                <a:spcPts val="0"/>
              </a:spcBef>
              <a:spcAft>
                <a:spcPts val="0"/>
              </a:spcAft>
              <a:buSzPts val="1100"/>
              <a:buNone/>
              <a:defRPr sz="900" b="0" i="0" u="none" strike="noStrike" cap="none">
                <a:solidFill>
                  <a:srgbClr val="757575"/>
                </a:solidFill>
                <a:latin typeface="Calibri"/>
                <a:ea typeface="Calibri"/>
                <a:cs typeface="Calibri"/>
                <a:sym typeface="Calibri"/>
              </a:defRPr>
            </a:lvl1pPr>
            <a:lvl2pPr marR="0" lvl="1" algn="l">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a:spcBef>
                <a:spcPts val="0"/>
              </a:spcBef>
              <a:spcAft>
                <a:spcPts val="0"/>
              </a:spcAft>
              <a:buSzPts val="1100"/>
              <a:buNone/>
              <a:defRPr sz="900" b="0" i="0" u="none" strike="noStrike" cap="none">
                <a:solidFill>
                  <a:srgbClr val="757575"/>
                </a:solidFill>
                <a:latin typeface="Calibri"/>
                <a:ea typeface="Calibri"/>
                <a:cs typeface="Calibri"/>
                <a:sym typeface="Calibri"/>
              </a:defRPr>
            </a:lvl1pPr>
            <a:lvl2pPr marR="0" lvl="1" algn="l">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900" b="0" i="0" u="none" strike="noStrike" cap="none">
                <a:solidFill>
                  <a:srgbClr val="757575"/>
                </a:solidFill>
                <a:latin typeface="Calibri"/>
                <a:ea typeface="Calibri"/>
                <a:cs typeface="Calibri"/>
                <a:sym typeface="Calibri"/>
              </a:defRPr>
            </a:lvl1pPr>
            <a:lvl2pPr marL="0" marR="0" lvl="1" indent="0" algn="r">
              <a:spcBef>
                <a:spcPts val="0"/>
              </a:spcBef>
              <a:buNone/>
              <a:defRPr sz="900" b="0" i="0" u="none" strike="noStrike" cap="none">
                <a:solidFill>
                  <a:srgbClr val="757575"/>
                </a:solidFill>
                <a:latin typeface="Calibri"/>
                <a:ea typeface="Calibri"/>
                <a:cs typeface="Calibri"/>
                <a:sym typeface="Calibri"/>
              </a:defRPr>
            </a:lvl2pPr>
            <a:lvl3pPr marL="0" marR="0" lvl="2" indent="0" algn="r">
              <a:spcBef>
                <a:spcPts val="0"/>
              </a:spcBef>
              <a:buNone/>
              <a:defRPr sz="900" b="0" i="0" u="none" strike="noStrike" cap="none">
                <a:solidFill>
                  <a:srgbClr val="757575"/>
                </a:solidFill>
                <a:latin typeface="Calibri"/>
                <a:ea typeface="Calibri"/>
                <a:cs typeface="Calibri"/>
                <a:sym typeface="Calibri"/>
              </a:defRPr>
            </a:lvl3pPr>
            <a:lvl4pPr marL="0" marR="0" lvl="3" indent="0" algn="r">
              <a:spcBef>
                <a:spcPts val="0"/>
              </a:spcBef>
              <a:buNone/>
              <a:defRPr sz="900" b="0" i="0" u="none" strike="noStrike" cap="none">
                <a:solidFill>
                  <a:srgbClr val="757575"/>
                </a:solidFill>
                <a:latin typeface="Calibri"/>
                <a:ea typeface="Calibri"/>
                <a:cs typeface="Calibri"/>
                <a:sym typeface="Calibri"/>
              </a:defRPr>
            </a:lvl4pPr>
            <a:lvl5pPr marL="0" marR="0" lvl="4" indent="0" algn="r">
              <a:spcBef>
                <a:spcPts val="0"/>
              </a:spcBef>
              <a:buNone/>
              <a:defRPr sz="900" b="0" i="0" u="none" strike="noStrike" cap="none">
                <a:solidFill>
                  <a:srgbClr val="757575"/>
                </a:solidFill>
                <a:latin typeface="Calibri"/>
                <a:ea typeface="Calibri"/>
                <a:cs typeface="Calibri"/>
                <a:sym typeface="Calibri"/>
              </a:defRPr>
            </a:lvl5pPr>
            <a:lvl6pPr marL="0" marR="0" lvl="5" indent="0" algn="r">
              <a:spcBef>
                <a:spcPts val="0"/>
              </a:spcBef>
              <a:buNone/>
              <a:defRPr sz="900" b="0" i="0" u="none" strike="noStrike" cap="none">
                <a:solidFill>
                  <a:srgbClr val="757575"/>
                </a:solidFill>
                <a:latin typeface="Calibri"/>
                <a:ea typeface="Calibri"/>
                <a:cs typeface="Calibri"/>
                <a:sym typeface="Calibri"/>
              </a:defRPr>
            </a:lvl6pPr>
            <a:lvl7pPr marL="0" marR="0" lvl="6" indent="0" algn="r">
              <a:spcBef>
                <a:spcPts val="0"/>
              </a:spcBef>
              <a:buNone/>
              <a:defRPr sz="900" b="0" i="0" u="none" strike="noStrike" cap="none">
                <a:solidFill>
                  <a:srgbClr val="757575"/>
                </a:solidFill>
                <a:latin typeface="Calibri"/>
                <a:ea typeface="Calibri"/>
                <a:cs typeface="Calibri"/>
                <a:sym typeface="Calibri"/>
              </a:defRPr>
            </a:lvl7pPr>
            <a:lvl8pPr marL="0" marR="0" lvl="7" indent="0" algn="r">
              <a:spcBef>
                <a:spcPts val="0"/>
              </a:spcBef>
              <a:buNone/>
              <a:defRPr sz="900" b="0" i="0" u="none" strike="noStrike" cap="none">
                <a:solidFill>
                  <a:srgbClr val="757575"/>
                </a:solidFill>
                <a:latin typeface="Calibri"/>
                <a:ea typeface="Calibri"/>
                <a:cs typeface="Calibri"/>
                <a:sym typeface="Calibri"/>
              </a:defRPr>
            </a:lvl8pPr>
            <a:lvl9pPr marL="0" marR="0" lvl="8" indent="0" algn="r">
              <a:spcBef>
                <a:spcPts val="0"/>
              </a:spcBef>
              <a:buNone/>
              <a:defRPr sz="900" b="0" i="0" u="none" strike="noStrike" cap="none">
                <a:solidFill>
                  <a:srgbClr val="757575"/>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hyperlink" Target="https://www.comchest.gov.sg/campaigns-events/signature-events/Details/community-chest-awards-2024"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7FFFFEE9_CA40748C.xm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https://go.gov.sg/sg60dreams-yda2025"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hyperlink" Target="https://www.comchest.gov.sg/docs/default-source/campaigns/yda/yda-2025-faq.pdf?sfvrsn=e82f3d08_1" TargetMode="External"/><Relationship Id="rId3" Type="http://schemas.openxmlformats.org/officeDocument/2006/relationships/image" Target="../media/image8.png"/><Relationship Id="rId7" Type="http://schemas.openxmlformats.org/officeDocument/2006/relationships/hyperlink" Target="https://www.comchest.gov.sg/campaigns-events/campaigns/Details/youth-day-appeal"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hyperlink" Target="https://www.comchest.gov.sg/campaigns-events/signature-events/Details/community-chest-awards-2024" TargetMode="External"/><Relationship Id="rId5" Type="http://schemas.openxmlformats.org/officeDocument/2006/relationships/hyperlink" Target="https://www.youtube.com/watch?v=jBQzUTV5Dls" TargetMode="External"/><Relationship Id="rId4" Type="http://schemas.openxmlformats.org/officeDocument/2006/relationships/hyperlink" Target="https://www.youtube.com/watch?v=SOsbGhJE-Ek&amp;list=PLba9mdhnn750oWDGeRKPJz3bo5XktVMf4"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SOsbGhJE-Ek"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hyperlink" Target="https://www.youtube.com/watch?v=jBQzUTV5D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8"/>
        <p:cNvGrpSpPr/>
        <p:nvPr/>
      </p:nvGrpSpPr>
      <p:grpSpPr>
        <a:xfrm>
          <a:off x="0" y="0"/>
          <a:ext cx="0" cy="0"/>
          <a:chOff x="0" y="0"/>
          <a:chExt cx="0" cy="0"/>
        </a:xfrm>
      </p:grpSpPr>
      <p:pic>
        <p:nvPicPr>
          <p:cNvPr id="49" name="Google Shape;49;p9" title="powerpoint-template-visuals2025_29 May.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2"/>
            <a:ext cx="9144003" cy="514351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3E7063-5382-5091-7B45-A0DFFA12EB92}"/>
              </a:ext>
            </a:extLst>
          </p:cNvPr>
          <p:cNvSpPr>
            <a:spLocks noGrp="1"/>
          </p:cNvSpPr>
          <p:nvPr>
            <p:ph type="title"/>
          </p:nvPr>
        </p:nvSpPr>
        <p:spPr>
          <a:xfrm>
            <a:off x="494179" y="564689"/>
            <a:ext cx="7886700" cy="420900"/>
          </a:xfrm>
        </p:spPr>
        <p:txBody>
          <a:bodyPr>
            <a:normAutofit/>
          </a:bodyPr>
          <a:lstStyle/>
          <a:p>
            <a:r>
              <a:rPr lang="en-SG"/>
              <a:t>✨</a:t>
            </a:r>
            <a:r>
              <a:rPr lang="en-US" b="1"/>
              <a:t>Meet Ilhan: Turned </a:t>
            </a:r>
            <a:r>
              <a:rPr lang="en-US"/>
              <a:t>L</a:t>
            </a:r>
            <a:r>
              <a:rPr lang="en-US" b="1"/>
              <a:t>ife’s </a:t>
            </a:r>
            <a:r>
              <a:rPr lang="en-US"/>
              <a:t>B</a:t>
            </a:r>
            <a:r>
              <a:rPr lang="en-US" b="1"/>
              <a:t>itterness into Something </a:t>
            </a:r>
            <a:r>
              <a:rPr lang="en-US"/>
              <a:t>B</a:t>
            </a:r>
            <a:r>
              <a:rPr lang="en-US" b="1"/>
              <a:t>eautiful</a:t>
            </a:r>
            <a:r>
              <a:rPr lang="en-SG"/>
              <a:t>✨</a:t>
            </a:r>
            <a:endParaRPr lang="en-US"/>
          </a:p>
        </p:txBody>
      </p:sp>
      <p:pic>
        <p:nvPicPr>
          <p:cNvPr id="2" name="Picture 1" descr="A person with his arms crossed&#10;&#10;AI-generated content may be incorrect.">
            <a:extLst>
              <a:ext uri="{FF2B5EF4-FFF2-40B4-BE49-F238E27FC236}">
                <a16:creationId xmlns:a16="http://schemas.microsoft.com/office/drawing/2014/main" id="{2619BF23-4AD0-EDA1-EA46-D6D370CA002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28210" y="1246786"/>
            <a:ext cx="2204240" cy="2391019"/>
          </a:xfrm>
          <a:prstGeom prst="flowChartAlternateProcess">
            <a:avLst/>
          </a:prstGeom>
        </p:spPr>
      </p:pic>
      <p:pic>
        <p:nvPicPr>
          <p:cNvPr id="6" name="Picture 5" descr="A blue and orange text on a black background&#10;&#10;AI-generated content may be incorrect.">
            <a:extLst>
              <a:ext uri="{FF2B5EF4-FFF2-40B4-BE49-F238E27FC236}">
                <a16:creationId xmlns:a16="http://schemas.microsoft.com/office/drawing/2014/main" id="{EBAD574F-D76D-4EA5-C270-8285F26FCE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3290" y="4608555"/>
            <a:ext cx="930719" cy="432000"/>
          </a:xfrm>
          <a:prstGeom prst="rect">
            <a:avLst/>
          </a:prstGeom>
        </p:spPr>
      </p:pic>
      <p:sp>
        <p:nvSpPr>
          <p:cNvPr id="8" name="Speech Bubble: Rectangle with Corners Rounded 7">
            <a:extLst>
              <a:ext uri="{FF2B5EF4-FFF2-40B4-BE49-F238E27FC236}">
                <a16:creationId xmlns:a16="http://schemas.microsoft.com/office/drawing/2014/main" id="{2E26D731-2F99-EB00-A8D2-A965F4B5E76B}"/>
              </a:ext>
            </a:extLst>
          </p:cNvPr>
          <p:cNvSpPr/>
          <p:nvPr/>
        </p:nvSpPr>
        <p:spPr>
          <a:xfrm>
            <a:off x="2828260" y="1024343"/>
            <a:ext cx="5887530" cy="3520604"/>
          </a:xfrm>
          <a:prstGeom prst="wedgeRoundRectCallout">
            <a:avLst>
              <a:gd name="adj1" fmla="val -41878"/>
              <a:gd name="adj2" fmla="val 61185"/>
              <a:gd name="adj3" fmla="val 16667"/>
            </a:avLst>
          </a:prstGeom>
          <a:solidFill>
            <a:schemeClr val="accent5">
              <a:lumMod val="20000"/>
              <a:lumOff val="80000"/>
            </a:schemeClr>
          </a:solidFill>
          <a:ln>
            <a:solidFill>
              <a:schemeClr val="accent5"/>
            </a:solidFill>
          </a:ln>
        </p:spPr>
        <p:style>
          <a:lnRef idx="2">
            <a:schemeClr val="accent2"/>
          </a:lnRef>
          <a:fillRef idx="1">
            <a:schemeClr val="lt1"/>
          </a:fillRef>
          <a:effectRef idx="0">
            <a:schemeClr val="accent2"/>
          </a:effectRef>
          <a:fontRef idx="minor">
            <a:schemeClr val="dk1"/>
          </a:fontRef>
        </p:style>
        <p:txBody>
          <a:bodyPr rtlCol="0" anchor="ctr"/>
          <a:lstStyle/>
          <a:p>
            <a:r>
              <a:rPr lang="en-US" i="0">
                <a:solidFill>
                  <a:srgbClr val="000000"/>
                </a:solidFill>
                <a:effectLst/>
                <a:latin typeface="Calibri" panose="020F0502020204030204" pitchFamily="34" charset="0"/>
                <a:ea typeface="Calibri" panose="020F0502020204030204" pitchFamily="34" charset="0"/>
                <a:cs typeface="Calibri" panose="020F0502020204030204" pitchFamily="34" charset="0"/>
              </a:rPr>
              <a:t>Meet Ilhan, a resilient youth who overcame adversity and discovered a new path through YMCA Vocational and Soft Skills (</a:t>
            </a:r>
            <a:r>
              <a:rPr lang="en-US" i="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VaSSP</a:t>
            </a:r>
            <a:r>
              <a:rPr lang="en-US" i="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i="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programme</a:t>
            </a:r>
            <a:r>
              <a:rPr lang="en-US" i="0">
                <a:solidFill>
                  <a:srgbClr val="000000"/>
                </a:solidFill>
                <a:effectLst/>
                <a:latin typeface="Calibri" panose="020F0502020204030204" pitchFamily="34" charset="0"/>
                <a:ea typeface="Calibri" panose="020F0502020204030204" pitchFamily="34" charset="0"/>
                <a:cs typeface="Calibri" panose="020F0502020204030204" pitchFamily="34" charset="0"/>
              </a:rPr>
              <a:t> supported by Community Chest. </a:t>
            </a:r>
          </a:p>
          <a:p>
            <a:endParaRPr lang="en-US">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i="0">
                <a:solidFill>
                  <a:srgbClr val="000000"/>
                </a:solidFill>
                <a:effectLst/>
                <a:latin typeface="Calibri" panose="020F0502020204030204" pitchFamily="34" charset="0"/>
                <a:ea typeface="Calibri" panose="020F0502020204030204" pitchFamily="34" charset="0"/>
                <a:cs typeface="Calibri" panose="020F0502020204030204" pitchFamily="34" charset="0"/>
              </a:rPr>
              <a:t>Struggling in school and facing expulsion, Ilhan found hope and purpose through his barista training at YMCA. Besides technical training, Ilhan also had the opportunity to undergo core training sessions, where he went on a journey of self-discovery and conflict resolution.  </a:t>
            </a:r>
          </a:p>
          <a:p>
            <a:endParaRPr lang="en-US">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i="0">
                <a:solidFill>
                  <a:srgbClr val="000000"/>
                </a:solidFill>
                <a:effectLst/>
                <a:latin typeface="Calibri" panose="020F0502020204030204" pitchFamily="34" charset="0"/>
                <a:ea typeface="Calibri" panose="020F0502020204030204" pitchFamily="34" charset="0"/>
                <a:cs typeface="Calibri" panose="020F0502020204030204" pitchFamily="34" charset="0"/>
              </a:rPr>
              <a:t>The support and motivation he got from his trainers, ultimately gave him the strength and focus he needed to complete his course. </a:t>
            </a:r>
          </a:p>
          <a:p>
            <a:endParaRPr lang="en-US">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i="0">
                <a:solidFill>
                  <a:srgbClr val="000000"/>
                </a:solidFill>
                <a:effectLst/>
                <a:latin typeface="Calibri" panose="020F0502020204030204" pitchFamily="34" charset="0"/>
                <a:ea typeface="Calibri" panose="020F0502020204030204" pitchFamily="34" charset="0"/>
                <a:cs typeface="Calibri" panose="020F0502020204030204" pitchFamily="34" charset="0"/>
              </a:rPr>
              <a:t>Today, this full-time barista and aspiring cafe owner who likens his past to a cup of bitter black coffee, finds comfort in a more balanced life - like a latte.</a:t>
            </a:r>
            <a:endParaRPr lang="en-SG">
              <a:latin typeface="Calibri" panose="020F0502020204030204" pitchFamily="34" charset="0"/>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F4C05107-F42F-7C78-BD3B-D0F1A75AED10}"/>
              </a:ext>
            </a:extLst>
          </p:cNvPr>
          <p:cNvSpPr txBox="1"/>
          <p:nvPr/>
        </p:nvSpPr>
        <p:spPr>
          <a:xfrm>
            <a:off x="428210" y="3666096"/>
            <a:ext cx="2204240" cy="661720"/>
          </a:xfrm>
          <a:prstGeom prst="rect">
            <a:avLst/>
          </a:prstGeom>
          <a:noFill/>
        </p:spPr>
        <p:txBody>
          <a:bodyPr wrap="square">
            <a:spAutoFit/>
          </a:bodyPr>
          <a:lstStyle/>
          <a:p>
            <a:pPr algn="ctr"/>
            <a:r>
              <a:rPr lang="en-US" sz="1300" b="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Md Ilhan Bin Md </a:t>
            </a:r>
            <a:r>
              <a:rPr lang="en-US" sz="1300" b="1"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Hidayah</a:t>
            </a:r>
            <a:endParaRPr lang="en-US" sz="1300" b="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algn="ctr"/>
            <a:r>
              <a:rPr lang="en-SG" sz="1200" b="1" i="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Supported by Young Men's Christian Association</a:t>
            </a:r>
            <a:r>
              <a:rPr lang="en-US" sz="1200" b="1" i="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(YMCA)</a:t>
            </a:r>
          </a:p>
        </p:txBody>
      </p:sp>
    </p:spTree>
    <p:extLst>
      <p:ext uri="{BB962C8B-B14F-4D97-AF65-F5344CB8AC3E}">
        <p14:creationId xmlns:p14="http://schemas.microsoft.com/office/powerpoint/2010/main" val="2380742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9422F-A8E6-076D-92E0-8707B1BAB729}"/>
            </a:ext>
          </a:extLst>
        </p:cNvPr>
        <p:cNvGrpSpPr/>
        <p:nvPr/>
      </p:nvGrpSpPr>
      <p:grpSpPr>
        <a:xfrm>
          <a:off x="0" y="0"/>
          <a:ext cx="0" cy="0"/>
          <a:chOff x="0" y="0"/>
          <a:chExt cx="0" cy="0"/>
        </a:xfrm>
      </p:grpSpPr>
      <p:sp>
        <p:nvSpPr>
          <p:cNvPr id="22" name="Title 2">
            <a:extLst>
              <a:ext uri="{FF2B5EF4-FFF2-40B4-BE49-F238E27FC236}">
                <a16:creationId xmlns:a16="http://schemas.microsoft.com/office/drawing/2014/main" id="{0A096DA7-B16C-6CFC-4838-AF49A05D334E}"/>
              </a:ext>
            </a:extLst>
          </p:cNvPr>
          <p:cNvSpPr>
            <a:spLocks noGrp="1"/>
          </p:cNvSpPr>
          <p:nvPr>
            <p:ph type="title"/>
          </p:nvPr>
        </p:nvSpPr>
        <p:spPr>
          <a:xfrm>
            <a:off x="494179" y="564689"/>
            <a:ext cx="7886700" cy="420900"/>
          </a:xfrm>
        </p:spPr>
        <p:txBody>
          <a:bodyPr>
            <a:normAutofit/>
          </a:bodyPr>
          <a:lstStyle/>
          <a:p>
            <a:r>
              <a:rPr lang="en-SG"/>
              <a:t>✨</a:t>
            </a:r>
            <a:r>
              <a:rPr lang="en-US" b="1"/>
              <a:t>Understanding Youth-at-risk: Definition and Overview</a:t>
            </a:r>
            <a:r>
              <a:rPr lang="en-SG"/>
              <a:t>✨</a:t>
            </a:r>
            <a:endParaRPr lang="en-US"/>
          </a:p>
        </p:txBody>
      </p:sp>
      <p:sp>
        <p:nvSpPr>
          <p:cNvPr id="23" name="TextBox 3">
            <a:extLst>
              <a:ext uri="{FF2B5EF4-FFF2-40B4-BE49-F238E27FC236}">
                <a16:creationId xmlns:a16="http://schemas.microsoft.com/office/drawing/2014/main" id="{32163758-5DE0-8400-0BE1-A43294B214BA}"/>
              </a:ext>
            </a:extLst>
          </p:cNvPr>
          <p:cNvSpPr txBox="1"/>
          <p:nvPr/>
        </p:nvSpPr>
        <p:spPr>
          <a:xfrm>
            <a:off x="2917836" y="1197549"/>
            <a:ext cx="5797953" cy="298543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b="1" u="sng">
                <a:solidFill>
                  <a:schemeClr val="tx1"/>
                </a:solidFill>
                <a:latin typeface="Calibri"/>
              </a:rPr>
              <a:t>What is “youth-at-risk”?</a:t>
            </a:r>
          </a:p>
          <a:p>
            <a:endParaRPr lang="en-US" sz="800" b="1" u="sng">
              <a:solidFill>
                <a:schemeClr val="tx1"/>
              </a:solidFill>
              <a:latin typeface="Calibri"/>
            </a:endParaRPr>
          </a:p>
          <a:p>
            <a:pPr marL="285750" indent="-285750">
              <a:buFont typeface="Arial" panose="020B0604020202020204" pitchFamily="34" charset="0"/>
              <a:buChar char="•"/>
            </a:pPr>
            <a:r>
              <a:rPr lang="en-US" b="0" i="0">
                <a:solidFill>
                  <a:schemeClr val="tx1"/>
                </a:solidFill>
                <a:effectLst/>
                <a:latin typeface="Inter"/>
              </a:rPr>
              <a:t>A young person (aged 12-21) who may be exposed to multiple risk factors that could negatively impact their development and well-being.</a:t>
            </a:r>
          </a:p>
          <a:p>
            <a:endParaRPr lang="en-US">
              <a:solidFill>
                <a:schemeClr val="tx1"/>
              </a:solidFill>
              <a:latin typeface="Calibri"/>
            </a:endParaRPr>
          </a:p>
          <a:p>
            <a:r>
              <a:rPr lang="en-US" sz="1600" b="1" u="sng">
                <a:solidFill>
                  <a:schemeClr val="tx1"/>
                </a:solidFill>
                <a:latin typeface="Calibri"/>
              </a:rPr>
              <a:t>These youths may experience:</a:t>
            </a:r>
          </a:p>
          <a:p>
            <a:endParaRPr lang="en-US" sz="800">
              <a:solidFill>
                <a:schemeClr val="tx1"/>
              </a:solidFill>
              <a:latin typeface="Calibri"/>
            </a:endParaRPr>
          </a:p>
          <a:p>
            <a:pPr marL="285750" indent="-285750">
              <a:buFont typeface="Arial" panose="020B0604020202020204" pitchFamily="34" charset="0"/>
              <a:buChar char="•"/>
            </a:pPr>
            <a:r>
              <a:rPr lang="en-US">
                <a:solidFill>
                  <a:schemeClr val="tx1"/>
                </a:solidFill>
                <a:latin typeface="Calibri"/>
              </a:rPr>
              <a:t>Education Issues: Poor school attendance, dropping out, weak academic performance</a:t>
            </a:r>
          </a:p>
          <a:p>
            <a:pPr marL="285750" indent="-285750">
              <a:buFont typeface="Arial" panose="020B0604020202020204" pitchFamily="34" charset="0"/>
              <a:buChar char="•"/>
            </a:pPr>
            <a:r>
              <a:rPr lang="en-US">
                <a:solidFill>
                  <a:schemeClr val="tx1"/>
                </a:solidFill>
                <a:latin typeface="Calibri"/>
              </a:rPr>
              <a:t>Social Concerns: Poor social relationships, involvement with negative peer groups</a:t>
            </a:r>
          </a:p>
          <a:p>
            <a:pPr marL="285750" indent="-285750">
              <a:buFont typeface="Arial" panose="020B0604020202020204" pitchFamily="34" charset="0"/>
              <a:buChar char="•"/>
            </a:pPr>
            <a:r>
              <a:rPr lang="en-US">
                <a:solidFill>
                  <a:schemeClr val="tx1"/>
                </a:solidFill>
                <a:latin typeface="Calibri"/>
              </a:rPr>
              <a:t>Family-related Challenges: Family financial difficulties, poor parent-child engagement</a:t>
            </a:r>
          </a:p>
          <a:p>
            <a:pPr marL="285750" indent="-285750">
              <a:buFont typeface="Arial" panose="020B0604020202020204" pitchFamily="34" charset="0"/>
              <a:buChar char="•"/>
            </a:pPr>
            <a:r>
              <a:rPr lang="en-US">
                <a:solidFill>
                  <a:schemeClr val="tx1"/>
                </a:solidFill>
                <a:latin typeface="Calibri"/>
              </a:rPr>
              <a:t>Behavioural Concerns: Substance abuse, showing aggression</a:t>
            </a:r>
          </a:p>
        </p:txBody>
      </p:sp>
      <p:pic>
        <p:nvPicPr>
          <p:cNvPr id="25" name="Picture 24" descr="A person with his arms crossed&#10;&#10;AI-generated content may be incorrect.">
            <a:extLst>
              <a:ext uri="{FF2B5EF4-FFF2-40B4-BE49-F238E27FC236}">
                <a16:creationId xmlns:a16="http://schemas.microsoft.com/office/drawing/2014/main" id="{D7B56B26-9D1B-5BF2-34B2-9794CCBFE45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28210" y="1246786"/>
            <a:ext cx="2204240" cy="2391019"/>
          </a:xfrm>
          <a:prstGeom prst="flowChartAlternateProcess">
            <a:avLst/>
          </a:prstGeom>
        </p:spPr>
      </p:pic>
      <p:pic>
        <p:nvPicPr>
          <p:cNvPr id="26" name="Picture 25" descr="A blue and orange text on a black background&#10;&#10;AI-generated content may be incorrect.">
            <a:extLst>
              <a:ext uri="{FF2B5EF4-FFF2-40B4-BE49-F238E27FC236}">
                <a16:creationId xmlns:a16="http://schemas.microsoft.com/office/drawing/2014/main" id="{E61E61B8-5545-2A37-E18C-18E4101EB6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3290" y="4608555"/>
            <a:ext cx="930719" cy="432000"/>
          </a:xfrm>
          <a:prstGeom prst="rect">
            <a:avLst/>
          </a:prstGeom>
        </p:spPr>
      </p:pic>
    </p:spTree>
    <p:extLst>
      <p:ext uri="{BB962C8B-B14F-4D97-AF65-F5344CB8AC3E}">
        <p14:creationId xmlns:p14="http://schemas.microsoft.com/office/powerpoint/2010/main" val="3965689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5E6BA-9461-9D2D-3306-5B0A26608D86}"/>
            </a:ext>
          </a:extLst>
        </p:cNvPr>
        <p:cNvGrpSpPr/>
        <p:nvPr/>
      </p:nvGrpSpPr>
      <p:grpSpPr>
        <a:xfrm>
          <a:off x="0" y="0"/>
          <a:ext cx="0" cy="0"/>
          <a:chOff x="0" y="0"/>
          <a:chExt cx="0" cy="0"/>
        </a:xfrm>
      </p:grpSpPr>
      <p:sp>
        <p:nvSpPr>
          <p:cNvPr id="22" name="Title 2">
            <a:extLst>
              <a:ext uri="{FF2B5EF4-FFF2-40B4-BE49-F238E27FC236}">
                <a16:creationId xmlns:a16="http://schemas.microsoft.com/office/drawing/2014/main" id="{752CC40C-2CE3-4A6C-4CB4-448FDFB353A9}"/>
              </a:ext>
            </a:extLst>
          </p:cNvPr>
          <p:cNvSpPr>
            <a:spLocks noGrp="1"/>
          </p:cNvSpPr>
          <p:nvPr>
            <p:ph type="title"/>
          </p:nvPr>
        </p:nvSpPr>
        <p:spPr>
          <a:xfrm>
            <a:off x="494179" y="564689"/>
            <a:ext cx="7886700" cy="420900"/>
          </a:xfrm>
        </p:spPr>
        <p:txBody>
          <a:bodyPr>
            <a:normAutofit/>
          </a:bodyPr>
          <a:lstStyle/>
          <a:p>
            <a:r>
              <a:rPr lang="en-SG"/>
              <a:t>✨ </a:t>
            </a:r>
            <a:r>
              <a:rPr lang="en-US" b="1"/>
              <a:t>Understanding Youth-at-risk: Our Support Framework </a:t>
            </a:r>
            <a:r>
              <a:rPr lang="en-SG"/>
              <a:t>✨</a:t>
            </a:r>
            <a:r>
              <a:rPr lang="en-US" b="1"/>
              <a:t> </a:t>
            </a:r>
            <a:endParaRPr lang="en-US"/>
          </a:p>
        </p:txBody>
      </p:sp>
      <p:graphicFrame>
        <p:nvGraphicFramePr>
          <p:cNvPr id="9" name="Diagram 8">
            <a:extLst>
              <a:ext uri="{FF2B5EF4-FFF2-40B4-BE49-F238E27FC236}">
                <a16:creationId xmlns:a16="http://schemas.microsoft.com/office/drawing/2014/main" id="{6E119FFC-F239-B49A-6F74-2299FEE92DC7}"/>
              </a:ext>
            </a:extLst>
          </p:cNvPr>
          <p:cNvGraphicFramePr/>
          <p:nvPr>
            <p:extLst>
              <p:ext uri="{D42A27DB-BD31-4B8C-83A1-F6EECF244321}">
                <p14:modId xmlns:p14="http://schemas.microsoft.com/office/powerpoint/2010/main" val="227782471"/>
              </p:ext>
            </p:extLst>
          </p:nvPr>
        </p:nvGraphicFramePr>
        <p:xfrm>
          <a:off x="163290" y="663926"/>
          <a:ext cx="8817420" cy="4189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descr="A blue and orange text on a black background&#10;&#10;AI-generated content may be incorrect.">
            <a:extLst>
              <a:ext uri="{FF2B5EF4-FFF2-40B4-BE49-F238E27FC236}">
                <a16:creationId xmlns:a16="http://schemas.microsoft.com/office/drawing/2014/main" id="{010D0ACA-0CD2-F6E6-EB04-E2EBBD04A56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63290" y="4608555"/>
            <a:ext cx="930719" cy="432000"/>
          </a:xfrm>
          <a:prstGeom prst="rect">
            <a:avLst/>
          </a:prstGeom>
        </p:spPr>
      </p:pic>
    </p:spTree>
    <p:extLst>
      <p:ext uri="{BB962C8B-B14F-4D97-AF65-F5344CB8AC3E}">
        <p14:creationId xmlns:p14="http://schemas.microsoft.com/office/powerpoint/2010/main" val="1125287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57B7B-0B1B-A42B-9BD3-CD26C890125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E124F8E-896A-9029-EA4F-D9EE5A67DB1A}"/>
              </a:ext>
            </a:extLst>
          </p:cNvPr>
          <p:cNvSpPr>
            <a:spLocks noGrp="1"/>
          </p:cNvSpPr>
          <p:nvPr>
            <p:ph type="title"/>
          </p:nvPr>
        </p:nvSpPr>
        <p:spPr>
          <a:xfrm>
            <a:off x="494178" y="564689"/>
            <a:ext cx="8075663" cy="420900"/>
          </a:xfrm>
        </p:spPr>
        <p:txBody>
          <a:bodyPr>
            <a:normAutofit/>
          </a:bodyPr>
          <a:lstStyle/>
          <a:p>
            <a:r>
              <a:rPr lang="en-SG"/>
              <a:t>✨</a:t>
            </a:r>
            <a:r>
              <a:rPr lang="en-US" b="1"/>
              <a:t>Understanding Ilhan's Transformation: From Bitter Coffee to Balanced Latte</a:t>
            </a:r>
            <a:r>
              <a:rPr lang="en-SG"/>
              <a:t>✨</a:t>
            </a:r>
            <a:endParaRPr lang="en-US"/>
          </a:p>
        </p:txBody>
      </p:sp>
      <p:pic>
        <p:nvPicPr>
          <p:cNvPr id="6" name="Picture 5" descr="A blue and orange text on a black background&#10;&#10;AI-generated content may be incorrect.">
            <a:extLst>
              <a:ext uri="{FF2B5EF4-FFF2-40B4-BE49-F238E27FC236}">
                <a16:creationId xmlns:a16="http://schemas.microsoft.com/office/drawing/2014/main" id="{9885E664-7300-35DF-5477-24C9189089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3290" y="4608555"/>
            <a:ext cx="930719" cy="432000"/>
          </a:xfrm>
          <a:prstGeom prst="rect">
            <a:avLst/>
          </a:prstGeom>
        </p:spPr>
      </p:pic>
      <p:sp>
        <p:nvSpPr>
          <p:cNvPr id="8" name="Speech Bubble: Rectangle with Corners Rounded 7">
            <a:extLst>
              <a:ext uri="{FF2B5EF4-FFF2-40B4-BE49-F238E27FC236}">
                <a16:creationId xmlns:a16="http://schemas.microsoft.com/office/drawing/2014/main" id="{CA4980B4-B972-0546-216A-5C9574F86034}"/>
              </a:ext>
            </a:extLst>
          </p:cNvPr>
          <p:cNvSpPr/>
          <p:nvPr/>
        </p:nvSpPr>
        <p:spPr>
          <a:xfrm>
            <a:off x="2512612" y="1024343"/>
            <a:ext cx="6289482" cy="3364777"/>
          </a:xfrm>
          <a:prstGeom prst="wedgeRoundRectCallout">
            <a:avLst>
              <a:gd name="adj1" fmla="val -41878"/>
              <a:gd name="adj2" fmla="val 61185"/>
              <a:gd name="adj3" fmla="val 16667"/>
            </a:avLst>
          </a:prstGeom>
          <a:solidFill>
            <a:schemeClr val="accent5">
              <a:lumMod val="20000"/>
              <a:lumOff val="80000"/>
            </a:schemeClr>
          </a:solidFill>
          <a:ln>
            <a:solidFill>
              <a:schemeClr val="accent5"/>
            </a:solidFill>
          </a:ln>
        </p:spPr>
        <p:style>
          <a:lnRef idx="2">
            <a:schemeClr val="accent2"/>
          </a:lnRef>
          <a:fillRef idx="1">
            <a:schemeClr val="lt1"/>
          </a:fillRef>
          <a:effectRef idx="0">
            <a:schemeClr val="accent2"/>
          </a:effectRef>
          <a:fontRef idx="minor">
            <a:schemeClr val="dk1"/>
          </a:fontRef>
        </p:style>
        <p:txBody>
          <a:bodyPr rtlCol="0" anchor="ctr"/>
          <a:lstStyle/>
          <a:p>
            <a:r>
              <a:rPr lang="en-US" i="0">
                <a:solidFill>
                  <a:srgbClr val="000000"/>
                </a:solidFill>
                <a:effectLst/>
                <a:latin typeface="Calibri" panose="020F0502020204030204" pitchFamily="34" charset="0"/>
                <a:ea typeface="Calibri" panose="020F0502020204030204" pitchFamily="34" charset="0"/>
                <a:cs typeface="Calibri" panose="020F0502020204030204" pitchFamily="34" charset="0"/>
              </a:rPr>
              <a:t>Meet Ilhan, a resilient youth who overcame adversity and discovered a new path through YMCA Vocational and Soft Skills (</a:t>
            </a:r>
            <a:r>
              <a:rPr lang="en-US" i="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VaSSP</a:t>
            </a:r>
            <a:r>
              <a:rPr lang="en-US" i="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i="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programme</a:t>
            </a:r>
            <a:r>
              <a:rPr lang="en-US" i="0">
                <a:solidFill>
                  <a:srgbClr val="000000"/>
                </a:solidFill>
                <a:effectLst/>
                <a:latin typeface="Calibri" panose="020F0502020204030204" pitchFamily="34" charset="0"/>
                <a:ea typeface="Calibri" panose="020F0502020204030204" pitchFamily="34" charset="0"/>
                <a:cs typeface="Calibri" panose="020F0502020204030204" pitchFamily="34" charset="0"/>
              </a:rPr>
              <a:t> supported by Community Chest. </a:t>
            </a:r>
          </a:p>
          <a:p>
            <a:endParaRPr lang="en-US">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b="1" i="0">
                <a:solidFill>
                  <a:srgbClr val="FF0000"/>
                </a:solidFill>
                <a:effectLst/>
                <a:latin typeface="Calibri" panose="020F0502020204030204" pitchFamily="34" charset="0"/>
                <a:ea typeface="Calibri" panose="020F0502020204030204" pitchFamily="34" charset="0"/>
                <a:cs typeface="Calibri" panose="020F0502020204030204" pitchFamily="34" charset="0"/>
              </a:rPr>
              <a:t>Struggling in school and facing expulsion</a:t>
            </a:r>
            <a:r>
              <a:rPr lang="en-US" i="0">
                <a:solidFill>
                  <a:srgbClr val="000000"/>
                </a:solidFill>
                <a:effectLst/>
                <a:latin typeface="Calibri" panose="020F0502020204030204" pitchFamily="34" charset="0"/>
                <a:ea typeface="Calibri" panose="020F0502020204030204" pitchFamily="34" charset="0"/>
                <a:cs typeface="Calibri" panose="020F0502020204030204" pitchFamily="34" charset="0"/>
              </a:rPr>
              <a:t>, Ilhan found hope and purpose through his </a:t>
            </a:r>
            <a:r>
              <a:rPr lang="en-US" b="1" i="0">
                <a:solidFill>
                  <a:srgbClr val="0070C0"/>
                </a:solidFill>
                <a:effectLst/>
                <a:latin typeface="Calibri" panose="020F0502020204030204" pitchFamily="34" charset="0"/>
                <a:ea typeface="Calibri" panose="020F0502020204030204" pitchFamily="34" charset="0"/>
                <a:cs typeface="Calibri" panose="020F0502020204030204" pitchFamily="34" charset="0"/>
              </a:rPr>
              <a:t>barista training</a:t>
            </a:r>
            <a:r>
              <a:rPr lang="en-US" i="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i="0">
                <a:solidFill>
                  <a:srgbClr val="000000"/>
                </a:solidFill>
                <a:effectLst/>
                <a:latin typeface="Calibri" panose="020F0502020204030204" pitchFamily="34" charset="0"/>
                <a:ea typeface="Calibri" panose="020F0502020204030204" pitchFamily="34" charset="0"/>
                <a:cs typeface="Calibri" panose="020F0502020204030204" pitchFamily="34" charset="0"/>
              </a:rPr>
              <a:t>at YMCA. Besides </a:t>
            </a:r>
            <a:r>
              <a:rPr lang="en-US" b="1" i="0">
                <a:solidFill>
                  <a:srgbClr val="0070C0"/>
                </a:solidFill>
                <a:effectLst/>
                <a:latin typeface="Calibri" panose="020F0502020204030204" pitchFamily="34" charset="0"/>
                <a:ea typeface="Calibri" panose="020F0502020204030204" pitchFamily="34" charset="0"/>
                <a:cs typeface="Calibri" panose="020F0502020204030204" pitchFamily="34" charset="0"/>
              </a:rPr>
              <a:t>technical training</a:t>
            </a:r>
            <a:r>
              <a:rPr lang="en-US" i="0">
                <a:solidFill>
                  <a:srgbClr val="000000"/>
                </a:solidFill>
                <a:effectLst/>
                <a:latin typeface="Calibri" panose="020F0502020204030204" pitchFamily="34" charset="0"/>
                <a:ea typeface="Calibri" panose="020F0502020204030204" pitchFamily="34" charset="0"/>
                <a:cs typeface="Calibri" panose="020F0502020204030204" pitchFamily="34" charset="0"/>
              </a:rPr>
              <a:t>, Ilhan also had the opportunity to undergo </a:t>
            </a:r>
            <a:r>
              <a:rPr lang="en-US" b="1" i="0">
                <a:solidFill>
                  <a:srgbClr val="0070C0"/>
                </a:solidFill>
                <a:effectLst/>
                <a:latin typeface="Calibri" panose="020F0502020204030204" pitchFamily="34" charset="0"/>
                <a:ea typeface="Calibri" panose="020F0502020204030204" pitchFamily="34" charset="0"/>
                <a:cs typeface="Calibri" panose="020F0502020204030204" pitchFamily="34" charset="0"/>
              </a:rPr>
              <a:t>core training sessions</a:t>
            </a:r>
            <a:r>
              <a:rPr lang="en-US" i="0">
                <a:solidFill>
                  <a:srgbClr val="000000"/>
                </a:solidFill>
                <a:effectLst/>
                <a:latin typeface="Calibri" panose="020F0502020204030204" pitchFamily="34" charset="0"/>
                <a:ea typeface="Calibri" panose="020F0502020204030204" pitchFamily="34" charset="0"/>
                <a:cs typeface="Calibri" panose="020F0502020204030204" pitchFamily="34" charset="0"/>
              </a:rPr>
              <a:t>, where he went on a journey of </a:t>
            </a:r>
            <a:r>
              <a:rPr lang="en-US" b="1" i="0">
                <a:solidFill>
                  <a:srgbClr val="0070C0"/>
                </a:solidFill>
                <a:effectLst/>
                <a:latin typeface="Calibri" panose="020F0502020204030204" pitchFamily="34" charset="0"/>
                <a:ea typeface="Calibri" panose="020F0502020204030204" pitchFamily="34" charset="0"/>
                <a:cs typeface="Calibri" panose="020F0502020204030204" pitchFamily="34" charset="0"/>
              </a:rPr>
              <a:t>self-discovery and conflict resolution</a:t>
            </a:r>
            <a:r>
              <a:rPr lang="en-US" i="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endParaRPr lang="en-US">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i="0">
                <a:solidFill>
                  <a:srgbClr val="000000"/>
                </a:solidFill>
                <a:effectLst/>
                <a:latin typeface="Calibri" panose="020F0502020204030204" pitchFamily="34" charset="0"/>
                <a:ea typeface="Calibri" panose="020F0502020204030204" pitchFamily="34" charset="0"/>
                <a:cs typeface="Calibri" panose="020F0502020204030204" pitchFamily="34" charset="0"/>
              </a:rPr>
              <a:t>The </a:t>
            </a:r>
            <a:r>
              <a:rPr lang="en-US" b="1" i="0">
                <a:solidFill>
                  <a:srgbClr val="0070C0"/>
                </a:solidFill>
                <a:effectLst/>
                <a:latin typeface="Calibri" panose="020F0502020204030204" pitchFamily="34" charset="0"/>
                <a:ea typeface="Calibri" panose="020F0502020204030204" pitchFamily="34" charset="0"/>
                <a:cs typeface="Calibri" panose="020F0502020204030204" pitchFamily="34" charset="0"/>
              </a:rPr>
              <a:t>support and motivation he got from his trainers</a:t>
            </a:r>
            <a:r>
              <a:rPr lang="en-US" i="0">
                <a:solidFill>
                  <a:srgbClr val="000000"/>
                </a:solidFill>
                <a:effectLst/>
                <a:latin typeface="Calibri" panose="020F0502020204030204" pitchFamily="34" charset="0"/>
                <a:ea typeface="Calibri" panose="020F0502020204030204" pitchFamily="34" charset="0"/>
                <a:cs typeface="Calibri" panose="020F0502020204030204" pitchFamily="34" charset="0"/>
              </a:rPr>
              <a:t>, ultimately gave him the </a:t>
            </a:r>
            <a:r>
              <a:rPr lang="en-US" b="1">
                <a:solidFill>
                  <a:schemeClr val="accent3"/>
                </a:solidFill>
                <a:effectLst/>
                <a:latin typeface="Calibri" panose="020F0502020204030204" pitchFamily="34" charset="0"/>
                <a:ea typeface="Calibri" panose="020F0502020204030204" pitchFamily="34" charset="0"/>
                <a:cs typeface="Calibri" panose="020F0502020204030204" pitchFamily="34" charset="0"/>
              </a:rPr>
              <a:t>strength and focus </a:t>
            </a:r>
            <a:r>
              <a:rPr lang="en-US" i="0">
                <a:solidFill>
                  <a:srgbClr val="000000"/>
                </a:solidFill>
                <a:effectLst/>
                <a:latin typeface="Calibri" panose="020F0502020204030204" pitchFamily="34" charset="0"/>
                <a:ea typeface="Calibri" panose="020F0502020204030204" pitchFamily="34" charset="0"/>
                <a:cs typeface="Calibri" panose="020F0502020204030204" pitchFamily="34" charset="0"/>
              </a:rPr>
              <a:t>he needed to complete his course. </a:t>
            </a:r>
          </a:p>
          <a:p>
            <a:endParaRPr lang="en-US">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i="0">
                <a:solidFill>
                  <a:srgbClr val="000000"/>
                </a:solidFill>
                <a:effectLst/>
                <a:latin typeface="Calibri" panose="020F0502020204030204" pitchFamily="34" charset="0"/>
                <a:ea typeface="Calibri" panose="020F0502020204030204" pitchFamily="34" charset="0"/>
                <a:cs typeface="Calibri" panose="020F0502020204030204" pitchFamily="34" charset="0"/>
              </a:rPr>
              <a:t>Today, this </a:t>
            </a:r>
            <a:r>
              <a:rPr lang="en-US" b="1" i="0">
                <a:solidFill>
                  <a:schemeClr val="accent3"/>
                </a:solidFill>
                <a:effectLst/>
                <a:latin typeface="Calibri" panose="020F0502020204030204" pitchFamily="34" charset="0"/>
                <a:ea typeface="Calibri" panose="020F0502020204030204" pitchFamily="34" charset="0"/>
                <a:cs typeface="Calibri" panose="020F0502020204030204" pitchFamily="34" charset="0"/>
              </a:rPr>
              <a:t>full-time barista and aspiring cafe owner </a:t>
            </a:r>
            <a:r>
              <a:rPr lang="en-US" i="0">
                <a:solidFill>
                  <a:srgbClr val="000000"/>
                </a:solidFill>
                <a:effectLst/>
                <a:latin typeface="Calibri" panose="020F0502020204030204" pitchFamily="34" charset="0"/>
                <a:ea typeface="Calibri" panose="020F0502020204030204" pitchFamily="34" charset="0"/>
                <a:cs typeface="Calibri" panose="020F0502020204030204" pitchFamily="34" charset="0"/>
              </a:rPr>
              <a:t>who likens his past to a cup of bitter black coffee, </a:t>
            </a:r>
            <a:r>
              <a:rPr lang="en-US" b="1" i="0">
                <a:solidFill>
                  <a:schemeClr val="accent3"/>
                </a:solidFill>
                <a:effectLst/>
                <a:latin typeface="Calibri" panose="020F0502020204030204" pitchFamily="34" charset="0"/>
                <a:ea typeface="Calibri" panose="020F0502020204030204" pitchFamily="34" charset="0"/>
                <a:cs typeface="Calibri" panose="020F0502020204030204" pitchFamily="34" charset="0"/>
              </a:rPr>
              <a:t>finds comfort in a more balanced life </a:t>
            </a:r>
            <a:r>
              <a:rPr lang="en-US" i="0">
                <a:solidFill>
                  <a:srgbClr val="000000"/>
                </a:solidFill>
                <a:effectLst/>
                <a:latin typeface="Calibri" panose="020F0502020204030204" pitchFamily="34" charset="0"/>
                <a:ea typeface="Calibri" panose="020F0502020204030204" pitchFamily="34" charset="0"/>
                <a:cs typeface="Calibri" panose="020F0502020204030204" pitchFamily="34" charset="0"/>
              </a:rPr>
              <a:t>- like a latte.</a:t>
            </a:r>
            <a:endParaRPr lang="en-SG">
              <a:latin typeface="Calibri" panose="020F0502020204030204" pitchFamily="34" charset="0"/>
              <a:ea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D3DEFE28-1D05-72D8-7200-AFC8EDA3F9C2}"/>
              </a:ext>
            </a:extLst>
          </p:cNvPr>
          <p:cNvSpPr txBox="1"/>
          <p:nvPr/>
        </p:nvSpPr>
        <p:spPr>
          <a:xfrm>
            <a:off x="163290" y="2033141"/>
            <a:ext cx="2262146" cy="1077218"/>
          </a:xfrm>
          <a:prstGeom prst="rect">
            <a:avLst/>
          </a:prstGeom>
          <a:noFill/>
        </p:spPr>
        <p:txBody>
          <a:bodyPr wrap="square">
            <a:spAutoFit/>
          </a:bodyPr>
          <a:lstStyle/>
          <a:p>
            <a:r>
              <a:rPr lang="en-US" sz="1600" b="1" i="0">
                <a:solidFill>
                  <a:schemeClr val="tx1"/>
                </a:solidFill>
                <a:effectLst/>
                <a:latin typeface="Calibri" panose="020F0502020204030204" pitchFamily="34" charset="0"/>
                <a:ea typeface="Calibri" panose="020F0502020204030204" pitchFamily="34" charset="0"/>
                <a:cs typeface="Calibri" panose="020F0502020204030204" pitchFamily="34" charset="0"/>
              </a:rPr>
              <a:t>LEGENDS: </a:t>
            </a:r>
          </a:p>
          <a:p>
            <a:r>
              <a:rPr lang="en-US" sz="1600" b="1" i="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b="1" i="0">
                <a:solidFill>
                  <a:srgbClr val="FF0000"/>
                </a:solidFill>
                <a:effectLst/>
                <a:latin typeface="Calibri" panose="020F0502020204030204" pitchFamily="34" charset="0"/>
                <a:ea typeface="Calibri" panose="020F0502020204030204" pitchFamily="34" charset="0"/>
                <a:cs typeface="Calibri" panose="020F0502020204030204" pitchFamily="34" charset="0"/>
              </a:rPr>
              <a:t>At-Risk </a:t>
            </a:r>
            <a:r>
              <a:rPr lang="en-US" sz="1600" b="1" i="0" err="1">
                <a:solidFill>
                  <a:srgbClr val="FF0000"/>
                </a:solidFill>
                <a:effectLst/>
                <a:latin typeface="Calibri" panose="020F0502020204030204" pitchFamily="34" charset="0"/>
                <a:ea typeface="Calibri" panose="020F0502020204030204" pitchFamily="34" charset="0"/>
                <a:cs typeface="Calibri" panose="020F0502020204030204" pitchFamily="34" charset="0"/>
              </a:rPr>
              <a:t>Behaviours</a:t>
            </a:r>
            <a:r>
              <a:rPr lang="en-US" sz="1600" b="1" i="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p>
          <a:p>
            <a:r>
              <a:rPr lang="en-US" sz="1600" b="1" i="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b="1" i="0" err="1">
                <a:solidFill>
                  <a:srgbClr val="0070C0"/>
                </a:solidFill>
                <a:effectLst/>
                <a:latin typeface="Calibri" panose="020F0502020204030204" pitchFamily="34" charset="0"/>
                <a:ea typeface="Calibri" panose="020F0502020204030204" pitchFamily="34" charset="0"/>
                <a:cs typeface="Calibri" panose="020F0502020204030204" pitchFamily="34" charset="0"/>
              </a:rPr>
              <a:t>Programme</a:t>
            </a:r>
            <a:r>
              <a:rPr lang="en-US" sz="1600" b="1" i="0">
                <a:solidFill>
                  <a:srgbClr val="0070C0"/>
                </a:solidFill>
                <a:effectLst/>
                <a:latin typeface="Calibri" panose="020F0502020204030204" pitchFamily="34" charset="0"/>
                <a:ea typeface="Calibri" panose="020F0502020204030204" pitchFamily="34" charset="0"/>
                <a:cs typeface="Calibri" panose="020F0502020204030204" pitchFamily="34" charset="0"/>
              </a:rPr>
              <a:t> Support </a:t>
            </a:r>
          </a:p>
          <a:p>
            <a:r>
              <a:rPr lang="en-US" sz="1600" b="1" i="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b="1" i="0">
                <a:solidFill>
                  <a:schemeClr val="accent3"/>
                </a:solidFill>
                <a:effectLst/>
                <a:latin typeface="Calibri" panose="020F0502020204030204" pitchFamily="34" charset="0"/>
                <a:ea typeface="Calibri" panose="020F0502020204030204" pitchFamily="34" charset="0"/>
                <a:cs typeface="Calibri" panose="020F0502020204030204" pitchFamily="34" charset="0"/>
              </a:rPr>
              <a:t>Desired Outcomes</a:t>
            </a:r>
            <a:endParaRPr lang="en-SG" sz="1600" b="1">
              <a:solidFill>
                <a:schemeClr val="accent3"/>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88853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
          <a:extLst>
            <a:ext uri="{FF2B5EF4-FFF2-40B4-BE49-F238E27FC236}">
              <a16:creationId xmlns:a16="http://schemas.microsoft.com/office/drawing/2014/main" id="{77F10296-2ED0-B7EE-62C2-099674A9EA2E}"/>
            </a:ext>
          </a:extLst>
        </p:cNvPr>
        <p:cNvGrpSpPr/>
        <p:nvPr/>
      </p:nvGrpSpPr>
      <p:grpSpPr>
        <a:xfrm>
          <a:off x="0" y="0"/>
          <a:ext cx="0" cy="0"/>
          <a:chOff x="0" y="0"/>
          <a:chExt cx="0" cy="0"/>
        </a:xfrm>
      </p:grpSpPr>
      <p:sp>
        <p:nvSpPr>
          <p:cNvPr id="54" name="Google Shape;54;p10">
            <a:extLst>
              <a:ext uri="{FF2B5EF4-FFF2-40B4-BE49-F238E27FC236}">
                <a16:creationId xmlns:a16="http://schemas.microsoft.com/office/drawing/2014/main" id="{7D1B1E9B-FFB0-1E95-5468-626076A777EB}"/>
              </a:ext>
            </a:extLst>
          </p:cNvPr>
          <p:cNvSpPr txBox="1">
            <a:spLocks noGrp="1"/>
          </p:cNvSpPr>
          <p:nvPr>
            <p:ph type="ctrTitle"/>
          </p:nvPr>
        </p:nvSpPr>
        <p:spPr>
          <a:xfrm>
            <a:off x="419099" y="781050"/>
            <a:ext cx="7590761" cy="17907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rgbClr val="124DA0"/>
              </a:buClr>
              <a:buSzPts val="4500"/>
              <a:buFont typeface="Calibri"/>
              <a:buNone/>
            </a:pPr>
            <a:r>
              <a:rPr lang="en-SG" sz="3200">
                <a:latin typeface="Calibri" panose="020F0502020204030204" pitchFamily="34" charset="0"/>
                <a:ea typeface="Calibri" panose="020F0502020204030204" pitchFamily="34" charset="0"/>
                <a:cs typeface="Calibri" panose="020F0502020204030204" pitchFamily="34" charset="0"/>
              </a:rPr>
              <a:t>🎉</a:t>
            </a:r>
            <a:r>
              <a:rPr lang="en-GB" sz="3200"/>
              <a:t>Celebrate Youth, Celebrate Giving</a:t>
            </a:r>
            <a:r>
              <a:rPr lang="en-SG" sz="3200">
                <a:latin typeface="Calibri" panose="020F0502020204030204" pitchFamily="34" charset="0"/>
                <a:ea typeface="Calibri" panose="020F0502020204030204" pitchFamily="34" charset="0"/>
                <a:cs typeface="Calibri" panose="020F0502020204030204" pitchFamily="34" charset="0"/>
              </a:rPr>
              <a:t>🎉</a:t>
            </a:r>
            <a:endParaRPr sz="3200"/>
          </a:p>
        </p:txBody>
      </p:sp>
      <p:sp>
        <p:nvSpPr>
          <p:cNvPr id="55" name="Google Shape;55;p10">
            <a:extLst>
              <a:ext uri="{FF2B5EF4-FFF2-40B4-BE49-F238E27FC236}">
                <a16:creationId xmlns:a16="http://schemas.microsoft.com/office/drawing/2014/main" id="{95D26ADC-6AE6-A89F-6D58-6F30FCF05BB5}"/>
              </a:ext>
            </a:extLst>
          </p:cNvPr>
          <p:cNvSpPr txBox="1">
            <a:spLocks noGrp="1"/>
          </p:cNvSpPr>
          <p:nvPr>
            <p:ph type="subTitle" idx="1"/>
          </p:nvPr>
        </p:nvSpPr>
        <p:spPr>
          <a:xfrm>
            <a:off x="419100" y="2640806"/>
            <a:ext cx="8364682" cy="12417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124DA0"/>
              </a:buClr>
              <a:buSzPts val="3000"/>
              <a:buNone/>
            </a:pPr>
            <a:r>
              <a:rPr lang="en-US" sz="1800" b="1" i="1"/>
              <a:t>This SG60, discover meaningful ways to uplift lives and help dreams take flight.</a:t>
            </a:r>
          </a:p>
        </p:txBody>
      </p:sp>
    </p:spTree>
    <p:extLst>
      <p:ext uri="{BB962C8B-B14F-4D97-AF65-F5344CB8AC3E}">
        <p14:creationId xmlns:p14="http://schemas.microsoft.com/office/powerpoint/2010/main" val="1927728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633405-0551-3B2F-7C3D-4B21D8A757C0}"/>
              </a:ext>
            </a:extLst>
          </p:cNvPr>
          <p:cNvSpPr>
            <a:spLocks noGrp="1"/>
          </p:cNvSpPr>
          <p:nvPr>
            <p:ph type="title"/>
          </p:nvPr>
        </p:nvSpPr>
        <p:spPr/>
        <p:txBody>
          <a:bodyPr/>
          <a:lstStyle/>
          <a:p>
            <a:r>
              <a:rPr lang="en-SG" sz="1800">
                <a:latin typeface="Calibri" panose="020F0502020204030204" pitchFamily="34" charset="0"/>
                <a:ea typeface="Calibri" panose="020F0502020204030204" pitchFamily="34" charset="0"/>
                <a:cs typeface="Calibri" panose="020F0502020204030204" pitchFamily="34" charset="0"/>
              </a:rPr>
              <a:t>🎉</a:t>
            </a:r>
            <a:r>
              <a:rPr lang="en-US"/>
              <a:t>Celebrate Youth, Celebrate Giving with the 3T’s🎉</a:t>
            </a:r>
          </a:p>
        </p:txBody>
      </p:sp>
      <p:pic>
        <p:nvPicPr>
          <p:cNvPr id="8" name="Picture 4" descr="Diagram&#10;&#10;Description automatically generated">
            <a:extLst>
              <a:ext uri="{FF2B5EF4-FFF2-40B4-BE49-F238E27FC236}">
                <a16:creationId xmlns:a16="http://schemas.microsoft.com/office/drawing/2014/main" id="{A88A9C5E-05DA-0517-FF56-7CDDB299C5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3570" y="1425895"/>
            <a:ext cx="2217849" cy="2237069"/>
          </a:xfrm>
          <a:prstGeom prst="rect">
            <a:avLst/>
          </a:prstGeom>
          <a:ln>
            <a:noFill/>
          </a:ln>
        </p:spPr>
      </p:pic>
      <p:sp>
        <p:nvSpPr>
          <p:cNvPr id="10" name="Rectangle 9">
            <a:extLst>
              <a:ext uri="{FF2B5EF4-FFF2-40B4-BE49-F238E27FC236}">
                <a16:creationId xmlns:a16="http://schemas.microsoft.com/office/drawing/2014/main" id="{D0A8D896-B12B-9989-3AB2-FA505CA8B00F}"/>
              </a:ext>
            </a:extLst>
          </p:cNvPr>
          <p:cNvSpPr/>
          <p:nvPr/>
        </p:nvSpPr>
        <p:spPr>
          <a:xfrm>
            <a:off x="3071464" y="2021210"/>
            <a:ext cx="1728629" cy="523220"/>
          </a:xfrm>
          <a:prstGeom prst="rect">
            <a:avLst/>
          </a:prstGeom>
          <a:noFill/>
        </p:spPr>
        <p:txBody>
          <a:bodyPr wrap="square" lIns="91440" tIns="45720" rIns="91440" bIns="45720" anchor="t">
            <a:spAutoFit/>
          </a:bodyPr>
          <a:lstStyle/>
          <a:p>
            <a:r>
              <a:rPr lang="en-US" sz="2800" b="1" u="sng">
                <a:ln w="22225">
                  <a:solidFill>
                    <a:schemeClr val="accent2"/>
                  </a:solidFill>
                  <a:prstDash val="solid"/>
                </a:ln>
                <a:solidFill>
                  <a:schemeClr val="accent2">
                    <a:lumMod val="40000"/>
                    <a:lumOff val="60000"/>
                  </a:schemeClr>
                </a:solidFill>
                <a:latin typeface="Calibri"/>
              </a:rPr>
              <a:t>T</a:t>
            </a:r>
            <a:r>
              <a:rPr lang="en-US" sz="2800" b="1">
                <a:ln w="22225">
                  <a:solidFill>
                    <a:schemeClr val="accent2"/>
                  </a:solidFill>
                  <a:prstDash val="solid"/>
                </a:ln>
                <a:solidFill>
                  <a:schemeClr val="accent2">
                    <a:lumMod val="40000"/>
                    <a:lumOff val="60000"/>
                  </a:schemeClr>
                </a:solidFill>
                <a:latin typeface="Calibri"/>
              </a:rPr>
              <a:t>reasures</a:t>
            </a:r>
            <a:endParaRPr lang="en-US" b="1">
              <a:ln w="22225">
                <a:solidFill>
                  <a:schemeClr val="accent2"/>
                </a:solidFill>
                <a:prstDash val="solid"/>
              </a:ln>
              <a:solidFill>
                <a:schemeClr val="accent2">
                  <a:lumMod val="40000"/>
                  <a:lumOff val="60000"/>
                </a:schemeClr>
              </a:solidFill>
              <a:latin typeface="Calibri"/>
            </a:endParaRPr>
          </a:p>
        </p:txBody>
      </p:sp>
      <p:sp>
        <p:nvSpPr>
          <p:cNvPr id="12" name="Rectangle 11">
            <a:extLst>
              <a:ext uri="{FF2B5EF4-FFF2-40B4-BE49-F238E27FC236}">
                <a16:creationId xmlns:a16="http://schemas.microsoft.com/office/drawing/2014/main" id="{9FD6D1B4-817D-DDF1-6DBB-ECA182163D20}"/>
              </a:ext>
            </a:extLst>
          </p:cNvPr>
          <p:cNvSpPr/>
          <p:nvPr/>
        </p:nvSpPr>
        <p:spPr>
          <a:xfrm>
            <a:off x="3070588" y="947074"/>
            <a:ext cx="1729007" cy="523220"/>
          </a:xfrm>
          <a:prstGeom prst="rect">
            <a:avLst/>
          </a:prstGeom>
          <a:noFill/>
        </p:spPr>
        <p:txBody>
          <a:bodyPr wrap="square" lIns="91440" tIns="45720" rIns="91440" bIns="45720" anchor="t">
            <a:spAutoFit/>
          </a:bodyPr>
          <a:lstStyle/>
          <a:p>
            <a:r>
              <a:rPr lang="en-US" sz="2800" b="1" u="sng">
                <a:ln w="19050">
                  <a:solidFill>
                    <a:srgbClr val="0070C0"/>
                  </a:solidFill>
                  <a:prstDash val="solid"/>
                </a:ln>
                <a:solidFill>
                  <a:schemeClr val="bg2">
                    <a:lumMod val="25000"/>
                    <a:lumOff val="75000"/>
                  </a:schemeClr>
                </a:solidFill>
                <a:latin typeface="Calibri"/>
              </a:rPr>
              <a:t>T</a:t>
            </a:r>
            <a:r>
              <a:rPr lang="en-US" sz="2800" b="1">
                <a:ln w="19050">
                  <a:solidFill>
                    <a:srgbClr val="0070C0"/>
                  </a:solidFill>
                  <a:prstDash val="solid"/>
                </a:ln>
                <a:solidFill>
                  <a:schemeClr val="bg2">
                    <a:lumMod val="25000"/>
                    <a:lumOff val="75000"/>
                  </a:schemeClr>
                </a:solidFill>
                <a:latin typeface="Calibri"/>
              </a:rPr>
              <a:t>ime</a:t>
            </a:r>
            <a:endParaRPr lang="en-US">
              <a:ln>
                <a:solidFill>
                  <a:srgbClr val="0070C0"/>
                </a:solidFill>
              </a:ln>
              <a:solidFill>
                <a:schemeClr val="bg2">
                  <a:lumMod val="25000"/>
                  <a:lumOff val="75000"/>
                </a:schemeClr>
              </a:solidFill>
              <a:latin typeface="Calibri"/>
            </a:endParaRPr>
          </a:p>
        </p:txBody>
      </p:sp>
      <p:sp>
        <p:nvSpPr>
          <p:cNvPr id="14" name="Rectangle 13">
            <a:extLst>
              <a:ext uri="{FF2B5EF4-FFF2-40B4-BE49-F238E27FC236}">
                <a16:creationId xmlns:a16="http://schemas.microsoft.com/office/drawing/2014/main" id="{3EC12736-6DC7-B68E-8691-0C8F7AC7E053}"/>
              </a:ext>
            </a:extLst>
          </p:cNvPr>
          <p:cNvSpPr/>
          <p:nvPr/>
        </p:nvSpPr>
        <p:spPr>
          <a:xfrm>
            <a:off x="3070588" y="3478212"/>
            <a:ext cx="1729506" cy="523220"/>
          </a:xfrm>
          <a:prstGeom prst="rect">
            <a:avLst/>
          </a:prstGeom>
          <a:noFill/>
        </p:spPr>
        <p:txBody>
          <a:bodyPr wrap="square" lIns="91440" tIns="45720" rIns="91440" bIns="45720" anchor="t">
            <a:spAutoFit/>
          </a:bodyPr>
          <a:lstStyle/>
          <a:p>
            <a:r>
              <a:rPr lang="en-US" sz="2800" b="1" u="sng">
                <a:ln w="19050">
                  <a:solidFill>
                    <a:schemeClr val="accent5"/>
                  </a:solidFill>
                  <a:prstDash val="solid"/>
                </a:ln>
                <a:solidFill>
                  <a:schemeClr val="accent5">
                    <a:lumMod val="20000"/>
                    <a:lumOff val="80000"/>
                  </a:schemeClr>
                </a:solidFill>
                <a:latin typeface="Calibri"/>
              </a:rPr>
              <a:t>T</a:t>
            </a:r>
            <a:r>
              <a:rPr lang="en-US" sz="2800" b="1">
                <a:ln w="19050">
                  <a:solidFill>
                    <a:schemeClr val="accent5"/>
                  </a:solidFill>
                  <a:prstDash val="solid"/>
                </a:ln>
                <a:solidFill>
                  <a:schemeClr val="accent5">
                    <a:lumMod val="20000"/>
                    <a:lumOff val="80000"/>
                  </a:schemeClr>
                </a:solidFill>
                <a:latin typeface="Calibri"/>
              </a:rPr>
              <a:t>alents</a:t>
            </a:r>
          </a:p>
        </p:txBody>
      </p:sp>
      <p:sp>
        <p:nvSpPr>
          <p:cNvPr id="18" name="TextBox 17">
            <a:extLst>
              <a:ext uri="{FF2B5EF4-FFF2-40B4-BE49-F238E27FC236}">
                <a16:creationId xmlns:a16="http://schemas.microsoft.com/office/drawing/2014/main" id="{FFDDE7FF-4B07-3749-4110-5D6255215CF6}"/>
              </a:ext>
            </a:extLst>
          </p:cNvPr>
          <p:cNvSpPr txBox="1"/>
          <p:nvPr/>
        </p:nvSpPr>
        <p:spPr>
          <a:xfrm>
            <a:off x="3063135" y="1453215"/>
            <a:ext cx="5452215" cy="3323987"/>
          </a:xfrm>
          <a:prstGeom prst="rect">
            <a:avLst/>
          </a:prstGeom>
          <a:noFill/>
          <a:ln>
            <a:noFill/>
          </a:ln>
        </p:spPr>
        <p:txBody>
          <a:bodyPr wrap="square" lIns="91440" tIns="45720" rIns="91440" bIns="45720" rtlCol="0" anchor="t">
            <a:spAutoFit/>
          </a:bodyPr>
          <a:lstStyle/>
          <a:p>
            <a:pPr algn="just"/>
            <a:r>
              <a:rPr lang="en-US" sz="1400">
                <a:latin typeface="Calibri"/>
              </a:rPr>
              <a:t>E.g. Volunteer to spend time engaging with youths like </a:t>
            </a:r>
            <a:r>
              <a:rPr lang="en-US" sz="1400" err="1">
                <a:latin typeface="Calibri"/>
              </a:rPr>
              <a:t>llsan</a:t>
            </a:r>
            <a:r>
              <a:rPr lang="en-US" sz="1400">
                <a:latin typeface="Calibri"/>
              </a:rPr>
              <a:t> through fun activities and skills workshops.</a:t>
            </a:r>
          </a:p>
          <a:p>
            <a:pPr algn="just"/>
            <a:endParaRPr lang="en-US">
              <a:latin typeface="Calibri"/>
            </a:endParaRPr>
          </a:p>
          <a:p>
            <a:pPr algn="just"/>
            <a:endParaRPr lang="en-US">
              <a:latin typeface="Calibri"/>
            </a:endParaRPr>
          </a:p>
          <a:p>
            <a:pPr algn="just"/>
            <a:endParaRPr lang="en-US">
              <a:latin typeface="Calibri"/>
            </a:endParaRPr>
          </a:p>
          <a:p>
            <a:pPr algn="just"/>
            <a:r>
              <a:rPr lang="en-US">
                <a:latin typeface="Calibri"/>
              </a:rPr>
              <a:t>E.g. Donate part of your pocket money or </a:t>
            </a:r>
            <a:r>
              <a:rPr lang="en-US" err="1">
                <a:latin typeface="Calibri"/>
              </a:rPr>
              <a:t>organise</a:t>
            </a:r>
            <a:r>
              <a:rPr lang="en-US">
                <a:latin typeface="Calibri"/>
              </a:rPr>
              <a:t> fundraising activities through YDA to support youths like Ilhan receive job training. </a:t>
            </a:r>
            <a:r>
              <a:rPr lang="en-US" b="1">
                <a:solidFill>
                  <a:schemeClr val="accent2"/>
                </a:solidFill>
                <a:latin typeface="Calibri"/>
              </a:rPr>
              <a:t>100%</a:t>
            </a:r>
            <a:r>
              <a:rPr lang="en-US">
                <a:solidFill>
                  <a:schemeClr val="accent2"/>
                </a:solidFill>
                <a:latin typeface="Calibri"/>
              </a:rPr>
              <a:t> </a:t>
            </a:r>
            <a:r>
              <a:rPr lang="en-US">
                <a:latin typeface="Calibri"/>
              </a:rPr>
              <a:t>of your donations will be </a:t>
            </a:r>
            <a:r>
              <a:rPr lang="en-US" err="1">
                <a:latin typeface="Calibri"/>
              </a:rPr>
              <a:t>channelled</a:t>
            </a:r>
            <a:r>
              <a:rPr lang="en-US">
                <a:latin typeface="Calibri"/>
              </a:rPr>
              <a:t> to empower youths like Ilsan to help their dreams take flight.</a:t>
            </a:r>
            <a:endParaRPr lang="en-SG" sz="1400">
              <a:latin typeface="Calibri"/>
            </a:endParaRPr>
          </a:p>
          <a:p>
            <a:pPr algn="just"/>
            <a:endParaRPr lang="en-US" sz="1400">
              <a:latin typeface="Calibri"/>
            </a:endParaRPr>
          </a:p>
          <a:p>
            <a:pPr algn="just"/>
            <a:endParaRPr lang="en-US">
              <a:latin typeface="Calibri"/>
            </a:endParaRPr>
          </a:p>
          <a:p>
            <a:pPr algn="just"/>
            <a:endParaRPr lang="en-US" sz="1400">
              <a:latin typeface="Calibri"/>
            </a:endParaRPr>
          </a:p>
          <a:p>
            <a:pPr algn="just"/>
            <a:r>
              <a:rPr lang="en-US">
                <a:latin typeface="Calibri" panose="020F0502020204030204" pitchFamily="34" charset="0"/>
                <a:ea typeface="Calibri" panose="020F0502020204030204" pitchFamily="34" charset="0"/>
                <a:cs typeface="Calibri" panose="020F0502020204030204" pitchFamily="34" charset="0"/>
              </a:rPr>
              <a:t>E.g. Use your skills to </a:t>
            </a:r>
            <a:r>
              <a:rPr lang="en-US" err="1">
                <a:latin typeface="Calibri" panose="020F0502020204030204" pitchFamily="34" charset="0"/>
                <a:ea typeface="Calibri" panose="020F0502020204030204" pitchFamily="34" charset="0"/>
                <a:cs typeface="Calibri" panose="020F0502020204030204" pitchFamily="34" charset="0"/>
              </a:rPr>
              <a:t>organise</a:t>
            </a:r>
            <a:r>
              <a:rPr lang="en-US">
                <a:latin typeface="Calibri" panose="020F0502020204030204" pitchFamily="34" charset="0"/>
                <a:ea typeface="Calibri" panose="020F0502020204030204" pitchFamily="34" charset="0"/>
                <a:cs typeface="Calibri" panose="020F0502020204030204" pitchFamily="34" charset="0"/>
              </a:rPr>
              <a:t> events, conduct workshops, or create awareness materials to support youths like Ilhan. </a:t>
            </a:r>
            <a:endParaRPr lang="en-US">
              <a:latin typeface="Calibri"/>
            </a:endParaRPr>
          </a:p>
          <a:p>
            <a:pPr algn="just"/>
            <a:endParaRPr lang="en-SG" sz="1400">
              <a:latin typeface="Calibri"/>
            </a:endParaRPr>
          </a:p>
        </p:txBody>
      </p:sp>
      <p:pic>
        <p:nvPicPr>
          <p:cNvPr id="15" name="Picture 14" descr="A blue and orange text on a black background&#10;&#10;AI-generated content may be incorrect.">
            <a:extLst>
              <a:ext uri="{FF2B5EF4-FFF2-40B4-BE49-F238E27FC236}">
                <a16:creationId xmlns:a16="http://schemas.microsoft.com/office/drawing/2014/main" id="{012E4AE1-71DA-CB6E-25E5-895F76742C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3290" y="4608555"/>
            <a:ext cx="930719" cy="432000"/>
          </a:xfrm>
          <a:prstGeom prst="rect">
            <a:avLst/>
          </a:prstGeom>
        </p:spPr>
      </p:pic>
    </p:spTree>
    <p:extLst>
      <p:ext uri="{BB962C8B-B14F-4D97-AF65-F5344CB8AC3E}">
        <p14:creationId xmlns:p14="http://schemas.microsoft.com/office/powerpoint/2010/main" val="2690940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C3206E-EE41-4753-9B5E-0962EC31E27C}"/>
              </a:ext>
            </a:extLst>
          </p:cNvPr>
          <p:cNvSpPr/>
          <p:nvPr/>
        </p:nvSpPr>
        <p:spPr>
          <a:xfrm>
            <a:off x="273168" y="956606"/>
            <a:ext cx="1440000" cy="623248"/>
          </a:xfrm>
          <a:prstGeom prst="rect">
            <a:avLst/>
          </a:prstGeom>
          <a:ln>
            <a:solidFill>
              <a:schemeClr val="accent5">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lIns="68580" tIns="34290" rIns="68580" bIns="3429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200" b="1">
                <a:ln w="0"/>
                <a:solidFill>
                  <a:schemeClr val="accent5"/>
                </a:solidFill>
                <a:latin typeface="Calibri" panose="020F0502020204030204" pitchFamily="34" charset="0"/>
                <a:ea typeface="Calibri" panose="020F0502020204030204" pitchFamily="34" charset="0"/>
                <a:cs typeface="Calibri" panose="020F0502020204030204" pitchFamily="34" charset="0"/>
              </a:rPr>
              <a:t>Children with </a:t>
            </a:r>
          </a:p>
          <a:p>
            <a:pPr algn="ctr"/>
            <a:r>
              <a:rPr lang="en-US" sz="1200" b="1">
                <a:ln w="0"/>
                <a:solidFill>
                  <a:schemeClr val="accent5"/>
                </a:solidFill>
                <a:latin typeface="Calibri" panose="020F0502020204030204" pitchFamily="34" charset="0"/>
                <a:ea typeface="Calibri" panose="020F0502020204030204" pitchFamily="34" charset="0"/>
                <a:cs typeface="Calibri" panose="020F0502020204030204" pitchFamily="34" charset="0"/>
              </a:rPr>
              <a:t>special needs and Youth-at-risk</a:t>
            </a:r>
          </a:p>
        </p:txBody>
      </p:sp>
      <p:sp>
        <p:nvSpPr>
          <p:cNvPr id="8" name="Rectangle 7">
            <a:extLst>
              <a:ext uri="{FF2B5EF4-FFF2-40B4-BE49-F238E27FC236}">
                <a16:creationId xmlns:a16="http://schemas.microsoft.com/office/drawing/2014/main" id="{4521E450-551C-48DB-9E22-107BDC3356BA}"/>
              </a:ext>
            </a:extLst>
          </p:cNvPr>
          <p:cNvSpPr/>
          <p:nvPr/>
        </p:nvSpPr>
        <p:spPr>
          <a:xfrm>
            <a:off x="7450763" y="1048939"/>
            <a:ext cx="1440000" cy="438582"/>
          </a:xfrm>
          <a:prstGeom prst="rect">
            <a:avLst/>
          </a:prstGeom>
          <a:ln>
            <a:solidFill>
              <a:schemeClr val="accent5">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lIns="68580" tIns="34290" rIns="68580" bIns="3429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200" b="1">
                <a:ln w="0"/>
                <a:solidFill>
                  <a:schemeClr val="accent5"/>
                </a:solidFill>
                <a:latin typeface="Calibri" panose="020F0502020204030204" pitchFamily="34" charset="0"/>
                <a:ea typeface="Calibri" panose="020F0502020204030204" pitchFamily="34" charset="0"/>
                <a:cs typeface="Calibri" panose="020F0502020204030204" pitchFamily="34" charset="0"/>
              </a:rPr>
              <a:t>Adults with disabilities</a:t>
            </a:r>
          </a:p>
        </p:txBody>
      </p:sp>
      <p:sp>
        <p:nvSpPr>
          <p:cNvPr id="9" name="Rectangle 8">
            <a:extLst>
              <a:ext uri="{FF2B5EF4-FFF2-40B4-BE49-F238E27FC236}">
                <a16:creationId xmlns:a16="http://schemas.microsoft.com/office/drawing/2014/main" id="{6C21461D-2670-46ED-9932-DDCB01FB54C5}"/>
              </a:ext>
            </a:extLst>
          </p:cNvPr>
          <p:cNvSpPr/>
          <p:nvPr/>
        </p:nvSpPr>
        <p:spPr>
          <a:xfrm>
            <a:off x="3841988" y="1048939"/>
            <a:ext cx="1440000" cy="438582"/>
          </a:xfrm>
          <a:prstGeom prst="rect">
            <a:avLst/>
          </a:prstGeom>
          <a:ln>
            <a:solidFill>
              <a:schemeClr val="accent5">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lIns="68580" tIns="34290" rIns="68580" bIns="3429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200" b="1">
                <a:ln w="0"/>
                <a:solidFill>
                  <a:schemeClr val="accent5"/>
                </a:solidFill>
                <a:latin typeface="Calibri" panose="020F0502020204030204" pitchFamily="34" charset="0"/>
                <a:ea typeface="Calibri" panose="020F0502020204030204" pitchFamily="34" charset="0"/>
                <a:cs typeface="Calibri" panose="020F0502020204030204" pitchFamily="34" charset="0"/>
              </a:rPr>
              <a:t>Families in need </a:t>
            </a:r>
          </a:p>
          <a:p>
            <a:pPr algn="ctr"/>
            <a:r>
              <a:rPr lang="en-US" sz="1200" b="1">
                <a:ln w="0"/>
                <a:solidFill>
                  <a:schemeClr val="accent5"/>
                </a:solidFill>
                <a:latin typeface="Calibri" panose="020F0502020204030204" pitchFamily="34" charset="0"/>
                <a:ea typeface="Calibri" panose="020F0502020204030204" pitchFamily="34" charset="0"/>
                <a:cs typeface="Calibri" panose="020F0502020204030204" pitchFamily="34" charset="0"/>
              </a:rPr>
              <a:t>of assistance </a:t>
            </a:r>
          </a:p>
        </p:txBody>
      </p:sp>
      <p:sp>
        <p:nvSpPr>
          <p:cNvPr id="10" name="Rectangle 9">
            <a:extLst>
              <a:ext uri="{FF2B5EF4-FFF2-40B4-BE49-F238E27FC236}">
                <a16:creationId xmlns:a16="http://schemas.microsoft.com/office/drawing/2014/main" id="{DDE30E17-42FA-4FB8-8EC8-573F2BF82F52}"/>
              </a:ext>
            </a:extLst>
          </p:cNvPr>
          <p:cNvSpPr/>
          <p:nvPr/>
        </p:nvSpPr>
        <p:spPr>
          <a:xfrm>
            <a:off x="5638090" y="1048939"/>
            <a:ext cx="1440000" cy="438582"/>
          </a:xfrm>
          <a:prstGeom prst="rect">
            <a:avLst/>
          </a:prstGeom>
          <a:ln>
            <a:solidFill>
              <a:schemeClr val="accent5">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lIns="68580" tIns="34290" rIns="68580" bIns="3429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200" b="1">
                <a:ln w="0"/>
                <a:solidFill>
                  <a:schemeClr val="accent5"/>
                </a:solidFill>
                <a:latin typeface="Calibri" panose="020F0502020204030204" pitchFamily="34" charset="0"/>
                <a:ea typeface="Calibri" panose="020F0502020204030204" pitchFamily="34" charset="0"/>
                <a:cs typeface="Calibri" panose="020F0502020204030204" pitchFamily="34" charset="0"/>
              </a:rPr>
              <a:t>Persons with mental health conditions</a:t>
            </a:r>
          </a:p>
        </p:txBody>
      </p:sp>
      <p:sp>
        <p:nvSpPr>
          <p:cNvPr id="11" name="Rectangle 10">
            <a:extLst>
              <a:ext uri="{FF2B5EF4-FFF2-40B4-BE49-F238E27FC236}">
                <a16:creationId xmlns:a16="http://schemas.microsoft.com/office/drawing/2014/main" id="{82847C30-8DCB-4A22-98DC-EE6EBC857DA1}"/>
              </a:ext>
            </a:extLst>
          </p:cNvPr>
          <p:cNvSpPr/>
          <p:nvPr/>
        </p:nvSpPr>
        <p:spPr>
          <a:xfrm>
            <a:off x="2065912" y="1048939"/>
            <a:ext cx="1440000" cy="438582"/>
          </a:xfrm>
          <a:prstGeom prst="rect">
            <a:avLst/>
          </a:prstGeom>
          <a:ln>
            <a:solidFill>
              <a:schemeClr val="accent5">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lIns="68580" tIns="34290" rIns="68580" bIns="3429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200" b="1">
                <a:ln w="0"/>
                <a:solidFill>
                  <a:schemeClr val="accent5"/>
                </a:solidFill>
                <a:latin typeface="Calibri" panose="020F0502020204030204" pitchFamily="34" charset="0"/>
                <a:ea typeface="Calibri" panose="020F0502020204030204" pitchFamily="34" charset="0"/>
                <a:cs typeface="Calibri" panose="020F0502020204030204" pitchFamily="34" charset="0"/>
              </a:rPr>
              <a:t>Seniors in need </a:t>
            </a:r>
          </a:p>
          <a:p>
            <a:pPr algn="ctr"/>
            <a:r>
              <a:rPr lang="en-US" sz="1200" b="1">
                <a:ln w="0"/>
                <a:solidFill>
                  <a:schemeClr val="accent5"/>
                </a:solidFill>
                <a:latin typeface="Calibri" panose="020F0502020204030204" pitchFamily="34" charset="0"/>
                <a:ea typeface="Calibri" panose="020F0502020204030204" pitchFamily="34" charset="0"/>
                <a:cs typeface="Calibri" panose="020F0502020204030204" pitchFamily="34" charset="0"/>
              </a:rPr>
              <a:t>of support</a:t>
            </a:r>
          </a:p>
        </p:txBody>
      </p:sp>
      <p:pic>
        <p:nvPicPr>
          <p:cNvPr id="2" name="Picture 10" descr="A person sitting at a table&#10;&#10;Description automatically generated">
            <a:extLst>
              <a:ext uri="{FF2B5EF4-FFF2-40B4-BE49-F238E27FC236}">
                <a16:creationId xmlns:a16="http://schemas.microsoft.com/office/drawing/2014/main" id="{1214BF90-3590-F54F-914B-F16D7C2542E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485999" y="1651754"/>
            <a:ext cx="1746666" cy="2160000"/>
          </a:xfrm>
          <a:prstGeom prst="flowChartAlternateProcess">
            <a:avLst/>
          </a:prstGeom>
          <a:noFill/>
          <a:extLst>
            <a:ext uri="{909E8E84-426E-40DD-AFC4-6F175D3DCCD1}">
              <a14:hiddenFill xmlns:a14="http://schemas.microsoft.com/office/drawing/2010/main">
                <a:solidFill>
                  <a:srgbClr val="FFFFFF"/>
                </a:solidFill>
              </a14:hiddenFill>
            </a:ext>
          </a:extLst>
        </p:spPr>
      </p:pic>
      <p:pic>
        <p:nvPicPr>
          <p:cNvPr id="4" name="Picture 3" descr="A person with his arms crossed&#10;&#10;AI-generated content may be incorrect.">
            <a:extLst>
              <a:ext uri="{FF2B5EF4-FFF2-40B4-BE49-F238E27FC236}">
                <a16:creationId xmlns:a16="http://schemas.microsoft.com/office/drawing/2014/main" id="{4C1679C3-FE1A-ADC8-599E-04777684A36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8075" y="1677438"/>
            <a:ext cx="1746666" cy="2160000"/>
          </a:xfrm>
          <a:prstGeom prst="flowChartAlternateProcess">
            <a:avLst/>
          </a:prstGeom>
        </p:spPr>
      </p:pic>
      <p:sp>
        <p:nvSpPr>
          <p:cNvPr id="5" name="Title 2">
            <a:extLst>
              <a:ext uri="{FF2B5EF4-FFF2-40B4-BE49-F238E27FC236}">
                <a16:creationId xmlns:a16="http://schemas.microsoft.com/office/drawing/2014/main" id="{991E22D1-C579-3311-41CE-FC22282F4678}"/>
              </a:ext>
            </a:extLst>
          </p:cNvPr>
          <p:cNvSpPr>
            <a:spLocks noGrp="1"/>
          </p:cNvSpPr>
          <p:nvPr>
            <p:ph type="title"/>
          </p:nvPr>
        </p:nvSpPr>
        <p:spPr>
          <a:xfrm>
            <a:off x="628650" y="450389"/>
            <a:ext cx="7886700" cy="420900"/>
          </a:xfrm>
        </p:spPr>
        <p:txBody>
          <a:bodyPr/>
          <a:lstStyle/>
          <a:p>
            <a:r>
              <a:rPr lang="en-SG" sz="1800">
                <a:latin typeface="Calibri" panose="020F0502020204030204" pitchFamily="34" charset="0"/>
                <a:ea typeface="Calibri" panose="020F0502020204030204" pitchFamily="34" charset="0"/>
                <a:cs typeface="Calibri" panose="020F0502020204030204" pitchFamily="34" charset="0"/>
              </a:rPr>
              <a:t>🎉</a:t>
            </a:r>
            <a:r>
              <a:rPr lang="en-US"/>
              <a:t>Celebrate Youth, Celebrate Giving through YDA</a:t>
            </a:r>
            <a:r>
              <a:rPr lang="en-SG" sz="1800">
                <a:latin typeface="Calibri" panose="020F0502020204030204" pitchFamily="34" charset="0"/>
                <a:ea typeface="Calibri" panose="020F0502020204030204" pitchFamily="34" charset="0"/>
                <a:cs typeface="Calibri" panose="020F0502020204030204" pitchFamily="34" charset="0"/>
              </a:rPr>
              <a:t>🎉</a:t>
            </a:r>
            <a:endParaRPr lang="en-US"/>
          </a:p>
        </p:txBody>
      </p:sp>
      <p:sp>
        <p:nvSpPr>
          <p:cNvPr id="19" name="Rectangle 18">
            <a:extLst>
              <a:ext uri="{FF2B5EF4-FFF2-40B4-BE49-F238E27FC236}">
                <a16:creationId xmlns:a16="http://schemas.microsoft.com/office/drawing/2014/main" id="{6A05F418-5DFD-99DB-1EFC-78B3EBC6F0A4}"/>
              </a:ext>
            </a:extLst>
          </p:cNvPr>
          <p:cNvSpPr/>
          <p:nvPr/>
        </p:nvSpPr>
        <p:spPr>
          <a:xfrm>
            <a:off x="921488" y="3917767"/>
            <a:ext cx="7301023" cy="584775"/>
          </a:xfrm>
          <a:prstGeom prst="rect">
            <a:avLst/>
          </a:prstGeom>
          <a:noFill/>
        </p:spPr>
        <p:txBody>
          <a:bodyPr wrap="square" lIns="91440" tIns="45720" rIns="91440" bIns="45720" anchor="t">
            <a:spAutoFit/>
          </a:bodyPr>
          <a:lstStyle/>
          <a:p>
            <a:pPr algn="ctr"/>
            <a:r>
              <a:rPr lang="en-US" sz="1600">
                <a:ln>
                  <a:solidFill>
                    <a:schemeClr val="accent2"/>
                  </a:solidFill>
                </a:ln>
                <a:solidFill>
                  <a:schemeClr val="accent2"/>
                </a:solidFill>
                <a:latin typeface="Calibri"/>
              </a:rPr>
              <a:t>Thank you to all YDA 2024 participating schools for raising a total of $93,712.65 </a:t>
            </a:r>
          </a:p>
          <a:p>
            <a:pPr algn="ctr"/>
            <a:r>
              <a:rPr lang="en-US" sz="1600">
                <a:ln>
                  <a:solidFill>
                    <a:schemeClr val="accent2"/>
                  </a:solidFill>
                </a:ln>
                <a:solidFill>
                  <a:schemeClr val="accent2"/>
                </a:solidFill>
                <a:latin typeface="Calibri"/>
              </a:rPr>
              <a:t>to uplift lives and help dreams take flight!</a:t>
            </a:r>
          </a:p>
        </p:txBody>
      </p:sp>
      <p:pic>
        <p:nvPicPr>
          <p:cNvPr id="22" name="Picture 21" descr="A blue and orange text on a black background&#10;&#10;AI-generated content may be incorrect.">
            <a:extLst>
              <a:ext uri="{FF2B5EF4-FFF2-40B4-BE49-F238E27FC236}">
                <a16:creationId xmlns:a16="http://schemas.microsoft.com/office/drawing/2014/main" id="{7E990FA6-3E13-4DAB-DB5D-6F08E005B5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3290" y="4608555"/>
            <a:ext cx="930719" cy="432000"/>
          </a:xfrm>
          <a:prstGeom prst="rect">
            <a:avLst/>
          </a:prstGeom>
        </p:spPr>
      </p:pic>
      <p:pic>
        <p:nvPicPr>
          <p:cNvPr id="13" name="Picture 12">
            <a:extLst>
              <a:ext uri="{FF2B5EF4-FFF2-40B4-BE49-F238E27FC236}">
                <a16:creationId xmlns:a16="http://schemas.microsoft.com/office/drawing/2014/main" id="{6976BD05-734C-52F6-BC7A-8367346A0CD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83934" y="1693776"/>
            <a:ext cx="1752238" cy="2138484"/>
          </a:xfrm>
          <a:prstGeom prst="roundRect">
            <a:avLst/>
          </a:prstGeom>
        </p:spPr>
      </p:pic>
      <p:pic>
        <p:nvPicPr>
          <p:cNvPr id="15" name="Picture 14">
            <a:extLst>
              <a:ext uri="{FF2B5EF4-FFF2-40B4-BE49-F238E27FC236}">
                <a16:creationId xmlns:a16="http://schemas.microsoft.com/office/drawing/2014/main" id="{5CE32AE4-728A-6795-3750-34ADA800ED9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97430" y="1672260"/>
            <a:ext cx="1788899" cy="2160000"/>
          </a:xfrm>
          <a:prstGeom prst="roundRect">
            <a:avLst/>
          </a:prstGeom>
        </p:spPr>
      </p:pic>
      <p:pic>
        <p:nvPicPr>
          <p:cNvPr id="17" name="Picture 16">
            <a:extLst>
              <a:ext uri="{FF2B5EF4-FFF2-40B4-BE49-F238E27FC236}">
                <a16:creationId xmlns:a16="http://schemas.microsoft.com/office/drawing/2014/main" id="{55405845-8213-D1B5-47DA-69A809C7D5A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86325" y="1683136"/>
            <a:ext cx="1752984" cy="2128623"/>
          </a:xfrm>
          <a:prstGeom prst="roundRect">
            <a:avLst/>
          </a:prstGeom>
        </p:spPr>
      </p:pic>
    </p:spTree>
    <p:extLst>
      <p:ext uri="{BB962C8B-B14F-4D97-AF65-F5344CB8AC3E}">
        <p14:creationId xmlns:p14="http://schemas.microsoft.com/office/powerpoint/2010/main" val="387803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AB352-5F6D-B6E2-7910-9AA26E1A3DFD}"/>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9A9AFFF4-8C3F-931A-14EF-F166B09DDD1A}"/>
              </a:ext>
            </a:extLst>
          </p:cNvPr>
          <p:cNvSpPr>
            <a:spLocks noGrp="1"/>
          </p:cNvSpPr>
          <p:nvPr>
            <p:ph type="title"/>
          </p:nvPr>
        </p:nvSpPr>
        <p:spPr>
          <a:xfrm>
            <a:off x="628650" y="450389"/>
            <a:ext cx="7886700" cy="420900"/>
          </a:xfrm>
        </p:spPr>
        <p:txBody>
          <a:bodyPr/>
          <a:lstStyle/>
          <a:p>
            <a:r>
              <a:rPr lang="en-SG" sz="1800">
                <a:latin typeface="Calibri" panose="020F0502020204030204" pitchFamily="34" charset="0"/>
                <a:ea typeface="Calibri" panose="020F0502020204030204" pitchFamily="34" charset="0"/>
                <a:cs typeface="Calibri" panose="020F0502020204030204" pitchFamily="34" charset="0"/>
              </a:rPr>
              <a:t>🎉</a:t>
            </a:r>
            <a:r>
              <a:rPr lang="en-US"/>
              <a:t>Celebrate Youth, Celebrate Giving through YDA</a:t>
            </a:r>
            <a:r>
              <a:rPr lang="en-SG" sz="1800">
                <a:latin typeface="Calibri" panose="020F0502020204030204" pitchFamily="34" charset="0"/>
                <a:ea typeface="Calibri" panose="020F0502020204030204" pitchFamily="34" charset="0"/>
                <a:cs typeface="Calibri" panose="020F0502020204030204" pitchFamily="34" charset="0"/>
              </a:rPr>
              <a:t>🎉</a:t>
            </a:r>
            <a:endParaRPr lang="en-US"/>
          </a:p>
        </p:txBody>
      </p:sp>
      <p:sp>
        <p:nvSpPr>
          <p:cNvPr id="19" name="Rectangle 18">
            <a:extLst>
              <a:ext uri="{FF2B5EF4-FFF2-40B4-BE49-F238E27FC236}">
                <a16:creationId xmlns:a16="http://schemas.microsoft.com/office/drawing/2014/main" id="{4474C317-781B-0380-D69A-7106ACE4DB4D}"/>
              </a:ext>
            </a:extLst>
          </p:cNvPr>
          <p:cNvSpPr/>
          <p:nvPr/>
        </p:nvSpPr>
        <p:spPr>
          <a:xfrm>
            <a:off x="628650" y="800409"/>
            <a:ext cx="7886700" cy="307777"/>
          </a:xfrm>
          <a:prstGeom prst="rect">
            <a:avLst/>
          </a:prstGeom>
          <a:noFill/>
        </p:spPr>
        <p:txBody>
          <a:bodyPr wrap="square" lIns="91440" tIns="45720" rIns="91440" bIns="45720" anchor="t">
            <a:spAutoFit/>
          </a:bodyPr>
          <a:lstStyle/>
          <a:p>
            <a:pPr algn="ctr"/>
            <a:r>
              <a:rPr lang="en-US">
                <a:ln>
                  <a:solidFill>
                    <a:schemeClr val="accent2"/>
                  </a:solidFill>
                </a:ln>
                <a:solidFill>
                  <a:schemeClr val="accent2"/>
                </a:solidFill>
                <a:latin typeface="Calibri" panose="020F0502020204030204" pitchFamily="34" charset="0"/>
                <a:ea typeface="Calibri" panose="020F0502020204030204" pitchFamily="34" charset="0"/>
                <a:cs typeface="Calibri" panose="020F0502020204030204" pitchFamily="34" charset="0"/>
              </a:rPr>
              <a:t>Thank you to all YDA 2024 participating schools!</a:t>
            </a:r>
          </a:p>
        </p:txBody>
      </p:sp>
      <p:sp>
        <p:nvSpPr>
          <p:cNvPr id="13" name="TextBox 12">
            <a:extLst>
              <a:ext uri="{FF2B5EF4-FFF2-40B4-BE49-F238E27FC236}">
                <a16:creationId xmlns:a16="http://schemas.microsoft.com/office/drawing/2014/main" id="{058477E5-BC57-B140-C24B-E45A9846E25F}"/>
              </a:ext>
            </a:extLst>
          </p:cNvPr>
          <p:cNvSpPr txBox="1"/>
          <p:nvPr/>
        </p:nvSpPr>
        <p:spPr>
          <a:xfrm>
            <a:off x="141767" y="3887360"/>
            <a:ext cx="8858233" cy="784830"/>
          </a:xfrm>
          <a:prstGeom prst="rect">
            <a:avLst/>
          </a:prstGeom>
          <a:noFill/>
        </p:spPr>
        <p:txBody>
          <a:bodyPr wrap="square">
            <a:spAutoFit/>
          </a:bodyPr>
          <a:lstStyle/>
          <a:p>
            <a:pPr algn="ctr"/>
            <a:r>
              <a:rPr lang="en-US">
                <a:ln>
                  <a:solidFill>
                    <a:schemeClr val="accent5"/>
                  </a:solidFill>
                </a:ln>
                <a:solidFill>
                  <a:schemeClr val="accent5"/>
                </a:solidFill>
                <a:latin typeface="Calibri" panose="020F0502020204030204" pitchFamily="34" charset="0"/>
                <a:ea typeface="Calibri" panose="020F0502020204030204" pitchFamily="34" charset="0"/>
                <a:cs typeface="Calibri" panose="020F0502020204030204" pitchFamily="34" charset="0"/>
              </a:rPr>
              <a:t>Also, a special mention to our top YDA 2023 contributing schools, also recipients of the Charity Award (YDA 2023)           at our inaugural </a:t>
            </a:r>
            <a:r>
              <a:rPr lang="en-US" u="sng">
                <a:ln>
                  <a:solidFill>
                    <a:schemeClr val="accent5"/>
                  </a:solidFill>
                </a:ln>
                <a:solidFill>
                  <a:schemeClr val="accent5"/>
                </a:solidFill>
                <a:latin typeface="Calibri" panose="020F0502020204030204" pitchFamily="34" charset="0"/>
                <a:ea typeface="Calibri" panose="020F0502020204030204" pitchFamily="34" charset="0"/>
                <a:cs typeface="Calibri" panose="020F0502020204030204" pitchFamily="34" charset="0"/>
                <a:hlinkClick r:id="rId3"/>
              </a:rPr>
              <a:t>Community Chest Awards 2024</a:t>
            </a:r>
            <a:r>
              <a:rPr lang="en-US">
                <a:ln>
                  <a:solidFill>
                    <a:schemeClr val="accent5"/>
                  </a:solidFill>
                </a:ln>
                <a:solidFill>
                  <a:schemeClr val="accent5"/>
                </a:solidFill>
                <a:latin typeface="Calibri" panose="020F0502020204030204" pitchFamily="34" charset="0"/>
                <a:ea typeface="Calibri" panose="020F0502020204030204" pitchFamily="34" charset="0"/>
                <a:cs typeface="Calibri" panose="020F0502020204030204" pitchFamily="34" charset="0"/>
              </a:rPr>
              <a:t>:</a:t>
            </a:r>
          </a:p>
          <a:p>
            <a:pPr algn="ctr"/>
            <a:endParaRPr lang="en-US" sz="500">
              <a:ln>
                <a:solidFill>
                  <a:schemeClr val="accent5"/>
                </a:solidFill>
              </a:ln>
              <a:solidFill>
                <a:schemeClr val="accent5"/>
              </a:solidFill>
              <a:latin typeface="Calibri" panose="020F0502020204030204" pitchFamily="34" charset="0"/>
              <a:ea typeface="Calibri" panose="020F0502020204030204" pitchFamily="34" charset="0"/>
              <a:cs typeface="Calibri" panose="020F0502020204030204" pitchFamily="34" charset="0"/>
            </a:endParaRPr>
          </a:p>
          <a:p>
            <a:pPr algn="ctr"/>
            <a:r>
              <a:rPr lang="en-US" sz="1200" b="1">
                <a:solidFill>
                  <a:schemeClr val="tx1"/>
                </a:solidFill>
                <a:latin typeface="Calibri" panose="020F0502020204030204" pitchFamily="34" charset="0"/>
                <a:ea typeface="Calibri" panose="020F0502020204030204" pitchFamily="34" charset="0"/>
                <a:cs typeface="Calibri" panose="020F0502020204030204" pitchFamily="34" charset="0"/>
              </a:rPr>
              <a:t>🏆 Dunman High School   🏆 </a:t>
            </a:r>
            <a:r>
              <a:rPr lang="en-US" sz="1200" b="1" i="0">
                <a:solidFill>
                  <a:schemeClr val="tx1"/>
                </a:solidFill>
                <a:effectLst/>
                <a:latin typeface="Calibri" panose="020F0502020204030204" pitchFamily="34" charset="0"/>
                <a:ea typeface="Calibri" panose="020F0502020204030204" pitchFamily="34" charset="0"/>
                <a:cs typeface="Calibri" panose="020F0502020204030204" pitchFamily="34" charset="0"/>
              </a:rPr>
              <a:t>River Valley High School   </a:t>
            </a:r>
            <a:r>
              <a:rPr lang="en-US" sz="1200" b="1">
                <a:solidFill>
                  <a:schemeClr val="tx1"/>
                </a:solidFill>
                <a:latin typeface="Calibri" panose="020F0502020204030204" pitchFamily="34" charset="0"/>
                <a:ea typeface="Calibri" panose="020F0502020204030204" pitchFamily="34" charset="0"/>
                <a:cs typeface="Calibri" panose="020F0502020204030204" pitchFamily="34" charset="0"/>
              </a:rPr>
              <a:t>🏆 Victoria School</a:t>
            </a:r>
          </a:p>
        </p:txBody>
      </p:sp>
      <p:graphicFrame>
        <p:nvGraphicFramePr>
          <p:cNvPr id="14" name="Table 13">
            <a:extLst>
              <a:ext uri="{FF2B5EF4-FFF2-40B4-BE49-F238E27FC236}">
                <a16:creationId xmlns:a16="http://schemas.microsoft.com/office/drawing/2014/main" id="{A6CBA92D-01B0-F59D-84BA-89965658D71F}"/>
              </a:ext>
            </a:extLst>
          </p:cNvPr>
          <p:cNvGraphicFramePr>
            <a:graphicFrameLocks noGrp="1"/>
          </p:cNvGraphicFramePr>
          <p:nvPr>
            <p:extLst>
              <p:ext uri="{D42A27DB-BD31-4B8C-83A1-F6EECF244321}">
                <p14:modId xmlns:p14="http://schemas.microsoft.com/office/powerpoint/2010/main" val="3028232160"/>
              </p:ext>
            </p:extLst>
          </p:nvPr>
        </p:nvGraphicFramePr>
        <p:xfrm>
          <a:off x="144000" y="1077408"/>
          <a:ext cx="8858233" cy="2781600"/>
        </p:xfrm>
        <a:graphic>
          <a:graphicData uri="http://schemas.openxmlformats.org/drawingml/2006/table">
            <a:tbl>
              <a:tblPr firstRow="1" bandRow="1">
                <a:tableStyleId>{2D5ABB26-0587-4C30-8999-92F81FD0307C}</a:tableStyleId>
              </a:tblPr>
              <a:tblGrid>
                <a:gridCol w="1785381">
                  <a:extLst>
                    <a:ext uri="{9D8B030D-6E8A-4147-A177-3AD203B41FA5}">
                      <a16:colId xmlns:a16="http://schemas.microsoft.com/office/drawing/2014/main" val="2454863771"/>
                    </a:ext>
                  </a:extLst>
                </a:gridCol>
                <a:gridCol w="1757914">
                  <a:extLst>
                    <a:ext uri="{9D8B030D-6E8A-4147-A177-3AD203B41FA5}">
                      <a16:colId xmlns:a16="http://schemas.microsoft.com/office/drawing/2014/main" val="2554314009"/>
                    </a:ext>
                  </a:extLst>
                </a:gridCol>
                <a:gridCol w="1771646">
                  <a:extLst>
                    <a:ext uri="{9D8B030D-6E8A-4147-A177-3AD203B41FA5}">
                      <a16:colId xmlns:a16="http://schemas.microsoft.com/office/drawing/2014/main" val="229445089"/>
                    </a:ext>
                  </a:extLst>
                </a:gridCol>
                <a:gridCol w="1751787">
                  <a:extLst>
                    <a:ext uri="{9D8B030D-6E8A-4147-A177-3AD203B41FA5}">
                      <a16:colId xmlns:a16="http://schemas.microsoft.com/office/drawing/2014/main" val="263055887"/>
                    </a:ext>
                  </a:extLst>
                </a:gridCol>
                <a:gridCol w="1791505">
                  <a:extLst>
                    <a:ext uri="{9D8B030D-6E8A-4147-A177-3AD203B41FA5}">
                      <a16:colId xmlns:a16="http://schemas.microsoft.com/office/drawing/2014/main" val="3995888633"/>
                    </a:ext>
                  </a:extLst>
                </a:gridCol>
              </a:tblGrid>
              <a:tr h="315910">
                <a:tc>
                  <a:txBody>
                    <a:bodyPr/>
                    <a:lstStyle/>
                    <a:p>
                      <a:pPr algn="ctr"/>
                      <a:r>
                        <a:rPr lang="en-SG" sz="1000" b="1">
                          <a:solidFill>
                            <a:schemeClr val="tx1"/>
                          </a:solidFill>
                          <a:latin typeface="Calibri" panose="020F0502020204030204" pitchFamily="34" charset="0"/>
                          <a:ea typeface="Calibri" panose="020F0502020204030204" pitchFamily="34" charset="0"/>
                          <a:cs typeface="Calibri" panose="020F0502020204030204" pitchFamily="34" charset="0"/>
                        </a:rPr>
                        <a:t>Anglican High School</a:t>
                      </a:r>
                    </a:p>
                  </a:txBody>
                  <a:tcPr marL="36000" marR="36000" marT="36000" marB="36000"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DF0E9"/>
                    </a:solidFill>
                  </a:tcPr>
                </a:tc>
                <a:tc>
                  <a:txBody>
                    <a:bodyPr/>
                    <a:lstStyle/>
                    <a:p>
                      <a:pPr algn="ctr"/>
                      <a:r>
                        <a:rPr lang="en-SG" sz="1000" b="1">
                          <a:solidFill>
                            <a:schemeClr val="tx1"/>
                          </a:solidFill>
                          <a:latin typeface="Calibri"/>
                          <a:ea typeface="Calibri"/>
                          <a:cs typeface="Calibri"/>
                        </a:rPr>
                        <a:t>Clementi Town</a:t>
                      </a:r>
                      <a:r>
                        <a:rPr lang="en-SG" sz="1000" b="1">
                          <a:solidFill>
                            <a:srgbClr val="FF0000"/>
                          </a:solidFill>
                          <a:latin typeface="Calibri"/>
                          <a:ea typeface="Calibri"/>
                          <a:cs typeface="Calibri"/>
                        </a:rPr>
                        <a:t> </a:t>
                      </a:r>
                      <a:br>
                        <a:rPr lang="en-SG" sz="1000" b="1">
                          <a:solidFill>
                            <a:srgbClr val="FF0000"/>
                          </a:solidFill>
                          <a:latin typeface="Calibri"/>
                          <a:ea typeface="Calibri"/>
                          <a:cs typeface="Calibri"/>
                        </a:rPr>
                      </a:br>
                      <a:r>
                        <a:rPr lang="en-SG" sz="1000" b="1">
                          <a:solidFill>
                            <a:schemeClr val="tx1"/>
                          </a:solidFill>
                          <a:latin typeface="Calibri"/>
                          <a:ea typeface="Calibri"/>
                          <a:cs typeface="Calibri"/>
                        </a:rPr>
                        <a:t>Secondary School</a:t>
                      </a:r>
                    </a:p>
                  </a:txBody>
                  <a:tcPr marL="36000" marR="36000" marT="36000" marB="36000"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DF0E9"/>
                    </a:solidFill>
                  </a:tcPr>
                </a:tc>
                <a:tc>
                  <a:txBody>
                    <a:bodyPr/>
                    <a:lstStyle/>
                    <a:p>
                      <a:pPr algn="ctr"/>
                      <a:r>
                        <a:rPr lang="en-SG" sz="1000" b="1">
                          <a:solidFill>
                            <a:schemeClr val="tx1"/>
                          </a:solidFill>
                          <a:latin typeface="Calibri" panose="020F0502020204030204" pitchFamily="34" charset="0"/>
                          <a:ea typeface="Calibri" panose="020F0502020204030204" pitchFamily="34" charset="0"/>
                          <a:cs typeface="Calibri" panose="020F0502020204030204" pitchFamily="34" charset="0"/>
                        </a:rPr>
                        <a:t>Methodist Girls' School</a:t>
                      </a:r>
                    </a:p>
                  </a:txBody>
                  <a:tcPr marL="36000" marR="36000" marT="36000" marB="36000"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DF0E9"/>
                    </a:solidFill>
                  </a:tcPr>
                </a:tc>
                <a:tc>
                  <a:txBody>
                    <a:bodyPr/>
                    <a:lstStyle/>
                    <a:p>
                      <a:pPr algn="ctr"/>
                      <a:r>
                        <a:rPr lang="en-SG" sz="1000" b="1" err="1">
                          <a:solidFill>
                            <a:schemeClr val="tx1"/>
                          </a:solidFill>
                          <a:latin typeface="Calibri" panose="020F0502020204030204" pitchFamily="34" charset="0"/>
                          <a:ea typeface="Calibri" panose="020F0502020204030204" pitchFamily="34" charset="0"/>
                          <a:cs typeface="Calibri" panose="020F0502020204030204" pitchFamily="34" charset="0"/>
                        </a:rPr>
                        <a:t>Pasir</a:t>
                      </a:r>
                      <a:r>
                        <a:rPr lang="en-SG" sz="1000" b="1">
                          <a:solidFill>
                            <a:schemeClr val="tx1"/>
                          </a:solidFill>
                          <a:latin typeface="Calibri" panose="020F0502020204030204" pitchFamily="34" charset="0"/>
                          <a:ea typeface="Calibri" panose="020F0502020204030204" pitchFamily="34" charset="0"/>
                          <a:cs typeface="Calibri" panose="020F0502020204030204" pitchFamily="34" charset="0"/>
                        </a:rPr>
                        <a:t> Ris Secondary School</a:t>
                      </a:r>
                    </a:p>
                  </a:txBody>
                  <a:tcPr marL="36000" marR="36000" marT="36000" marB="36000"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DF0E9"/>
                    </a:solidFill>
                  </a:tcPr>
                </a:tc>
                <a:tc>
                  <a:txBody>
                    <a:bodyPr/>
                    <a:lstStyle/>
                    <a:p>
                      <a:pPr algn="ctr"/>
                      <a:r>
                        <a:rPr lang="en-SG" sz="1000" b="1">
                          <a:solidFill>
                            <a:schemeClr val="tx1"/>
                          </a:solidFill>
                          <a:latin typeface="Calibri" panose="020F0502020204030204" pitchFamily="34" charset="0"/>
                          <a:ea typeface="Calibri" panose="020F0502020204030204" pitchFamily="34" charset="0"/>
                          <a:cs typeface="Calibri" panose="020F0502020204030204" pitchFamily="34" charset="0"/>
                        </a:rPr>
                        <a:t>Unity Secondary School</a:t>
                      </a:r>
                    </a:p>
                  </a:txBody>
                  <a:tcPr marL="36000" marR="36000" marT="36000" marB="36000"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DF0E9"/>
                    </a:solidFill>
                  </a:tcPr>
                </a:tc>
                <a:extLst>
                  <a:ext uri="{0D108BD9-81ED-4DB2-BD59-A6C34878D82A}">
                    <a16:rowId xmlns:a16="http://schemas.microsoft.com/office/drawing/2014/main" val="1975540648"/>
                  </a:ext>
                </a:extLst>
              </a:tr>
              <a:tr h="188137">
                <a:tc>
                  <a:txBody>
                    <a:bodyPr/>
                    <a:lstStyle/>
                    <a:p>
                      <a:pPr algn="ctr"/>
                      <a:r>
                        <a:rPr lang="en-SG" sz="1000" b="1">
                          <a:solidFill>
                            <a:schemeClr val="tx1"/>
                          </a:solidFill>
                          <a:latin typeface="Calibri" panose="020F0502020204030204" pitchFamily="34" charset="0"/>
                          <a:ea typeface="Calibri" panose="020F0502020204030204" pitchFamily="34" charset="0"/>
                          <a:cs typeface="Calibri" panose="020F0502020204030204" pitchFamily="34" charset="0"/>
                        </a:rPr>
                        <a:t>Bedok Green Secondary School</a:t>
                      </a:r>
                    </a:p>
                  </a:txBody>
                  <a:tcPr marL="36000" marR="36000" marT="36000" marB="36000"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DF0E9"/>
                    </a:solidFill>
                  </a:tcPr>
                </a:tc>
                <a:tc>
                  <a:txBody>
                    <a:bodyPr/>
                    <a:lstStyle/>
                    <a:p>
                      <a:pPr algn="ctr"/>
                      <a:r>
                        <a:rPr lang="en-SG" sz="1000" b="1">
                          <a:solidFill>
                            <a:schemeClr val="tx1"/>
                          </a:solidFill>
                          <a:latin typeface="Calibri" panose="020F0502020204030204" pitchFamily="34" charset="0"/>
                          <a:ea typeface="Calibri" panose="020F0502020204030204" pitchFamily="34" charset="0"/>
                          <a:cs typeface="Calibri" panose="020F0502020204030204" pitchFamily="34" charset="0"/>
                        </a:rPr>
                        <a:t>Crescent Girls' School</a:t>
                      </a:r>
                    </a:p>
                  </a:txBody>
                  <a:tcPr marL="36000" marR="36000" marT="36000" marB="36000"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DF0E9"/>
                    </a:solidFill>
                  </a:tcPr>
                </a:tc>
                <a:tc>
                  <a:txBody>
                    <a:bodyPr/>
                    <a:lstStyle/>
                    <a:p>
                      <a:pPr algn="ctr"/>
                      <a:r>
                        <a:rPr lang="en-SG" sz="1000" b="1">
                          <a:solidFill>
                            <a:schemeClr val="tx1"/>
                          </a:solidFill>
                          <a:latin typeface="Calibri" panose="020F0502020204030204" pitchFamily="34" charset="0"/>
                          <a:ea typeface="Calibri" panose="020F0502020204030204" pitchFamily="34" charset="0"/>
                          <a:cs typeface="Calibri" panose="020F0502020204030204" pitchFamily="34" charset="0"/>
                        </a:rPr>
                        <a:t>Millennia Institute</a:t>
                      </a:r>
                    </a:p>
                  </a:txBody>
                  <a:tcPr marL="36000" marR="36000" marT="36000" marB="36000"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DF0E9"/>
                    </a:solidFill>
                  </a:tcPr>
                </a:tc>
                <a:tc>
                  <a:txBody>
                    <a:bodyPr/>
                    <a:lstStyle/>
                    <a:p>
                      <a:pPr algn="ctr"/>
                      <a:r>
                        <a:rPr lang="en-SG" sz="1000" b="1">
                          <a:solidFill>
                            <a:schemeClr val="tx1"/>
                          </a:solidFill>
                          <a:latin typeface="Calibri" panose="020F0502020204030204" pitchFamily="34" charset="0"/>
                          <a:ea typeface="Calibri" panose="020F0502020204030204" pitchFamily="34" charset="0"/>
                          <a:cs typeface="Calibri" panose="020F0502020204030204" pitchFamily="34" charset="0"/>
                        </a:rPr>
                        <a:t>Pei Hwa Secondary School</a:t>
                      </a:r>
                    </a:p>
                  </a:txBody>
                  <a:tcPr marL="36000" marR="36000" marT="36000" marB="36000"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DF0E9"/>
                    </a:solidFill>
                  </a:tcPr>
                </a:tc>
                <a:tc>
                  <a:txBody>
                    <a:bodyPr/>
                    <a:lstStyle/>
                    <a:p>
                      <a:pPr algn="ctr"/>
                      <a:r>
                        <a:rPr lang="en-SG" sz="1000" b="1">
                          <a:solidFill>
                            <a:schemeClr val="tx1"/>
                          </a:solidFill>
                          <a:latin typeface="Calibri" panose="020F0502020204030204" pitchFamily="34" charset="0"/>
                          <a:ea typeface="Calibri" panose="020F0502020204030204" pitchFamily="34" charset="0"/>
                          <a:cs typeface="Calibri" panose="020F0502020204030204" pitchFamily="34" charset="0"/>
                        </a:rPr>
                        <a:t>Victoria School</a:t>
                      </a:r>
                    </a:p>
                  </a:txBody>
                  <a:tcPr marL="36000" marR="36000" marT="36000" marB="36000"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DF0E9"/>
                    </a:solidFill>
                  </a:tcPr>
                </a:tc>
                <a:extLst>
                  <a:ext uri="{0D108BD9-81ED-4DB2-BD59-A6C34878D82A}">
                    <a16:rowId xmlns:a16="http://schemas.microsoft.com/office/drawing/2014/main" val="1832859258"/>
                  </a:ext>
                </a:extLst>
              </a:tr>
              <a:tr h="188137">
                <a:tc>
                  <a:txBody>
                    <a:bodyPr/>
                    <a:lstStyle/>
                    <a:p>
                      <a:pPr algn="ctr"/>
                      <a:r>
                        <a:rPr lang="en-SG" sz="1000" b="1">
                          <a:solidFill>
                            <a:schemeClr val="tx1"/>
                          </a:solidFill>
                          <a:latin typeface="Calibri" panose="020F0502020204030204" pitchFamily="34" charset="0"/>
                          <a:ea typeface="Calibri" panose="020F0502020204030204" pitchFamily="34" charset="0"/>
                          <a:cs typeface="Calibri" panose="020F0502020204030204" pitchFamily="34" charset="0"/>
                        </a:rPr>
                        <a:t>Bedok South Secondary School</a:t>
                      </a:r>
                    </a:p>
                  </a:txBody>
                  <a:tcPr marL="36000" marR="36000" marT="36000" marB="36000"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DF0E9"/>
                    </a:solidFill>
                  </a:tcPr>
                </a:tc>
                <a:tc>
                  <a:txBody>
                    <a:bodyPr/>
                    <a:lstStyle/>
                    <a:p>
                      <a:pPr algn="ctr"/>
                      <a:r>
                        <a:rPr lang="en-SG" sz="1000" b="1">
                          <a:solidFill>
                            <a:schemeClr val="tx1"/>
                          </a:solidFill>
                          <a:latin typeface="Calibri" panose="020F0502020204030204" pitchFamily="34" charset="0"/>
                          <a:ea typeface="Calibri" panose="020F0502020204030204" pitchFamily="34" charset="0"/>
                          <a:cs typeface="Calibri" panose="020F0502020204030204" pitchFamily="34" charset="0"/>
                        </a:rPr>
                        <a:t>Deyi Secondary School</a:t>
                      </a:r>
                    </a:p>
                  </a:txBody>
                  <a:tcPr marL="36000" marR="36000" marT="36000" marB="36000"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DF0E9"/>
                    </a:solidFill>
                  </a:tcPr>
                </a:tc>
                <a:tc>
                  <a:txBody>
                    <a:bodyPr/>
                    <a:lstStyle/>
                    <a:p>
                      <a:pPr algn="ctr"/>
                      <a:r>
                        <a:rPr lang="en-SG" sz="1000" b="1">
                          <a:solidFill>
                            <a:schemeClr val="tx1"/>
                          </a:solidFill>
                          <a:latin typeface="Calibri" panose="020F0502020204030204" pitchFamily="34" charset="0"/>
                          <a:ea typeface="Calibri" panose="020F0502020204030204" pitchFamily="34" charset="0"/>
                          <a:cs typeface="Calibri" panose="020F0502020204030204" pitchFamily="34" charset="0"/>
                        </a:rPr>
                        <a:t>Montfort Secondary School</a:t>
                      </a:r>
                    </a:p>
                  </a:txBody>
                  <a:tcPr marL="36000" marR="36000" marT="36000" marB="36000"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DF0E9"/>
                    </a:solidFill>
                  </a:tcPr>
                </a:tc>
                <a:tc>
                  <a:txBody>
                    <a:bodyPr/>
                    <a:lstStyle/>
                    <a:p>
                      <a:pPr algn="ctr"/>
                      <a:r>
                        <a:rPr lang="en-SG" sz="1000" b="1">
                          <a:solidFill>
                            <a:schemeClr val="tx1"/>
                          </a:solidFill>
                          <a:latin typeface="Calibri" panose="020F0502020204030204" pitchFamily="34" charset="0"/>
                          <a:ea typeface="Calibri" panose="020F0502020204030204" pitchFamily="34" charset="0"/>
                          <a:cs typeface="Calibri" panose="020F0502020204030204" pitchFamily="34" charset="0"/>
                        </a:rPr>
                        <a:t>Queensway Secondary School</a:t>
                      </a:r>
                    </a:p>
                  </a:txBody>
                  <a:tcPr marL="36000" marR="36000" marT="36000" marB="36000"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DF0E9"/>
                    </a:solidFill>
                  </a:tcPr>
                </a:tc>
                <a:tc>
                  <a:txBody>
                    <a:bodyPr/>
                    <a:lstStyle/>
                    <a:p>
                      <a:pPr algn="ctr"/>
                      <a:r>
                        <a:rPr lang="en-SG" sz="1000" b="1">
                          <a:solidFill>
                            <a:schemeClr val="tx1"/>
                          </a:solidFill>
                          <a:latin typeface="Calibri" panose="020F0502020204030204" pitchFamily="34" charset="0"/>
                          <a:ea typeface="Calibri" panose="020F0502020204030204" pitchFamily="34" charset="0"/>
                          <a:cs typeface="Calibri" panose="020F0502020204030204" pitchFamily="34" charset="0"/>
                        </a:rPr>
                        <a:t>Woodlands Secondary School</a:t>
                      </a:r>
                    </a:p>
                  </a:txBody>
                  <a:tcPr marL="36000" marR="36000" marT="36000" marB="36000"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DF0E9"/>
                    </a:solidFill>
                  </a:tcPr>
                </a:tc>
                <a:extLst>
                  <a:ext uri="{0D108BD9-81ED-4DB2-BD59-A6C34878D82A}">
                    <a16:rowId xmlns:a16="http://schemas.microsoft.com/office/drawing/2014/main" val="295565527"/>
                  </a:ext>
                </a:extLst>
              </a:tr>
              <a:tr h="188137">
                <a:tc>
                  <a:txBody>
                    <a:bodyPr/>
                    <a:lstStyle/>
                    <a:p>
                      <a:pPr algn="ctr"/>
                      <a:r>
                        <a:rPr lang="en-SG" sz="1000" b="1">
                          <a:solidFill>
                            <a:schemeClr val="tx1"/>
                          </a:solidFill>
                          <a:latin typeface="Calibri" panose="020F0502020204030204" pitchFamily="34" charset="0"/>
                          <a:ea typeface="Calibri" panose="020F0502020204030204" pitchFamily="34" charset="0"/>
                          <a:cs typeface="Calibri" panose="020F0502020204030204" pitchFamily="34" charset="0"/>
                        </a:rPr>
                        <a:t>Bukit View Secondary School</a:t>
                      </a:r>
                    </a:p>
                  </a:txBody>
                  <a:tcPr marL="36000" marR="36000" marT="36000" marB="36000"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DF0E9"/>
                    </a:solidFill>
                  </a:tcPr>
                </a:tc>
                <a:tc>
                  <a:txBody>
                    <a:bodyPr/>
                    <a:lstStyle/>
                    <a:p>
                      <a:pPr algn="ctr"/>
                      <a:r>
                        <a:rPr lang="en-SG" sz="1000" b="1">
                          <a:solidFill>
                            <a:schemeClr val="tx1"/>
                          </a:solidFill>
                          <a:latin typeface="Calibri" panose="020F0502020204030204" pitchFamily="34" charset="0"/>
                          <a:ea typeface="Calibri" panose="020F0502020204030204" pitchFamily="34" charset="0"/>
                          <a:cs typeface="Calibri" panose="020F0502020204030204" pitchFamily="34" charset="0"/>
                        </a:rPr>
                        <a:t>Dunearn Secondary School</a:t>
                      </a:r>
                    </a:p>
                  </a:txBody>
                  <a:tcPr marL="36000" marR="36000" marT="36000" marB="36000"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DF0E9"/>
                    </a:solidFill>
                  </a:tcPr>
                </a:tc>
                <a:tc>
                  <a:txBody>
                    <a:bodyPr/>
                    <a:lstStyle/>
                    <a:p>
                      <a:pPr algn="ctr"/>
                      <a:r>
                        <a:rPr lang="en-SG" sz="1000" b="1">
                          <a:solidFill>
                            <a:schemeClr val="tx1"/>
                          </a:solidFill>
                          <a:latin typeface="Calibri" panose="020F0502020204030204" pitchFamily="34" charset="0"/>
                          <a:ea typeface="Calibri" panose="020F0502020204030204" pitchFamily="34" charset="0"/>
                          <a:cs typeface="Calibri" panose="020F0502020204030204" pitchFamily="34" charset="0"/>
                        </a:rPr>
                        <a:t>Nan Hua High School</a:t>
                      </a:r>
                    </a:p>
                  </a:txBody>
                  <a:tcPr marL="36000" marR="36000" marT="36000" marB="36000"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DF0E9"/>
                    </a:solidFill>
                  </a:tcPr>
                </a:tc>
                <a:tc>
                  <a:txBody>
                    <a:bodyPr/>
                    <a:lstStyle/>
                    <a:p>
                      <a:pPr algn="ctr"/>
                      <a:r>
                        <a:rPr lang="en-SG" sz="1000" b="1">
                          <a:solidFill>
                            <a:schemeClr val="tx1"/>
                          </a:solidFill>
                          <a:latin typeface="Calibri" panose="020F0502020204030204" pitchFamily="34" charset="0"/>
                          <a:ea typeface="Calibri" panose="020F0502020204030204" pitchFamily="34" charset="0"/>
                          <a:cs typeface="Calibri" panose="020F0502020204030204" pitchFamily="34" charset="0"/>
                        </a:rPr>
                        <a:t>River Valley High School</a:t>
                      </a:r>
                    </a:p>
                  </a:txBody>
                  <a:tcPr marL="36000" marR="36000" marT="36000" marB="36000"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DF0E9"/>
                    </a:solidFill>
                  </a:tcPr>
                </a:tc>
                <a:tc>
                  <a:txBody>
                    <a:bodyPr/>
                    <a:lstStyle/>
                    <a:p>
                      <a:pPr algn="ctr"/>
                      <a:r>
                        <a:rPr lang="en-SG" sz="1000" b="1">
                          <a:solidFill>
                            <a:schemeClr val="tx1"/>
                          </a:solidFill>
                          <a:latin typeface="Calibri" panose="020F0502020204030204" pitchFamily="34" charset="0"/>
                          <a:ea typeface="Calibri" panose="020F0502020204030204" pitchFamily="34" charset="0"/>
                          <a:cs typeface="Calibri" panose="020F0502020204030204" pitchFamily="34" charset="0"/>
                        </a:rPr>
                        <a:t>Yishun Town Secondary School  </a:t>
                      </a:r>
                    </a:p>
                  </a:txBody>
                  <a:tcPr marL="36000" marR="36000" marT="36000" marB="36000"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DF0E9"/>
                    </a:solidFill>
                  </a:tcPr>
                </a:tc>
                <a:extLst>
                  <a:ext uri="{0D108BD9-81ED-4DB2-BD59-A6C34878D82A}">
                    <a16:rowId xmlns:a16="http://schemas.microsoft.com/office/drawing/2014/main" val="2402596096"/>
                  </a:ext>
                </a:extLst>
              </a:tr>
              <a:tr h="315910">
                <a:tc>
                  <a:txBody>
                    <a:bodyPr/>
                    <a:lstStyle/>
                    <a:p>
                      <a:pPr algn="ctr"/>
                      <a:r>
                        <a:rPr lang="en-SG" sz="1000" b="1">
                          <a:solidFill>
                            <a:schemeClr val="tx1"/>
                          </a:solidFill>
                          <a:latin typeface="Calibri" panose="020F0502020204030204" pitchFamily="34" charset="0"/>
                          <a:ea typeface="Calibri" panose="020F0502020204030204" pitchFamily="34" charset="0"/>
                          <a:cs typeface="Calibri" panose="020F0502020204030204" pitchFamily="34" charset="0"/>
                        </a:rPr>
                        <a:t>Canberra Secondary School</a:t>
                      </a:r>
                    </a:p>
                  </a:txBody>
                  <a:tcPr marL="36000" marR="36000" marT="36000" marB="36000"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DF0E9"/>
                    </a:solidFill>
                  </a:tcPr>
                </a:tc>
                <a:tc>
                  <a:txBody>
                    <a:bodyPr/>
                    <a:lstStyle/>
                    <a:p>
                      <a:pPr algn="ctr"/>
                      <a:r>
                        <a:rPr lang="en-SG" sz="1000" b="1">
                          <a:solidFill>
                            <a:schemeClr val="tx1"/>
                          </a:solidFill>
                          <a:latin typeface="Calibri" panose="020F0502020204030204" pitchFamily="34" charset="0"/>
                          <a:ea typeface="Calibri" panose="020F0502020204030204" pitchFamily="34" charset="0"/>
                          <a:cs typeface="Calibri" panose="020F0502020204030204" pitchFamily="34" charset="0"/>
                        </a:rPr>
                        <a:t>Dunman High School</a:t>
                      </a:r>
                    </a:p>
                  </a:txBody>
                  <a:tcPr marL="36000" marR="36000" marT="36000" marB="36000"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DF0E9"/>
                    </a:solidFill>
                  </a:tcPr>
                </a:tc>
                <a:tc>
                  <a:txBody>
                    <a:bodyPr/>
                    <a:lstStyle/>
                    <a:p>
                      <a:pPr algn="ctr"/>
                      <a:r>
                        <a:rPr lang="en-SG" sz="1000" b="1">
                          <a:solidFill>
                            <a:schemeClr val="tx1"/>
                          </a:solidFill>
                          <a:latin typeface="Calibri" panose="020F0502020204030204" pitchFamily="34" charset="0"/>
                          <a:ea typeface="Calibri" panose="020F0502020204030204" pitchFamily="34" charset="0"/>
                          <a:cs typeface="Calibri" panose="020F0502020204030204" pitchFamily="34" charset="0"/>
                        </a:rPr>
                        <a:t>Nanyang Junior College  </a:t>
                      </a:r>
                    </a:p>
                  </a:txBody>
                  <a:tcPr marL="36000" marR="36000" marT="36000" marB="36000"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DF0E9"/>
                    </a:solidFill>
                  </a:tcPr>
                </a:tc>
                <a:tc>
                  <a:txBody>
                    <a:bodyPr/>
                    <a:lstStyle/>
                    <a:p>
                      <a:pPr algn="ctr"/>
                      <a:r>
                        <a:rPr lang="en-US" sz="1000" b="1">
                          <a:solidFill>
                            <a:schemeClr val="tx1"/>
                          </a:solidFill>
                          <a:latin typeface="Calibri" panose="020F0502020204030204" pitchFamily="34" charset="0"/>
                          <a:ea typeface="Calibri" panose="020F0502020204030204" pitchFamily="34" charset="0"/>
                          <a:cs typeface="Calibri" panose="020F0502020204030204" pitchFamily="34" charset="0"/>
                        </a:rPr>
                        <a:t>School of Science and Technology, Singapore</a:t>
                      </a:r>
                    </a:p>
                  </a:txBody>
                  <a:tcPr marL="36000" marR="36000" marT="36000" marB="36000"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DF0E9"/>
                    </a:solidFill>
                  </a:tcPr>
                </a:tc>
                <a:tc>
                  <a:txBody>
                    <a:bodyPr/>
                    <a:lstStyle/>
                    <a:p>
                      <a:pPr algn="ctr"/>
                      <a:r>
                        <a:rPr lang="en-SG" sz="1000" b="1">
                          <a:solidFill>
                            <a:schemeClr val="tx1"/>
                          </a:solidFill>
                          <a:latin typeface="Calibri" panose="020F0502020204030204" pitchFamily="34" charset="0"/>
                          <a:ea typeface="Calibri" panose="020F0502020204030204" pitchFamily="34" charset="0"/>
                          <a:cs typeface="Calibri" panose="020F0502020204030204" pitchFamily="34" charset="0"/>
                        </a:rPr>
                        <a:t>Zhonghua Secondary School</a:t>
                      </a:r>
                    </a:p>
                  </a:txBody>
                  <a:tcPr marL="36000" marR="36000" marT="36000" marB="36000"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DF0E9"/>
                    </a:solidFill>
                  </a:tcPr>
                </a:tc>
                <a:extLst>
                  <a:ext uri="{0D108BD9-81ED-4DB2-BD59-A6C34878D82A}">
                    <a16:rowId xmlns:a16="http://schemas.microsoft.com/office/drawing/2014/main" val="630439317"/>
                  </a:ext>
                </a:extLst>
              </a:tr>
              <a:tr h="188137">
                <a:tc>
                  <a:txBody>
                    <a:bodyPr/>
                    <a:lstStyle/>
                    <a:p>
                      <a:pPr algn="ctr"/>
                      <a:r>
                        <a:rPr lang="en-SG" sz="1000" b="1">
                          <a:solidFill>
                            <a:schemeClr val="tx1"/>
                          </a:solidFill>
                          <a:latin typeface="Calibri" panose="020F0502020204030204" pitchFamily="34" charset="0"/>
                          <a:ea typeface="Calibri" panose="020F0502020204030204" pitchFamily="34" charset="0"/>
                          <a:cs typeface="Calibri" panose="020F0502020204030204" pitchFamily="34" charset="0"/>
                        </a:rPr>
                        <a:t>CHIJ Secondary</a:t>
                      </a:r>
                    </a:p>
                  </a:txBody>
                  <a:tcPr marL="36000" marR="36000" marT="36000" marB="36000"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DF0E9"/>
                    </a:solidFill>
                  </a:tcPr>
                </a:tc>
                <a:tc>
                  <a:txBody>
                    <a:bodyPr/>
                    <a:lstStyle/>
                    <a:p>
                      <a:pPr algn="ctr"/>
                      <a:r>
                        <a:rPr lang="en-SG" sz="1000" b="1">
                          <a:solidFill>
                            <a:schemeClr val="tx1"/>
                          </a:solidFill>
                          <a:latin typeface="Calibri" panose="020F0502020204030204" pitchFamily="34" charset="0"/>
                          <a:ea typeface="Calibri" panose="020F0502020204030204" pitchFamily="34" charset="0"/>
                          <a:cs typeface="Calibri" panose="020F0502020204030204" pitchFamily="34" charset="0"/>
                        </a:rPr>
                        <a:t>Dunman Secondary School</a:t>
                      </a:r>
                    </a:p>
                  </a:txBody>
                  <a:tcPr marL="36000" marR="36000" marT="36000" marB="36000"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DF0E9"/>
                    </a:solidFill>
                  </a:tcPr>
                </a:tc>
                <a:tc>
                  <a:txBody>
                    <a:bodyPr/>
                    <a:lstStyle/>
                    <a:p>
                      <a:pPr algn="ctr"/>
                      <a:r>
                        <a:rPr lang="en-SG" sz="1000" b="1">
                          <a:solidFill>
                            <a:schemeClr val="tx1"/>
                          </a:solidFill>
                          <a:latin typeface="Calibri" panose="020F0502020204030204" pitchFamily="34" charset="0"/>
                          <a:ea typeface="Calibri" panose="020F0502020204030204" pitchFamily="34" charset="0"/>
                          <a:cs typeface="Calibri" panose="020F0502020204030204" pitchFamily="34" charset="0"/>
                        </a:rPr>
                        <a:t>National Junior College  </a:t>
                      </a:r>
                    </a:p>
                  </a:txBody>
                  <a:tcPr marL="36000" marR="36000" marT="36000" marB="36000"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DF0E9"/>
                    </a:solidFill>
                  </a:tcPr>
                </a:tc>
                <a:tc>
                  <a:txBody>
                    <a:bodyPr/>
                    <a:lstStyle/>
                    <a:p>
                      <a:pPr algn="ctr"/>
                      <a:r>
                        <a:rPr lang="en-SG" sz="1000" b="1">
                          <a:solidFill>
                            <a:schemeClr val="tx1"/>
                          </a:solidFill>
                          <a:latin typeface="Calibri" panose="020F0502020204030204" pitchFamily="34" charset="0"/>
                          <a:ea typeface="Calibri" panose="020F0502020204030204" pitchFamily="34" charset="0"/>
                          <a:cs typeface="Calibri" panose="020F0502020204030204" pitchFamily="34" charset="0"/>
                        </a:rPr>
                        <a:t>St. Andrew’s Junior College</a:t>
                      </a:r>
                    </a:p>
                  </a:txBody>
                  <a:tcPr marL="36000" marR="36000" marT="36000" marB="36000"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DF0E9"/>
                    </a:solidFill>
                  </a:tcPr>
                </a:tc>
                <a:tc>
                  <a:txBody>
                    <a:bodyPr/>
                    <a:lstStyle/>
                    <a:p>
                      <a:pPr algn="ctr"/>
                      <a:endParaRPr lang="en-SG" sz="1000" b="1">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36000" marR="36000" marT="36000" marB="36000"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DF0E9"/>
                    </a:solidFill>
                  </a:tcPr>
                </a:tc>
                <a:extLst>
                  <a:ext uri="{0D108BD9-81ED-4DB2-BD59-A6C34878D82A}">
                    <a16:rowId xmlns:a16="http://schemas.microsoft.com/office/drawing/2014/main" val="58845324"/>
                  </a:ext>
                </a:extLst>
              </a:tr>
              <a:tr h="315910">
                <a:tc>
                  <a:txBody>
                    <a:bodyPr/>
                    <a:lstStyle/>
                    <a:p>
                      <a:pPr algn="ctr"/>
                      <a:r>
                        <a:rPr lang="en-US" sz="1000" b="1">
                          <a:solidFill>
                            <a:schemeClr val="tx1"/>
                          </a:solidFill>
                          <a:latin typeface="Calibri" panose="020F0502020204030204" pitchFamily="34" charset="0"/>
                          <a:ea typeface="Calibri" panose="020F0502020204030204" pitchFamily="34" charset="0"/>
                          <a:cs typeface="Calibri" panose="020F0502020204030204" pitchFamily="34" charset="0"/>
                        </a:rPr>
                        <a:t>CHIJ St Nicholas                               Girls’ School (Secondary)</a:t>
                      </a:r>
                    </a:p>
                  </a:txBody>
                  <a:tcPr marL="36000" marR="36000" marT="36000" marB="36000"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DF0E9"/>
                    </a:solidFill>
                  </a:tcPr>
                </a:tc>
                <a:tc>
                  <a:txBody>
                    <a:bodyPr/>
                    <a:lstStyle/>
                    <a:p>
                      <a:pPr algn="ctr"/>
                      <a:r>
                        <a:rPr lang="en-SG" sz="1000" b="1">
                          <a:solidFill>
                            <a:schemeClr val="tx1"/>
                          </a:solidFill>
                          <a:latin typeface="Calibri" panose="020F0502020204030204" pitchFamily="34" charset="0"/>
                          <a:ea typeface="Calibri" panose="020F0502020204030204" pitchFamily="34" charset="0"/>
                          <a:cs typeface="Calibri" panose="020F0502020204030204" pitchFamily="34" charset="0"/>
                        </a:rPr>
                        <a:t>Gan Eng Seng School</a:t>
                      </a:r>
                    </a:p>
                  </a:txBody>
                  <a:tcPr marL="36000" marR="36000" marT="36000" marB="36000"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DF0E9"/>
                    </a:solidFill>
                  </a:tcPr>
                </a:tc>
                <a:tc>
                  <a:txBody>
                    <a:bodyPr/>
                    <a:lstStyle/>
                    <a:p>
                      <a:pPr algn="ctr"/>
                      <a:r>
                        <a:rPr lang="en-SG" sz="1000" b="1">
                          <a:solidFill>
                            <a:schemeClr val="tx1"/>
                          </a:solidFill>
                          <a:latin typeface="Calibri" panose="020F0502020204030204" pitchFamily="34" charset="0"/>
                          <a:ea typeface="Calibri" panose="020F0502020204030204" pitchFamily="34" charset="0"/>
                          <a:cs typeface="Calibri" panose="020F0502020204030204" pitchFamily="34" charset="0"/>
                        </a:rPr>
                        <a:t>Naval Base Secondary School</a:t>
                      </a:r>
                    </a:p>
                  </a:txBody>
                  <a:tcPr marL="36000" marR="36000" marT="36000" marB="36000"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DF0E9"/>
                    </a:solidFill>
                  </a:tcPr>
                </a:tc>
                <a:tc>
                  <a:txBody>
                    <a:bodyPr/>
                    <a:lstStyle/>
                    <a:p>
                      <a:pPr algn="ctr"/>
                      <a:r>
                        <a:rPr lang="en-SG" sz="1000" b="1">
                          <a:solidFill>
                            <a:schemeClr val="tx1"/>
                          </a:solidFill>
                          <a:latin typeface="Calibri" panose="020F0502020204030204" pitchFamily="34" charset="0"/>
                          <a:ea typeface="Calibri" panose="020F0502020204030204" pitchFamily="34" charset="0"/>
                          <a:cs typeface="Calibri" panose="020F0502020204030204" pitchFamily="34" charset="0"/>
                        </a:rPr>
                        <a:t>Swiss Cottage                             Secondary School</a:t>
                      </a:r>
                    </a:p>
                  </a:txBody>
                  <a:tcPr marL="36000" marR="36000" marT="36000" marB="36000"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DF0E9"/>
                    </a:solidFill>
                  </a:tcPr>
                </a:tc>
                <a:tc>
                  <a:txBody>
                    <a:bodyPr/>
                    <a:lstStyle/>
                    <a:p>
                      <a:pPr algn="ctr"/>
                      <a:endParaRPr lang="en-SG" sz="1000" b="1">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36000" marR="36000" marT="36000" marB="36000"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DF0E9"/>
                    </a:solidFill>
                  </a:tcPr>
                </a:tc>
                <a:extLst>
                  <a:ext uri="{0D108BD9-81ED-4DB2-BD59-A6C34878D82A}">
                    <a16:rowId xmlns:a16="http://schemas.microsoft.com/office/drawing/2014/main" val="241566801"/>
                  </a:ext>
                </a:extLst>
              </a:tr>
              <a:tr h="315910">
                <a:tc>
                  <a:txBody>
                    <a:bodyPr/>
                    <a:lstStyle/>
                    <a:p>
                      <a:pPr algn="ctr"/>
                      <a:r>
                        <a:rPr lang="en-SG" sz="1000" b="1">
                          <a:solidFill>
                            <a:schemeClr val="tx1"/>
                          </a:solidFill>
                          <a:latin typeface="Calibri" panose="020F0502020204030204" pitchFamily="34" charset="0"/>
                          <a:ea typeface="Calibri" panose="020F0502020204030204" pitchFamily="34" charset="0"/>
                          <a:cs typeface="Calibri" panose="020F0502020204030204" pitchFamily="34" charset="0"/>
                        </a:rPr>
                        <a:t>Chung Cheng                                        High School (Main)</a:t>
                      </a:r>
                    </a:p>
                  </a:txBody>
                  <a:tcPr marL="36000" marR="36000" marT="36000" marB="36000"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DF0E9"/>
                    </a:solidFill>
                  </a:tcPr>
                </a:tc>
                <a:tc>
                  <a:txBody>
                    <a:bodyPr/>
                    <a:lstStyle/>
                    <a:p>
                      <a:pPr algn="ctr"/>
                      <a:r>
                        <a:rPr lang="en-SG" sz="1000" b="1">
                          <a:solidFill>
                            <a:schemeClr val="tx1"/>
                          </a:solidFill>
                          <a:latin typeface="Calibri" panose="020F0502020204030204" pitchFamily="34" charset="0"/>
                          <a:ea typeface="Calibri" panose="020F0502020204030204" pitchFamily="34" charset="0"/>
                          <a:cs typeface="Calibri" panose="020F0502020204030204" pitchFamily="34" charset="0"/>
                        </a:rPr>
                        <a:t>Hwa Chong Institution</a:t>
                      </a:r>
                    </a:p>
                  </a:txBody>
                  <a:tcPr marL="36000" marR="36000" marT="36000" marB="36000"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DF0E9"/>
                    </a:solidFill>
                  </a:tcPr>
                </a:tc>
                <a:tc>
                  <a:txBody>
                    <a:bodyPr/>
                    <a:lstStyle/>
                    <a:p>
                      <a:pPr algn="ctr"/>
                      <a:r>
                        <a:rPr lang="en-SG" sz="1000" b="1">
                          <a:solidFill>
                            <a:schemeClr val="tx1"/>
                          </a:solidFill>
                          <a:latin typeface="Calibri" panose="020F0502020204030204" pitchFamily="34" charset="0"/>
                          <a:ea typeface="Calibri" panose="020F0502020204030204" pitchFamily="34" charset="0"/>
                          <a:cs typeface="Calibri" panose="020F0502020204030204" pitchFamily="34" charset="0"/>
                        </a:rPr>
                        <a:t>New Town Secondary School</a:t>
                      </a:r>
                    </a:p>
                  </a:txBody>
                  <a:tcPr marL="36000" marR="36000" marT="36000" marB="36000"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DF0E9"/>
                    </a:solidFill>
                  </a:tcPr>
                </a:tc>
                <a:tc>
                  <a:txBody>
                    <a:bodyPr/>
                    <a:lstStyle/>
                    <a:p>
                      <a:pPr algn="ctr"/>
                      <a:r>
                        <a:rPr lang="en-SG" sz="1000" b="1">
                          <a:solidFill>
                            <a:schemeClr val="tx1"/>
                          </a:solidFill>
                          <a:latin typeface="Calibri" panose="020F0502020204030204" pitchFamily="34" charset="0"/>
                          <a:ea typeface="Calibri" panose="020F0502020204030204" pitchFamily="34" charset="0"/>
                          <a:cs typeface="Calibri" panose="020F0502020204030204" pitchFamily="34" charset="0"/>
                        </a:rPr>
                        <a:t>Tampines Meridian                     Junior College</a:t>
                      </a:r>
                    </a:p>
                  </a:txBody>
                  <a:tcPr marL="36000" marR="36000" marT="36000" marB="36000"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DF0E9"/>
                    </a:solidFill>
                  </a:tcPr>
                </a:tc>
                <a:tc>
                  <a:txBody>
                    <a:bodyPr/>
                    <a:lstStyle/>
                    <a:p>
                      <a:pPr algn="ctr"/>
                      <a:endParaRPr lang="en-SG" sz="1000" b="1">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36000" marR="36000" marT="36000" marB="36000"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DF0E9"/>
                    </a:solidFill>
                  </a:tcPr>
                </a:tc>
                <a:extLst>
                  <a:ext uri="{0D108BD9-81ED-4DB2-BD59-A6C34878D82A}">
                    <a16:rowId xmlns:a16="http://schemas.microsoft.com/office/drawing/2014/main" val="3269817151"/>
                  </a:ext>
                </a:extLst>
              </a:tr>
              <a:tr h="315910">
                <a:tc>
                  <a:txBody>
                    <a:bodyPr/>
                    <a:lstStyle/>
                    <a:p>
                      <a:pPr algn="ctr"/>
                      <a:r>
                        <a:rPr lang="en-US" sz="1000" b="1">
                          <a:solidFill>
                            <a:schemeClr val="tx1"/>
                          </a:solidFill>
                          <a:latin typeface="Calibri" panose="020F0502020204030204" pitchFamily="34" charset="0"/>
                          <a:ea typeface="Calibri" panose="020F0502020204030204" pitchFamily="34" charset="0"/>
                          <a:cs typeface="Calibri" panose="020F0502020204030204" pitchFamily="34" charset="0"/>
                        </a:rPr>
                        <a:t>Chung Cheng                                     High School (Yishun)</a:t>
                      </a:r>
                      <a:endParaRPr lang="en-SG" sz="1000" b="1">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36000" marR="36000" marT="36000" marB="36000"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DF0E9"/>
                    </a:solidFill>
                  </a:tcPr>
                </a:tc>
                <a:tc>
                  <a:txBody>
                    <a:bodyPr/>
                    <a:lstStyle/>
                    <a:p>
                      <a:pPr algn="ctr"/>
                      <a:r>
                        <a:rPr lang="en-SG" sz="1000" b="1">
                          <a:solidFill>
                            <a:schemeClr val="tx1"/>
                          </a:solidFill>
                          <a:latin typeface="Calibri" panose="020F0502020204030204" pitchFamily="34" charset="0"/>
                          <a:ea typeface="Calibri" panose="020F0502020204030204" pitchFamily="34" charset="0"/>
                          <a:cs typeface="Calibri" panose="020F0502020204030204" pitchFamily="34" charset="0"/>
                        </a:rPr>
                        <a:t>Jurong Secondary School</a:t>
                      </a:r>
                    </a:p>
                  </a:txBody>
                  <a:tcPr marL="36000" marR="36000" marT="36000" marB="36000"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DF0E9"/>
                    </a:solidFill>
                  </a:tcPr>
                </a:tc>
                <a:tc>
                  <a:txBody>
                    <a:bodyPr/>
                    <a:lstStyle/>
                    <a:p>
                      <a:pPr algn="ctr"/>
                      <a:r>
                        <a:rPr lang="en-SG" sz="1000" b="1">
                          <a:solidFill>
                            <a:schemeClr val="tx1"/>
                          </a:solidFill>
                          <a:latin typeface="Calibri" panose="020F0502020204030204" pitchFamily="34" charset="0"/>
                          <a:ea typeface="Calibri" panose="020F0502020204030204" pitchFamily="34" charset="0"/>
                          <a:cs typeface="Calibri" panose="020F0502020204030204" pitchFamily="34" charset="0"/>
                        </a:rPr>
                        <a:t>North Vista Secondary</a:t>
                      </a:r>
                    </a:p>
                  </a:txBody>
                  <a:tcPr marL="36000" marR="36000" marT="36000" marB="36000"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DF0E9"/>
                    </a:solidFill>
                  </a:tcPr>
                </a:tc>
                <a:tc>
                  <a:txBody>
                    <a:bodyPr/>
                    <a:lstStyle/>
                    <a:p>
                      <a:pPr algn="ctr"/>
                      <a:r>
                        <a:rPr lang="en-SG" sz="1000" b="1">
                          <a:solidFill>
                            <a:schemeClr val="tx1"/>
                          </a:solidFill>
                          <a:latin typeface="Calibri" panose="020F0502020204030204" pitchFamily="34" charset="0"/>
                          <a:ea typeface="Calibri" panose="020F0502020204030204" pitchFamily="34" charset="0"/>
                          <a:cs typeface="Calibri" panose="020F0502020204030204" pitchFamily="34" charset="0"/>
                        </a:rPr>
                        <a:t>Temasek Junior College</a:t>
                      </a:r>
                    </a:p>
                  </a:txBody>
                  <a:tcPr marL="36000" marR="36000" marT="36000" marB="36000"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DF0E9"/>
                    </a:solidFill>
                  </a:tcPr>
                </a:tc>
                <a:tc>
                  <a:txBody>
                    <a:bodyPr/>
                    <a:lstStyle/>
                    <a:p>
                      <a:pPr algn="ctr"/>
                      <a:endParaRPr lang="en-SG" sz="1000" b="1">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36000" marR="36000" marT="36000" marB="36000"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DF0E9"/>
                    </a:solidFill>
                  </a:tcPr>
                </a:tc>
                <a:extLst>
                  <a:ext uri="{0D108BD9-81ED-4DB2-BD59-A6C34878D82A}">
                    <a16:rowId xmlns:a16="http://schemas.microsoft.com/office/drawing/2014/main" val="4221184458"/>
                  </a:ext>
                </a:extLst>
              </a:tr>
            </a:tbl>
          </a:graphicData>
        </a:graphic>
      </p:graphicFrame>
      <p:pic>
        <p:nvPicPr>
          <p:cNvPr id="17" name="Picture 16" descr="A blue and orange text on a black background&#10;&#10;AI-generated content may be incorrect.">
            <a:extLst>
              <a:ext uri="{FF2B5EF4-FFF2-40B4-BE49-F238E27FC236}">
                <a16:creationId xmlns:a16="http://schemas.microsoft.com/office/drawing/2014/main" id="{6C7CB221-A7D0-F4C5-F1F3-07F3936710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3290" y="4608555"/>
            <a:ext cx="930719" cy="432000"/>
          </a:xfrm>
          <a:prstGeom prst="rect">
            <a:avLst/>
          </a:prstGeom>
        </p:spPr>
      </p:pic>
    </p:spTree>
    <p:extLst>
      <p:ext uri="{BB962C8B-B14F-4D97-AF65-F5344CB8AC3E}">
        <p14:creationId xmlns:p14="http://schemas.microsoft.com/office/powerpoint/2010/main" val="2649998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80645-6335-8BB6-318A-B1DAB1FC07BB}"/>
            </a:ext>
          </a:extLst>
        </p:cNvPr>
        <p:cNvGrpSpPr/>
        <p:nvPr/>
      </p:nvGrpSpPr>
      <p:grpSpPr>
        <a:xfrm>
          <a:off x="0" y="0"/>
          <a:ext cx="0" cy="0"/>
          <a:chOff x="0" y="0"/>
          <a:chExt cx="0" cy="0"/>
        </a:xfrm>
      </p:grpSpPr>
      <p:pic>
        <p:nvPicPr>
          <p:cNvPr id="34" name="Picture 33" descr="A blue and orange text on a black background&#10;&#10;AI-generated content may be incorrect.">
            <a:extLst>
              <a:ext uri="{FF2B5EF4-FFF2-40B4-BE49-F238E27FC236}">
                <a16:creationId xmlns:a16="http://schemas.microsoft.com/office/drawing/2014/main" id="{CCD090D2-6D90-4DDC-FA9A-24DEE948E1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3290" y="4608555"/>
            <a:ext cx="930719" cy="432000"/>
          </a:xfrm>
          <a:prstGeom prst="rect">
            <a:avLst/>
          </a:prstGeom>
        </p:spPr>
      </p:pic>
      <p:pic>
        <p:nvPicPr>
          <p:cNvPr id="19458" name="Picture 2">
            <a:extLst>
              <a:ext uri="{FF2B5EF4-FFF2-40B4-BE49-F238E27FC236}">
                <a16:creationId xmlns:a16="http://schemas.microsoft.com/office/drawing/2014/main" id="{9FFA4517-CC11-F75C-0AD9-A28D9DE5C81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82629" y="971530"/>
            <a:ext cx="3210496" cy="1583442"/>
          </a:xfrm>
          <a:prstGeom prst="roundRect">
            <a:avLst/>
          </a:prstGeom>
          <a:noFill/>
          <a:extLst>
            <a:ext uri="{909E8E84-426E-40DD-AFC4-6F175D3DCCD1}">
              <a14:hiddenFill xmlns:a14="http://schemas.microsoft.com/office/drawing/2010/main">
                <a:solidFill>
                  <a:srgbClr val="FFFFFF"/>
                </a:solidFill>
              </a14:hiddenFill>
            </a:ext>
          </a:extLst>
        </p:spPr>
      </p:pic>
      <p:sp>
        <p:nvSpPr>
          <p:cNvPr id="16" name="Title 2">
            <a:extLst>
              <a:ext uri="{FF2B5EF4-FFF2-40B4-BE49-F238E27FC236}">
                <a16:creationId xmlns:a16="http://schemas.microsoft.com/office/drawing/2014/main" id="{BFF7A547-344D-B808-D44E-6F188A7E7E4B}"/>
              </a:ext>
            </a:extLst>
          </p:cNvPr>
          <p:cNvSpPr txBox="1">
            <a:spLocks/>
          </p:cNvSpPr>
          <p:nvPr/>
        </p:nvSpPr>
        <p:spPr>
          <a:xfrm>
            <a:off x="628650" y="450389"/>
            <a:ext cx="7886700" cy="420900"/>
          </a:xfrm>
          <a:prstGeom prst="rect">
            <a:avLst/>
          </a:prstGeom>
          <a:noFill/>
          <a:ln>
            <a:noFill/>
          </a:ln>
        </p:spPr>
        <p:txBody>
          <a:bodyPr spcFirstLastPara="1" wrap="square" lIns="68575" tIns="34275" rIns="68575" bIns="34275"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24DA0"/>
              </a:buClr>
              <a:buSzPts val="1800"/>
              <a:buFont typeface="Calibri"/>
              <a:buNone/>
              <a:defRPr sz="1800" b="1" i="0" u="none" strike="noStrike" cap="none">
                <a:solidFill>
                  <a:srgbClr val="124DA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r>
              <a:rPr lang="en-SG" sz="1800">
                <a:latin typeface="Calibri" panose="020F0502020204030204" pitchFamily="34" charset="0"/>
                <a:ea typeface="Calibri" panose="020F0502020204030204" pitchFamily="34" charset="0"/>
                <a:cs typeface="Calibri" panose="020F0502020204030204" pitchFamily="34" charset="0"/>
              </a:rPr>
              <a:t>🎉</a:t>
            </a:r>
            <a:r>
              <a:rPr lang="en-US"/>
              <a:t>Celebrate Youth, Celebrate Giving through SG60 Matching Grant</a:t>
            </a:r>
            <a:r>
              <a:rPr lang="en-SG" sz="1800">
                <a:latin typeface="Calibri" panose="020F0502020204030204" pitchFamily="34" charset="0"/>
                <a:ea typeface="Calibri" panose="020F0502020204030204" pitchFamily="34" charset="0"/>
                <a:cs typeface="Calibri" panose="020F0502020204030204" pitchFamily="34" charset="0"/>
              </a:rPr>
              <a:t>🎉</a:t>
            </a:r>
            <a:endParaRPr lang="en-US"/>
          </a:p>
        </p:txBody>
      </p:sp>
      <p:pic>
        <p:nvPicPr>
          <p:cNvPr id="19460" name="Picture 4" descr="NDR 2024: Key highlights from PM Wong’s first National Day Rally ...">
            <a:extLst>
              <a:ext uri="{FF2B5EF4-FFF2-40B4-BE49-F238E27FC236}">
                <a16:creationId xmlns:a16="http://schemas.microsoft.com/office/drawing/2014/main" id="{A698E629-6082-F626-6723-D0133225E792}"/>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581474" y="2795892"/>
            <a:ext cx="3197475" cy="1583441"/>
          </a:xfrm>
          <a:prstGeom prst="round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57BF31D3-8A39-4EC1-8C1D-187FB2CBD022}"/>
              </a:ext>
            </a:extLst>
          </p:cNvPr>
          <p:cNvSpPr txBox="1"/>
          <p:nvPr/>
        </p:nvSpPr>
        <p:spPr>
          <a:xfrm>
            <a:off x="628650" y="914827"/>
            <a:ext cx="4843573" cy="3539430"/>
          </a:xfrm>
          <a:prstGeom prst="rect">
            <a:avLst/>
          </a:prstGeom>
          <a:noFill/>
        </p:spPr>
        <p:txBody>
          <a:bodyPr wrap="square">
            <a:spAutoFit/>
          </a:bodyPr>
          <a:lstStyle/>
          <a:p>
            <a:pPr algn="just"/>
            <a:r>
              <a:rPr lang="en-US">
                <a:latin typeface="Calibri" panose="020F0502020204030204" pitchFamily="34" charset="0"/>
                <a:ea typeface="Calibri" panose="020F0502020204030204" pitchFamily="34" charset="0"/>
                <a:cs typeface="Calibri" panose="020F0502020204030204" pitchFamily="34" charset="0"/>
              </a:rPr>
              <a:t>With up to $250 million set aside and Community Chest as the grant aggregator, all YDA 2025 donations will be matched dollar-for-dollar by the Government under the SG60 General Matching Grant.</a:t>
            </a:r>
          </a:p>
          <a:p>
            <a:pPr algn="just"/>
            <a:endParaRPr lang="en-US">
              <a:latin typeface="Calibri" panose="020F0502020204030204" pitchFamily="34" charset="0"/>
              <a:ea typeface="Calibri" panose="020F0502020204030204" pitchFamily="34" charset="0"/>
              <a:cs typeface="Calibri" panose="020F0502020204030204" pitchFamily="34" charset="0"/>
            </a:endParaRPr>
          </a:p>
          <a:p>
            <a:pPr algn="just"/>
            <a:r>
              <a:rPr lang="en-US">
                <a:latin typeface="Calibri" panose="020F0502020204030204" pitchFamily="34" charset="0"/>
                <a:ea typeface="Calibri" panose="020F0502020204030204" pitchFamily="34" charset="0"/>
                <a:cs typeface="Calibri" panose="020F0502020204030204" pitchFamily="34" charset="0"/>
              </a:rPr>
              <a:t>In line with SG60’s theme </a:t>
            </a:r>
            <a:r>
              <a:rPr lang="en-US" i="1">
                <a:latin typeface="Calibri" panose="020F0502020204030204" pitchFamily="34" charset="0"/>
                <a:ea typeface="Calibri" panose="020F0502020204030204" pitchFamily="34" charset="0"/>
                <a:cs typeface="Calibri" panose="020F0502020204030204" pitchFamily="34" charset="0"/>
              </a:rPr>
              <a:t>“Building Our Singapore Together”</a:t>
            </a:r>
            <a:r>
              <a:rPr lang="en-US">
                <a:latin typeface="Calibri" panose="020F0502020204030204" pitchFamily="34" charset="0"/>
                <a:ea typeface="Calibri" panose="020F0502020204030204" pitchFamily="34" charset="0"/>
                <a:cs typeface="Calibri" panose="020F0502020204030204" pitchFamily="34" charset="0"/>
              </a:rPr>
              <a:t>, SG Gives is a rallying call for all of us to play our part in building a caring, inclusive society, echoing Prime Minister Wong’s NDP Rally 2024 call to rally around a refreshed Singapore Dream: </a:t>
            </a:r>
          </a:p>
          <a:p>
            <a:pPr algn="just"/>
            <a:endParaRPr lang="en-US">
              <a:latin typeface="Calibri" panose="020F0502020204030204" pitchFamily="34" charset="0"/>
              <a:ea typeface="Calibri" panose="020F0502020204030204" pitchFamily="34" charset="0"/>
              <a:cs typeface="Calibri" panose="020F0502020204030204" pitchFamily="34" charset="0"/>
            </a:endParaRPr>
          </a:p>
          <a:p>
            <a:pPr algn="just"/>
            <a:r>
              <a:rPr lang="en-US" i="1">
                <a:latin typeface="Calibri" panose="020F0502020204030204" pitchFamily="34" charset="0"/>
                <a:ea typeface="Calibri" panose="020F0502020204030204" pitchFamily="34" charset="0"/>
                <a:cs typeface="Calibri" panose="020F0502020204030204" pitchFamily="34" charset="0"/>
              </a:rPr>
              <a:t>“I believe we have reached a stage where all of us, young and not so young, want a refreshed Singapore Dream — a Singapore where we feel for our fellow citizens and support one another…”</a:t>
            </a:r>
          </a:p>
          <a:p>
            <a:pPr algn="just"/>
            <a:endParaRPr lang="en-US">
              <a:latin typeface="Calibri" panose="020F0502020204030204" pitchFamily="34" charset="0"/>
              <a:ea typeface="Calibri" panose="020F0502020204030204" pitchFamily="34" charset="0"/>
              <a:cs typeface="Calibri" panose="020F0502020204030204" pitchFamily="34" charset="0"/>
            </a:endParaRPr>
          </a:p>
          <a:p>
            <a:pPr algn="just"/>
            <a:r>
              <a:rPr lang="en-US">
                <a:latin typeface="Calibri" panose="020F0502020204030204" pitchFamily="34" charset="0"/>
                <a:ea typeface="Calibri" panose="020F0502020204030204" pitchFamily="34" charset="0"/>
                <a:cs typeface="Calibri" panose="020F0502020204030204" pitchFamily="34" charset="0"/>
              </a:rPr>
              <a:t>This SG60, let’s come together to help a million dreams take flight.</a:t>
            </a:r>
          </a:p>
        </p:txBody>
      </p:sp>
      <p:sp>
        <p:nvSpPr>
          <p:cNvPr id="30" name="TextBox 29">
            <a:extLst>
              <a:ext uri="{FF2B5EF4-FFF2-40B4-BE49-F238E27FC236}">
                <a16:creationId xmlns:a16="http://schemas.microsoft.com/office/drawing/2014/main" id="{EED23440-0322-D591-7C2B-24FD9EFEDC89}"/>
              </a:ext>
            </a:extLst>
          </p:cNvPr>
          <p:cNvSpPr txBox="1"/>
          <p:nvPr/>
        </p:nvSpPr>
        <p:spPr>
          <a:xfrm>
            <a:off x="174300" y="925916"/>
            <a:ext cx="470495" cy="369332"/>
          </a:xfrm>
          <a:prstGeom prst="rect">
            <a:avLst/>
          </a:prstGeom>
          <a:noFill/>
        </p:spPr>
        <p:txBody>
          <a:bodyPr wrap="square">
            <a:spAutoFit/>
          </a:bodyPr>
          <a:lstStyle/>
          <a:p>
            <a:r>
              <a:rPr lang="en-SG" sz="1800"/>
              <a:t>🎀 </a:t>
            </a:r>
          </a:p>
        </p:txBody>
      </p:sp>
      <p:sp>
        <p:nvSpPr>
          <p:cNvPr id="32" name="Rectangle: Rounded Corners 31">
            <a:extLst>
              <a:ext uri="{FF2B5EF4-FFF2-40B4-BE49-F238E27FC236}">
                <a16:creationId xmlns:a16="http://schemas.microsoft.com/office/drawing/2014/main" id="{5B8F8E0C-AEE5-3867-FDB3-92EF3520B7E0}"/>
              </a:ext>
            </a:extLst>
          </p:cNvPr>
          <p:cNvSpPr/>
          <p:nvPr/>
        </p:nvSpPr>
        <p:spPr>
          <a:xfrm>
            <a:off x="5706139" y="1226288"/>
            <a:ext cx="1382233" cy="1268819"/>
          </a:xfrm>
          <a:prstGeom prst="roundRect">
            <a:avLst>
              <a:gd name="adj" fmla="val 4104"/>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SG"/>
          </a:p>
        </p:txBody>
      </p:sp>
      <p:sp>
        <p:nvSpPr>
          <p:cNvPr id="33" name="TextBox 32">
            <a:extLst>
              <a:ext uri="{FF2B5EF4-FFF2-40B4-BE49-F238E27FC236}">
                <a16:creationId xmlns:a16="http://schemas.microsoft.com/office/drawing/2014/main" id="{10D669E8-6F64-CC6C-75FA-EAB67F2B015A}"/>
              </a:ext>
            </a:extLst>
          </p:cNvPr>
          <p:cNvSpPr txBox="1"/>
          <p:nvPr/>
        </p:nvSpPr>
        <p:spPr>
          <a:xfrm>
            <a:off x="174300" y="2010008"/>
            <a:ext cx="470495" cy="369332"/>
          </a:xfrm>
          <a:prstGeom prst="rect">
            <a:avLst/>
          </a:prstGeom>
          <a:noFill/>
        </p:spPr>
        <p:txBody>
          <a:bodyPr wrap="square">
            <a:spAutoFit/>
          </a:bodyPr>
          <a:lstStyle/>
          <a:p>
            <a:r>
              <a:rPr lang="en-SG" sz="1800"/>
              <a:t>🎀  </a:t>
            </a:r>
          </a:p>
        </p:txBody>
      </p:sp>
      <p:sp>
        <p:nvSpPr>
          <p:cNvPr id="35" name="TextBox 34">
            <a:extLst>
              <a:ext uri="{FF2B5EF4-FFF2-40B4-BE49-F238E27FC236}">
                <a16:creationId xmlns:a16="http://schemas.microsoft.com/office/drawing/2014/main" id="{3A131B5F-5048-1262-E3E7-1866BD61460A}"/>
              </a:ext>
            </a:extLst>
          </p:cNvPr>
          <p:cNvSpPr txBox="1"/>
          <p:nvPr/>
        </p:nvSpPr>
        <p:spPr>
          <a:xfrm>
            <a:off x="174300" y="3045108"/>
            <a:ext cx="470495" cy="369332"/>
          </a:xfrm>
          <a:prstGeom prst="rect">
            <a:avLst/>
          </a:prstGeom>
          <a:noFill/>
        </p:spPr>
        <p:txBody>
          <a:bodyPr wrap="square">
            <a:spAutoFit/>
          </a:bodyPr>
          <a:lstStyle/>
          <a:p>
            <a:r>
              <a:rPr lang="en-SG" sz="1800"/>
              <a:t>🎀  </a:t>
            </a:r>
          </a:p>
        </p:txBody>
      </p:sp>
      <p:sp>
        <p:nvSpPr>
          <p:cNvPr id="37" name="TextBox 36">
            <a:extLst>
              <a:ext uri="{FF2B5EF4-FFF2-40B4-BE49-F238E27FC236}">
                <a16:creationId xmlns:a16="http://schemas.microsoft.com/office/drawing/2014/main" id="{9DDDDF56-AE04-A711-6CAF-D0B9AAA01C62}"/>
              </a:ext>
            </a:extLst>
          </p:cNvPr>
          <p:cNvSpPr txBox="1"/>
          <p:nvPr/>
        </p:nvSpPr>
        <p:spPr>
          <a:xfrm>
            <a:off x="174299" y="3925862"/>
            <a:ext cx="470495" cy="369332"/>
          </a:xfrm>
          <a:prstGeom prst="rect">
            <a:avLst/>
          </a:prstGeom>
          <a:noFill/>
        </p:spPr>
        <p:txBody>
          <a:bodyPr wrap="square">
            <a:spAutoFit/>
          </a:bodyPr>
          <a:lstStyle/>
          <a:p>
            <a:r>
              <a:rPr lang="en-SG" sz="1800"/>
              <a:t>🎀  </a:t>
            </a:r>
          </a:p>
        </p:txBody>
      </p:sp>
    </p:spTree>
    <p:extLst>
      <p:ext uri="{BB962C8B-B14F-4D97-AF65-F5344CB8AC3E}">
        <p14:creationId xmlns:p14="http://schemas.microsoft.com/office/powerpoint/2010/main" val="483776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57D2D-2F4E-42B1-2757-24A3D1ECC0E2}"/>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960838B4-BDD2-6B22-B3C3-B1B3C7625114}"/>
              </a:ext>
            </a:extLst>
          </p:cNvPr>
          <p:cNvSpPr>
            <a:spLocks noGrp="1"/>
          </p:cNvSpPr>
          <p:nvPr>
            <p:ph type="title"/>
          </p:nvPr>
        </p:nvSpPr>
        <p:spPr>
          <a:xfrm>
            <a:off x="628650" y="450389"/>
            <a:ext cx="7886700" cy="420900"/>
          </a:xfrm>
        </p:spPr>
        <p:txBody>
          <a:bodyPr/>
          <a:lstStyle/>
          <a:p>
            <a:r>
              <a:rPr lang="en-SG" sz="1800">
                <a:latin typeface="Calibri" panose="020F0502020204030204" pitchFamily="34" charset="0"/>
                <a:ea typeface="Calibri" panose="020F0502020204030204" pitchFamily="34" charset="0"/>
                <a:cs typeface="Calibri" panose="020F0502020204030204" pitchFamily="34" charset="0"/>
              </a:rPr>
              <a:t>🎉</a:t>
            </a:r>
            <a:r>
              <a:rPr lang="en-US"/>
              <a:t>Celebrate Youth, Celebrate Giving Together</a:t>
            </a:r>
            <a:r>
              <a:rPr lang="en-SG" sz="1800">
                <a:latin typeface="Calibri" panose="020F0502020204030204" pitchFamily="34" charset="0"/>
                <a:ea typeface="Calibri" panose="020F0502020204030204" pitchFamily="34" charset="0"/>
                <a:cs typeface="Calibri" panose="020F0502020204030204" pitchFamily="34" charset="0"/>
              </a:rPr>
              <a:t>🎉</a:t>
            </a:r>
            <a:endParaRPr lang="en-US"/>
          </a:p>
        </p:txBody>
      </p:sp>
      <p:pic>
        <p:nvPicPr>
          <p:cNvPr id="14338" name="Picture 2">
            <a:extLst>
              <a:ext uri="{FF2B5EF4-FFF2-40B4-BE49-F238E27FC236}">
                <a16:creationId xmlns:a16="http://schemas.microsoft.com/office/drawing/2014/main" id="{3E13D98A-9F4F-EC96-ECDD-1D647D92356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2472" y="1022583"/>
            <a:ext cx="2381920" cy="309833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86E76CB7-10B8-C5E7-C6B9-C63D74DBC0AE}"/>
              </a:ext>
            </a:extLst>
          </p:cNvPr>
          <p:cNvSpPr txBox="1"/>
          <p:nvPr/>
        </p:nvSpPr>
        <p:spPr>
          <a:xfrm>
            <a:off x="3596523" y="1734979"/>
            <a:ext cx="4865450" cy="2677656"/>
          </a:xfrm>
          <a:prstGeom prst="rect">
            <a:avLst/>
          </a:prstGeom>
          <a:noFill/>
        </p:spPr>
        <p:txBody>
          <a:bodyPr wrap="square">
            <a:spAutoFit/>
          </a:bodyPr>
          <a:lstStyle/>
          <a:p>
            <a:pPr algn="just"/>
            <a:r>
              <a:rPr lang="en-US">
                <a:latin typeface="Calibri" panose="020F0502020204030204" pitchFamily="34" charset="0"/>
                <a:ea typeface="Calibri" panose="020F0502020204030204" pitchFamily="34" charset="0"/>
                <a:cs typeface="Calibri" panose="020F0502020204030204" pitchFamily="34" charset="0"/>
              </a:rPr>
              <a:t>          Give from the heart. No amount is too small to make a </a:t>
            </a:r>
          </a:p>
          <a:p>
            <a:pPr algn="just"/>
            <a:r>
              <a:rPr lang="en-US">
                <a:latin typeface="Calibri" panose="020F0502020204030204" pitchFamily="34" charset="0"/>
                <a:ea typeface="Calibri" panose="020F0502020204030204" pitchFamily="34" charset="0"/>
                <a:cs typeface="Calibri" panose="020F0502020204030204" pitchFamily="34" charset="0"/>
              </a:rPr>
              <a:t>          difference.</a:t>
            </a:r>
          </a:p>
          <a:p>
            <a:pPr algn="just"/>
            <a:endParaRPr lang="en-US">
              <a:latin typeface="Calibri" panose="020F0502020204030204" pitchFamily="34" charset="0"/>
              <a:ea typeface="Calibri" panose="020F0502020204030204" pitchFamily="34" charset="0"/>
              <a:cs typeface="Calibri" panose="020F0502020204030204" pitchFamily="34" charset="0"/>
            </a:endParaRPr>
          </a:p>
          <a:p>
            <a:pPr algn="just"/>
            <a:r>
              <a:rPr lang="en-US">
                <a:latin typeface="Calibri" panose="020F0502020204030204" pitchFamily="34" charset="0"/>
                <a:ea typeface="Calibri" panose="020F0502020204030204" pitchFamily="34" charset="0"/>
                <a:cs typeface="Calibri" panose="020F0502020204030204" pitchFamily="34" charset="0"/>
              </a:rPr>
              <a:t>          Rally your friends, family, and schoolmates—giving is </a:t>
            </a:r>
          </a:p>
          <a:p>
            <a:pPr algn="just"/>
            <a:r>
              <a:rPr lang="en-US">
                <a:latin typeface="Calibri" panose="020F0502020204030204" pitchFamily="34" charset="0"/>
                <a:ea typeface="Calibri" panose="020F0502020204030204" pitchFamily="34" charset="0"/>
                <a:cs typeface="Calibri" panose="020F0502020204030204" pitchFamily="34" charset="0"/>
              </a:rPr>
              <a:t>          always better together.</a:t>
            </a:r>
          </a:p>
          <a:p>
            <a:pPr algn="just"/>
            <a:endParaRPr lang="en-US">
              <a:latin typeface="Calibri" panose="020F0502020204030204" pitchFamily="34" charset="0"/>
              <a:ea typeface="Calibri" panose="020F0502020204030204" pitchFamily="34" charset="0"/>
              <a:cs typeface="Calibri" panose="020F0502020204030204" pitchFamily="34" charset="0"/>
            </a:endParaRPr>
          </a:p>
          <a:p>
            <a:pPr algn="just"/>
            <a:r>
              <a:rPr lang="en-US">
                <a:latin typeface="Calibri" panose="020F0502020204030204" pitchFamily="34" charset="0"/>
                <a:ea typeface="Calibri" panose="020F0502020204030204" pitchFamily="34" charset="0"/>
                <a:cs typeface="Calibri" panose="020F0502020204030204" pitchFamily="34" charset="0"/>
              </a:rPr>
              <a:t>          Show what youths can do this YDA. Your support keeps </a:t>
            </a:r>
          </a:p>
          <a:p>
            <a:pPr algn="just"/>
            <a:r>
              <a:rPr lang="en-US">
                <a:latin typeface="Calibri" panose="020F0502020204030204" pitchFamily="34" charset="0"/>
                <a:ea typeface="Calibri" panose="020F0502020204030204" pitchFamily="34" charset="0"/>
                <a:cs typeface="Calibri" panose="020F0502020204030204" pitchFamily="34" charset="0"/>
              </a:rPr>
              <a:t>          dreams alive.</a:t>
            </a:r>
          </a:p>
          <a:p>
            <a:pPr algn="just"/>
            <a:endParaRPr lang="en-US">
              <a:latin typeface="Calibri" panose="020F0502020204030204" pitchFamily="34" charset="0"/>
              <a:ea typeface="Calibri" panose="020F0502020204030204" pitchFamily="34" charset="0"/>
              <a:cs typeface="Calibri" panose="020F0502020204030204" pitchFamily="34" charset="0"/>
            </a:endParaRPr>
          </a:p>
          <a:p>
            <a:pPr algn="just"/>
            <a:r>
              <a:rPr lang="en-US">
                <a:latin typeface="Calibri" panose="020F0502020204030204" pitchFamily="34" charset="0"/>
                <a:ea typeface="Calibri" panose="020F0502020204030204" pitchFamily="34" charset="0"/>
                <a:cs typeface="Calibri" panose="020F0502020204030204" pitchFamily="34" charset="0"/>
              </a:rPr>
              <a:t>          This SG60 milestone year, let’s celebrate how far we </a:t>
            </a:r>
          </a:p>
          <a:p>
            <a:pPr algn="just"/>
            <a:r>
              <a:rPr lang="en-US">
                <a:latin typeface="Calibri" panose="020F0502020204030204" pitchFamily="34" charset="0"/>
                <a:ea typeface="Calibri" panose="020F0502020204030204" pitchFamily="34" charset="0"/>
                <a:cs typeface="Calibri" panose="020F0502020204030204" pitchFamily="34" charset="0"/>
              </a:rPr>
              <a:t>          have come as a community and how much more we can </a:t>
            </a:r>
          </a:p>
          <a:p>
            <a:pPr algn="just"/>
            <a:r>
              <a:rPr lang="en-US">
                <a:latin typeface="Calibri" panose="020F0502020204030204" pitchFamily="34" charset="0"/>
                <a:ea typeface="Calibri" panose="020F0502020204030204" pitchFamily="34" charset="0"/>
                <a:cs typeface="Calibri" panose="020F0502020204030204" pitchFamily="34" charset="0"/>
              </a:rPr>
              <a:t>          achieve together.</a:t>
            </a:r>
          </a:p>
        </p:txBody>
      </p:sp>
      <p:sp>
        <p:nvSpPr>
          <p:cNvPr id="27" name="TextBox 26">
            <a:extLst>
              <a:ext uri="{FF2B5EF4-FFF2-40B4-BE49-F238E27FC236}">
                <a16:creationId xmlns:a16="http://schemas.microsoft.com/office/drawing/2014/main" id="{C1F7053A-64A2-9B00-92FE-D56D01316ADD}"/>
              </a:ext>
            </a:extLst>
          </p:cNvPr>
          <p:cNvSpPr txBox="1"/>
          <p:nvPr/>
        </p:nvSpPr>
        <p:spPr>
          <a:xfrm>
            <a:off x="3596522" y="1031294"/>
            <a:ext cx="4697461" cy="584775"/>
          </a:xfrm>
          <a:prstGeom prst="rect">
            <a:avLst/>
          </a:prstGeom>
          <a:noFill/>
        </p:spPr>
        <p:txBody>
          <a:bodyPr wrap="square">
            <a:spAutoFit/>
          </a:bodyPr>
          <a:lstStyle/>
          <a:p>
            <a:r>
              <a:rPr lang="en-US" sz="1600" b="1">
                <a:latin typeface="Calibri" panose="020F0502020204030204" pitchFamily="34" charset="0"/>
                <a:ea typeface="Calibri" panose="020F0502020204030204" pitchFamily="34" charset="0"/>
                <a:cs typeface="Calibri" panose="020F0502020204030204" pitchFamily="34" charset="0"/>
              </a:rPr>
              <a:t>When we share our pocket money through the donation envelope:</a:t>
            </a:r>
          </a:p>
        </p:txBody>
      </p:sp>
      <p:sp>
        <p:nvSpPr>
          <p:cNvPr id="28" name="TextBox 27">
            <a:extLst>
              <a:ext uri="{FF2B5EF4-FFF2-40B4-BE49-F238E27FC236}">
                <a16:creationId xmlns:a16="http://schemas.microsoft.com/office/drawing/2014/main" id="{1EADD8A7-91D8-16CE-571F-87C4679A8694}"/>
              </a:ext>
            </a:extLst>
          </p:cNvPr>
          <p:cNvSpPr txBox="1"/>
          <p:nvPr/>
        </p:nvSpPr>
        <p:spPr>
          <a:xfrm>
            <a:off x="3509333" y="1753315"/>
            <a:ext cx="470495" cy="369332"/>
          </a:xfrm>
          <a:prstGeom prst="rect">
            <a:avLst/>
          </a:prstGeom>
          <a:noFill/>
        </p:spPr>
        <p:txBody>
          <a:bodyPr wrap="square">
            <a:spAutoFit/>
          </a:bodyPr>
          <a:lstStyle/>
          <a:p>
            <a:r>
              <a:rPr lang="en-SG" sz="1800"/>
              <a:t>🎀  </a:t>
            </a:r>
          </a:p>
        </p:txBody>
      </p:sp>
      <p:sp>
        <p:nvSpPr>
          <p:cNvPr id="29" name="TextBox 28">
            <a:extLst>
              <a:ext uri="{FF2B5EF4-FFF2-40B4-BE49-F238E27FC236}">
                <a16:creationId xmlns:a16="http://schemas.microsoft.com/office/drawing/2014/main" id="{918DD1C0-6491-FE2A-640C-AB3CE1B41716}"/>
              </a:ext>
            </a:extLst>
          </p:cNvPr>
          <p:cNvSpPr txBox="1"/>
          <p:nvPr/>
        </p:nvSpPr>
        <p:spPr>
          <a:xfrm>
            <a:off x="3509333" y="2378773"/>
            <a:ext cx="470495" cy="369332"/>
          </a:xfrm>
          <a:prstGeom prst="rect">
            <a:avLst/>
          </a:prstGeom>
          <a:noFill/>
        </p:spPr>
        <p:txBody>
          <a:bodyPr wrap="square">
            <a:spAutoFit/>
          </a:bodyPr>
          <a:lstStyle/>
          <a:p>
            <a:r>
              <a:rPr lang="en-SG" sz="1800"/>
              <a:t>🎀  </a:t>
            </a:r>
          </a:p>
        </p:txBody>
      </p:sp>
      <p:sp>
        <p:nvSpPr>
          <p:cNvPr id="30" name="TextBox 29">
            <a:extLst>
              <a:ext uri="{FF2B5EF4-FFF2-40B4-BE49-F238E27FC236}">
                <a16:creationId xmlns:a16="http://schemas.microsoft.com/office/drawing/2014/main" id="{E582B93B-15E6-208C-8385-BD8F6B191671}"/>
              </a:ext>
            </a:extLst>
          </p:cNvPr>
          <p:cNvSpPr txBox="1"/>
          <p:nvPr/>
        </p:nvSpPr>
        <p:spPr>
          <a:xfrm>
            <a:off x="3509333" y="3030278"/>
            <a:ext cx="470495" cy="369332"/>
          </a:xfrm>
          <a:prstGeom prst="rect">
            <a:avLst/>
          </a:prstGeom>
          <a:noFill/>
        </p:spPr>
        <p:txBody>
          <a:bodyPr wrap="square">
            <a:spAutoFit/>
          </a:bodyPr>
          <a:lstStyle/>
          <a:p>
            <a:r>
              <a:rPr lang="en-SG" sz="1800"/>
              <a:t>🎀  </a:t>
            </a:r>
          </a:p>
        </p:txBody>
      </p:sp>
      <p:sp>
        <p:nvSpPr>
          <p:cNvPr id="31" name="TextBox 30">
            <a:extLst>
              <a:ext uri="{FF2B5EF4-FFF2-40B4-BE49-F238E27FC236}">
                <a16:creationId xmlns:a16="http://schemas.microsoft.com/office/drawing/2014/main" id="{FC8D3A0A-253A-679A-E61D-77C2C63600BE}"/>
              </a:ext>
            </a:extLst>
          </p:cNvPr>
          <p:cNvSpPr txBox="1"/>
          <p:nvPr/>
        </p:nvSpPr>
        <p:spPr>
          <a:xfrm>
            <a:off x="3509332" y="3681783"/>
            <a:ext cx="470495" cy="369332"/>
          </a:xfrm>
          <a:prstGeom prst="rect">
            <a:avLst/>
          </a:prstGeom>
          <a:noFill/>
        </p:spPr>
        <p:txBody>
          <a:bodyPr wrap="square">
            <a:spAutoFit/>
          </a:bodyPr>
          <a:lstStyle/>
          <a:p>
            <a:r>
              <a:rPr lang="en-SG" sz="1800"/>
              <a:t>🎀  </a:t>
            </a:r>
          </a:p>
        </p:txBody>
      </p:sp>
      <p:pic>
        <p:nvPicPr>
          <p:cNvPr id="32" name="Picture 31" descr="A blue and orange text on a black background&#10;&#10;AI-generated content may be incorrect.">
            <a:extLst>
              <a:ext uri="{FF2B5EF4-FFF2-40B4-BE49-F238E27FC236}">
                <a16:creationId xmlns:a16="http://schemas.microsoft.com/office/drawing/2014/main" id="{875FF75D-58F9-6750-C265-E5C2C97130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3290" y="4608555"/>
            <a:ext cx="930719" cy="432000"/>
          </a:xfrm>
          <a:prstGeom prst="rect">
            <a:avLst/>
          </a:prstGeom>
        </p:spPr>
      </p:pic>
    </p:spTree>
    <p:extLst>
      <p:ext uri="{BB962C8B-B14F-4D97-AF65-F5344CB8AC3E}">
        <p14:creationId xmlns:p14="http://schemas.microsoft.com/office/powerpoint/2010/main" val="1931625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43823-4AF7-38AF-73D8-3BC0B1265405}"/>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034C35A3-E135-8A6F-0C55-0469A029EB72}"/>
              </a:ext>
            </a:extLst>
          </p:cNvPr>
          <p:cNvSpPr txBox="1"/>
          <p:nvPr/>
        </p:nvSpPr>
        <p:spPr>
          <a:xfrm>
            <a:off x="1183563" y="957604"/>
            <a:ext cx="6797943" cy="3400931"/>
          </a:xfrm>
          <a:prstGeom prst="rect">
            <a:avLst/>
          </a:prstGeom>
          <a:noFill/>
        </p:spPr>
        <p:txBody>
          <a:bodyPr wrap="square" lIns="91440" tIns="45720" rIns="91440" bIns="45720" anchor="t">
            <a:spAutoFit/>
          </a:bodyPr>
          <a:lstStyle/>
          <a:p>
            <a:pPr algn="just"/>
            <a:r>
              <a:rPr lang="en-US" sz="1600" b="1">
                <a:ln w="0"/>
                <a:solidFill>
                  <a:schemeClr val="accent2"/>
                </a:solidFill>
                <a:effectLst>
                  <a:outerShdw blurRad="38100" dist="25400" dir="5400000" algn="ctr" rotWithShape="0">
                    <a:srgbClr val="6E747A">
                      <a:alpha val="43000"/>
                    </a:srgbClr>
                  </a:outerShdw>
                </a:effectLst>
                <a:latin typeface="Calibri"/>
                <a:cs typeface="Calibri"/>
              </a:rPr>
              <a:t>Help Dreams Take Flight (Video)</a:t>
            </a:r>
          </a:p>
          <a:p>
            <a:pPr algn="just"/>
            <a:r>
              <a:rPr lang="en-US" b="1" i="1">
                <a:ln w="0"/>
                <a:solidFill>
                  <a:schemeClr val="accent5"/>
                </a:solidFill>
                <a:effectLst>
                  <a:outerShdw blurRad="38100" dist="25400" dir="5400000" algn="ctr" rotWithShape="0">
                    <a:srgbClr val="6E747A">
                      <a:alpha val="43000"/>
                    </a:srgbClr>
                  </a:outerShdw>
                </a:effectLst>
                <a:latin typeface="Calibri"/>
                <a:cs typeface="Calibri"/>
              </a:rPr>
              <a:t>Everyone has opportunities to </a:t>
            </a:r>
            <a:r>
              <a:rPr lang="en-US" b="1" i="1" err="1">
                <a:ln w="0"/>
                <a:solidFill>
                  <a:schemeClr val="accent5"/>
                </a:solidFill>
                <a:effectLst>
                  <a:outerShdw blurRad="38100" dist="25400" dir="5400000" algn="ctr" rotWithShape="0">
                    <a:srgbClr val="6E747A">
                      <a:alpha val="43000"/>
                    </a:srgbClr>
                  </a:outerShdw>
                </a:effectLst>
                <a:latin typeface="Calibri"/>
                <a:cs typeface="Calibri"/>
              </a:rPr>
              <a:t>realise</a:t>
            </a:r>
            <a:r>
              <a:rPr lang="en-US" b="1" i="1">
                <a:ln w="0"/>
                <a:solidFill>
                  <a:schemeClr val="accent5"/>
                </a:solidFill>
                <a:effectLst>
                  <a:outerShdw blurRad="38100" dist="25400" dir="5400000" algn="ctr" rotWithShape="0">
                    <a:srgbClr val="6E747A">
                      <a:alpha val="43000"/>
                    </a:srgbClr>
                  </a:outerShdw>
                </a:effectLst>
                <a:latin typeface="Calibri"/>
                <a:cs typeface="Calibri"/>
              </a:rPr>
              <a:t> their dreams, regardless of their starting point.</a:t>
            </a:r>
          </a:p>
          <a:p>
            <a:pPr algn="just"/>
            <a:endParaRPr lang="en-US" sz="900" b="1">
              <a:ln w="0"/>
              <a:solidFill>
                <a:schemeClr val="accent2"/>
              </a:solidFill>
              <a:effectLst>
                <a:outerShdw blurRad="38100" dist="25400" dir="5400000" algn="ctr" rotWithShape="0">
                  <a:srgbClr val="6E747A">
                    <a:alpha val="43000"/>
                  </a:srgbClr>
                </a:outerShdw>
              </a:effectLst>
              <a:latin typeface="Calibri"/>
              <a:cs typeface="Calibri"/>
            </a:endParaRPr>
          </a:p>
          <a:p>
            <a:pPr algn="just"/>
            <a:endParaRPr lang="en-US" sz="900" b="1">
              <a:ln w="0"/>
              <a:solidFill>
                <a:schemeClr val="accent2"/>
              </a:solidFill>
              <a:effectLst>
                <a:outerShdw blurRad="38100" dist="25400" dir="5400000" algn="ctr" rotWithShape="0">
                  <a:srgbClr val="6E747A">
                    <a:alpha val="43000"/>
                  </a:srgbClr>
                </a:outerShdw>
              </a:effectLst>
              <a:latin typeface="Calibri"/>
              <a:cs typeface="Calibri"/>
            </a:endParaRPr>
          </a:p>
          <a:p>
            <a:pPr algn="just"/>
            <a:endParaRPr lang="en-US" sz="900" b="1">
              <a:ln w="0"/>
              <a:solidFill>
                <a:schemeClr val="accent2"/>
              </a:solidFill>
              <a:effectLst>
                <a:outerShdw blurRad="38100" dist="25400" dir="5400000" algn="ctr" rotWithShape="0">
                  <a:srgbClr val="6E747A">
                    <a:alpha val="43000"/>
                  </a:srgbClr>
                </a:outerShdw>
              </a:effectLst>
              <a:latin typeface="Calibri"/>
              <a:cs typeface="Calibri"/>
            </a:endParaRPr>
          </a:p>
          <a:p>
            <a:pPr algn="just"/>
            <a:r>
              <a:rPr lang="en-US" sz="1600" b="1">
                <a:ln w="0"/>
                <a:solidFill>
                  <a:schemeClr val="accent2"/>
                </a:solidFill>
                <a:effectLst>
                  <a:outerShdw blurRad="38100" dist="25400" dir="5400000" algn="ctr" rotWithShape="0">
                    <a:srgbClr val="6E747A">
                      <a:alpha val="43000"/>
                    </a:srgbClr>
                  </a:outerShdw>
                </a:effectLst>
                <a:latin typeface="Calibri"/>
                <a:cs typeface="Calibri"/>
              </a:rPr>
              <a:t>Celebrate SG60 with Youth Day Appeal</a:t>
            </a:r>
          </a:p>
          <a:p>
            <a:pPr algn="just"/>
            <a:r>
              <a:rPr lang="en-US" b="1" i="1">
                <a:ln w="0"/>
                <a:solidFill>
                  <a:schemeClr val="accent5"/>
                </a:solidFill>
                <a:effectLst>
                  <a:outerShdw blurRad="38100" dist="25400" dir="5400000" algn="ctr" rotWithShape="0">
                    <a:srgbClr val="6E747A">
                      <a:alpha val="43000"/>
                    </a:srgbClr>
                  </a:outerShdw>
                </a:effectLst>
                <a:latin typeface="Calibri"/>
                <a:cs typeface="Calibri"/>
              </a:rPr>
              <a:t>A meaningful opportunity for students to embrace the spirit of giving and grow into compassionate, community-minded individuals.</a:t>
            </a:r>
          </a:p>
          <a:p>
            <a:pPr algn="just"/>
            <a:endParaRPr lang="en-US" sz="900" b="1">
              <a:ln w="0"/>
              <a:solidFill>
                <a:schemeClr val="accent2"/>
              </a:solidFill>
              <a:effectLst>
                <a:outerShdw blurRad="38100" dist="25400" dir="5400000" algn="ctr" rotWithShape="0">
                  <a:srgbClr val="6E747A">
                    <a:alpha val="43000"/>
                  </a:srgbClr>
                </a:outerShdw>
              </a:effectLst>
              <a:latin typeface="Calibri"/>
              <a:cs typeface="Calibri"/>
            </a:endParaRPr>
          </a:p>
          <a:p>
            <a:pPr algn="just"/>
            <a:endParaRPr lang="en-US" sz="900" b="1">
              <a:ln w="0"/>
              <a:solidFill>
                <a:schemeClr val="accent2"/>
              </a:solidFill>
              <a:effectLst>
                <a:outerShdw blurRad="38100" dist="25400" dir="5400000" algn="ctr" rotWithShape="0">
                  <a:srgbClr val="6E747A">
                    <a:alpha val="43000"/>
                  </a:srgbClr>
                </a:outerShdw>
              </a:effectLst>
              <a:latin typeface="Calibri"/>
              <a:cs typeface="Calibri"/>
            </a:endParaRPr>
          </a:p>
          <a:p>
            <a:pPr algn="just"/>
            <a:endParaRPr lang="en-US" sz="900" b="1">
              <a:ln w="0"/>
              <a:solidFill>
                <a:schemeClr val="accent2"/>
              </a:solidFill>
              <a:effectLst>
                <a:outerShdw blurRad="38100" dist="25400" dir="5400000" algn="ctr" rotWithShape="0">
                  <a:srgbClr val="6E747A">
                    <a:alpha val="43000"/>
                  </a:srgbClr>
                </a:outerShdw>
              </a:effectLst>
              <a:latin typeface="Calibri"/>
              <a:cs typeface="Calibri"/>
            </a:endParaRPr>
          </a:p>
          <a:p>
            <a:pPr algn="just"/>
            <a:r>
              <a:rPr lang="en-US" sz="1600" b="1">
                <a:ln w="0"/>
                <a:solidFill>
                  <a:schemeClr val="accent2"/>
                </a:solidFill>
                <a:effectLst>
                  <a:outerShdw blurRad="38100" dist="25400" dir="5400000" algn="ctr" rotWithShape="0">
                    <a:srgbClr val="6E747A">
                      <a:alpha val="43000"/>
                    </a:srgbClr>
                  </a:outerShdw>
                </a:effectLst>
                <a:latin typeface="Calibri"/>
                <a:cs typeface="Calibri"/>
              </a:rPr>
              <a:t>Celebrate Youth, Celebrate Giving</a:t>
            </a:r>
          </a:p>
          <a:p>
            <a:pPr algn="just"/>
            <a:r>
              <a:rPr lang="en-US" b="1" i="1">
                <a:ln w="0"/>
                <a:solidFill>
                  <a:schemeClr val="accent5"/>
                </a:solidFill>
                <a:effectLst>
                  <a:outerShdw blurRad="38100" dist="25400" dir="5400000" algn="ctr" rotWithShape="0">
                    <a:srgbClr val="6E747A">
                      <a:alpha val="43000"/>
                    </a:srgbClr>
                  </a:outerShdw>
                </a:effectLst>
                <a:latin typeface="Calibri"/>
                <a:cs typeface="Calibri"/>
              </a:rPr>
              <a:t>This SG60, discover meaningful ways to uplift lives and help dreams take flight.</a:t>
            </a:r>
          </a:p>
          <a:p>
            <a:pPr algn="just"/>
            <a:endParaRPr lang="en-US" sz="900" b="1">
              <a:ln w="0"/>
              <a:solidFill>
                <a:schemeClr val="accent2"/>
              </a:solidFill>
              <a:effectLst>
                <a:outerShdw blurRad="38100" dist="25400" dir="5400000" algn="ctr" rotWithShape="0">
                  <a:srgbClr val="6E747A">
                    <a:alpha val="43000"/>
                  </a:srgbClr>
                </a:outerShdw>
              </a:effectLst>
              <a:latin typeface="Calibri"/>
              <a:cs typeface="Calibri"/>
            </a:endParaRPr>
          </a:p>
          <a:p>
            <a:pPr algn="just"/>
            <a:endParaRPr lang="en-US" sz="900" b="1">
              <a:ln w="0"/>
              <a:solidFill>
                <a:schemeClr val="accent2"/>
              </a:solidFill>
              <a:effectLst>
                <a:outerShdw blurRad="38100" dist="25400" dir="5400000" algn="ctr" rotWithShape="0">
                  <a:srgbClr val="6E747A">
                    <a:alpha val="43000"/>
                  </a:srgbClr>
                </a:outerShdw>
              </a:effectLst>
              <a:latin typeface="Calibri"/>
              <a:cs typeface="Calibri"/>
            </a:endParaRPr>
          </a:p>
          <a:p>
            <a:pPr algn="just"/>
            <a:endParaRPr lang="en-US" sz="900" b="1">
              <a:ln w="0"/>
              <a:solidFill>
                <a:schemeClr val="accent2"/>
              </a:solidFill>
              <a:effectLst>
                <a:outerShdw blurRad="38100" dist="25400" dir="5400000" algn="ctr" rotWithShape="0">
                  <a:srgbClr val="6E747A">
                    <a:alpha val="43000"/>
                  </a:srgbClr>
                </a:outerShdw>
              </a:effectLst>
              <a:latin typeface="Calibri"/>
              <a:cs typeface="Calibri"/>
            </a:endParaRPr>
          </a:p>
          <a:p>
            <a:pPr algn="just"/>
            <a:r>
              <a:rPr lang="en-US" sz="1600" b="1">
                <a:ln w="0"/>
                <a:solidFill>
                  <a:schemeClr val="accent2"/>
                </a:solidFill>
                <a:effectLst>
                  <a:outerShdw blurRad="38100" dist="25400" dir="5400000" algn="ctr" rotWithShape="0">
                    <a:srgbClr val="6E747A">
                      <a:alpha val="43000"/>
                    </a:srgbClr>
                  </a:outerShdw>
                </a:effectLst>
                <a:latin typeface="Calibri"/>
                <a:cs typeface="Calibri"/>
              </a:rPr>
              <a:t>Set Your Dreams In Motion</a:t>
            </a:r>
          </a:p>
          <a:p>
            <a:pPr algn="just"/>
            <a:r>
              <a:rPr lang="en-US" b="1" i="1">
                <a:ln w="0"/>
                <a:solidFill>
                  <a:schemeClr val="accent5"/>
                </a:solidFill>
                <a:effectLst>
                  <a:outerShdw blurRad="38100" dist="25400" dir="5400000" algn="ctr" rotWithShape="0">
                    <a:srgbClr val="6E747A">
                      <a:alpha val="43000"/>
                    </a:srgbClr>
                  </a:outerShdw>
                </a:effectLst>
                <a:latin typeface="Calibri"/>
                <a:cs typeface="Calibri"/>
              </a:rPr>
              <a:t>Our Future, Our Say – Because dreams aren’t just for grown-ups.</a:t>
            </a:r>
          </a:p>
        </p:txBody>
      </p:sp>
      <p:sp>
        <p:nvSpPr>
          <p:cNvPr id="12" name="Google Shape;71;p13">
            <a:extLst>
              <a:ext uri="{FF2B5EF4-FFF2-40B4-BE49-F238E27FC236}">
                <a16:creationId xmlns:a16="http://schemas.microsoft.com/office/drawing/2014/main" id="{7B8BB91D-26C5-482B-D612-C1E47654423B}"/>
              </a:ext>
            </a:extLst>
          </p:cNvPr>
          <p:cNvSpPr txBox="1">
            <a:spLocks noGrp="1"/>
          </p:cNvSpPr>
          <p:nvPr>
            <p:ph type="title"/>
          </p:nvPr>
        </p:nvSpPr>
        <p:spPr>
          <a:xfrm>
            <a:off x="628650" y="450850"/>
            <a:ext cx="7886700" cy="420688"/>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124DA0"/>
              </a:buClr>
              <a:buSzPts val="1800"/>
              <a:buFont typeface="Calibri"/>
              <a:buNone/>
            </a:pPr>
            <a:r>
              <a:rPr lang="en-GB"/>
              <a:t>Content Page </a:t>
            </a:r>
            <a:endParaRPr/>
          </a:p>
        </p:txBody>
      </p:sp>
      <p:pic>
        <p:nvPicPr>
          <p:cNvPr id="14" name="Picture 13" descr="A blue and orange text on a black background&#10;&#10;AI-generated content may be incorrect.">
            <a:extLst>
              <a:ext uri="{FF2B5EF4-FFF2-40B4-BE49-F238E27FC236}">
                <a16:creationId xmlns:a16="http://schemas.microsoft.com/office/drawing/2014/main" id="{C672A4E0-973B-6C3B-443B-3537B3F464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3290" y="4608555"/>
            <a:ext cx="930719" cy="432000"/>
          </a:xfrm>
          <a:prstGeom prst="rect">
            <a:avLst/>
          </a:prstGeom>
        </p:spPr>
      </p:pic>
      <p:sp>
        <p:nvSpPr>
          <p:cNvPr id="21" name="TextBox 20">
            <a:extLst>
              <a:ext uri="{FF2B5EF4-FFF2-40B4-BE49-F238E27FC236}">
                <a16:creationId xmlns:a16="http://schemas.microsoft.com/office/drawing/2014/main" id="{70D61EA4-F66C-8BBF-5EF0-76A3AA0BECFF}"/>
              </a:ext>
            </a:extLst>
          </p:cNvPr>
          <p:cNvSpPr txBox="1"/>
          <p:nvPr/>
        </p:nvSpPr>
        <p:spPr>
          <a:xfrm>
            <a:off x="562880" y="2865643"/>
            <a:ext cx="470495" cy="461665"/>
          </a:xfrm>
          <a:prstGeom prst="rect">
            <a:avLst/>
          </a:prstGeom>
          <a:noFill/>
        </p:spPr>
        <p:txBody>
          <a:bodyPr wrap="square">
            <a:spAutoFit/>
          </a:bodyPr>
          <a:lstStyle/>
          <a:p>
            <a:r>
              <a:rPr lang="en-SG" sz="2400">
                <a:latin typeface="Calibri" panose="020F0502020204030204" pitchFamily="34" charset="0"/>
                <a:ea typeface="Calibri" panose="020F0502020204030204" pitchFamily="34" charset="0"/>
                <a:cs typeface="Calibri" panose="020F0502020204030204" pitchFamily="34" charset="0"/>
              </a:rPr>
              <a:t>🎉 </a:t>
            </a:r>
          </a:p>
        </p:txBody>
      </p:sp>
      <p:sp>
        <p:nvSpPr>
          <p:cNvPr id="24" name="TextBox 23">
            <a:extLst>
              <a:ext uri="{FF2B5EF4-FFF2-40B4-BE49-F238E27FC236}">
                <a16:creationId xmlns:a16="http://schemas.microsoft.com/office/drawing/2014/main" id="{63889DAE-B85B-B9C7-1AA7-637308926C83}"/>
              </a:ext>
            </a:extLst>
          </p:cNvPr>
          <p:cNvSpPr txBox="1"/>
          <p:nvPr/>
        </p:nvSpPr>
        <p:spPr>
          <a:xfrm>
            <a:off x="519463" y="3851862"/>
            <a:ext cx="513912" cy="461665"/>
          </a:xfrm>
          <a:prstGeom prst="rect">
            <a:avLst/>
          </a:prstGeom>
          <a:noFill/>
        </p:spPr>
        <p:txBody>
          <a:bodyPr wrap="square">
            <a:spAutoFit/>
          </a:bodyPr>
          <a:lstStyle/>
          <a:p>
            <a:r>
              <a:rPr lang="en-SG" sz="2400">
                <a:latin typeface="Calibri" panose="020F0502020204030204" pitchFamily="34" charset="0"/>
                <a:ea typeface="Calibri" panose="020F0502020204030204" pitchFamily="34" charset="0"/>
                <a:cs typeface="Calibri" panose="020F0502020204030204" pitchFamily="34" charset="0"/>
              </a:rPr>
              <a:t>🌠</a:t>
            </a:r>
          </a:p>
        </p:txBody>
      </p:sp>
      <p:sp>
        <p:nvSpPr>
          <p:cNvPr id="26" name="TextBox 25">
            <a:extLst>
              <a:ext uri="{FF2B5EF4-FFF2-40B4-BE49-F238E27FC236}">
                <a16:creationId xmlns:a16="http://schemas.microsoft.com/office/drawing/2014/main" id="{A7FE260C-6478-D8E6-111D-A513DB1ED8B6}"/>
              </a:ext>
            </a:extLst>
          </p:cNvPr>
          <p:cNvSpPr txBox="1"/>
          <p:nvPr/>
        </p:nvSpPr>
        <p:spPr>
          <a:xfrm>
            <a:off x="523395" y="990967"/>
            <a:ext cx="570614" cy="461665"/>
          </a:xfrm>
          <a:prstGeom prst="rect">
            <a:avLst/>
          </a:prstGeom>
          <a:noFill/>
        </p:spPr>
        <p:txBody>
          <a:bodyPr wrap="square">
            <a:spAutoFit/>
          </a:bodyPr>
          <a:lstStyle/>
          <a:p>
            <a:r>
              <a:rPr lang="en-SG" sz="2400">
                <a:latin typeface="Calibri" panose="020F0502020204030204" pitchFamily="34" charset="0"/>
                <a:ea typeface="Calibri" panose="020F0502020204030204" pitchFamily="34" charset="0"/>
                <a:cs typeface="Calibri" panose="020F0502020204030204" pitchFamily="34" charset="0"/>
              </a:rPr>
              <a:t>🌟</a:t>
            </a:r>
          </a:p>
        </p:txBody>
      </p:sp>
      <p:sp>
        <p:nvSpPr>
          <p:cNvPr id="28" name="TextBox 27">
            <a:extLst>
              <a:ext uri="{FF2B5EF4-FFF2-40B4-BE49-F238E27FC236}">
                <a16:creationId xmlns:a16="http://schemas.microsoft.com/office/drawing/2014/main" id="{85F22F63-3E6A-40AC-9097-76AF2332DF30}"/>
              </a:ext>
            </a:extLst>
          </p:cNvPr>
          <p:cNvSpPr txBox="1"/>
          <p:nvPr/>
        </p:nvSpPr>
        <p:spPr>
          <a:xfrm>
            <a:off x="526123" y="1928305"/>
            <a:ext cx="636371" cy="461665"/>
          </a:xfrm>
          <a:prstGeom prst="rect">
            <a:avLst/>
          </a:prstGeom>
          <a:noFill/>
        </p:spPr>
        <p:txBody>
          <a:bodyPr wrap="square">
            <a:spAutoFit/>
          </a:bodyPr>
          <a:lstStyle/>
          <a:p>
            <a:r>
              <a:rPr lang="en-SG" sz="2400">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716940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0A010-7D7B-2049-E6A6-B8811503D496}"/>
            </a:ext>
          </a:extLst>
        </p:cNvPr>
        <p:cNvGrpSpPr/>
        <p:nvPr/>
      </p:nvGrpSpPr>
      <p:grpSpPr>
        <a:xfrm>
          <a:off x="0" y="0"/>
          <a:ext cx="0" cy="0"/>
          <a:chOff x="0" y="0"/>
          <a:chExt cx="0" cy="0"/>
        </a:xfrm>
      </p:grpSpPr>
      <p:pic>
        <p:nvPicPr>
          <p:cNvPr id="2" name="Picture 1" descr="A qr code with a check mark&#10;&#10;AI-generated content may be incorrect.">
            <a:extLst>
              <a:ext uri="{FF2B5EF4-FFF2-40B4-BE49-F238E27FC236}">
                <a16:creationId xmlns:a16="http://schemas.microsoft.com/office/drawing/2014/main" id="{5D7F700B-BBA3-CFFA-0B4D-882ACE1321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2232" y="1399888"/>
            <a:ext cx="2612891" cy="2158475"/>
          </a:xfrm>
          <a:prstGeom prst="rect">
            <a:avLst/>
          </a:prstGeom>
        </p:spPr>
      </p:pic>
      <p:sp>
        <p:nvSpPr>
          <p:cNvPr id="7" name="Title 2">
            <a:extLst>
              <a:ext uri="{FF2B5EF4-FFF2-40B4-BE49-F238E27FC236}">
                <a16:creationId xmlns:a16="http://schemas.microsoft.com/office/drawing/2014/main" id="{47E1107A-01AD-4D0B-4453-A8B55A71161E}"/>
              </a:ext>
            </a:extLst>
          </p:cNvPr>
          <p:cNvSpPr>
            <a:spLocks noGrp="1"/>
          </p:cNvSpPr>
          <p:nvPr>
            <p:ph type="title"/>
          </p:nvPr>
        </p:nvSpPr>
        <p:spPr>
          <a:xfrm>
            <a:off x="628650" y="450389"/>
            <a:ext cx="7886700" cy="420900"/>
          </a:xfrm>
        </p:spPr>
        <p:txBody>
          <a:bodyPr/>
          <a:lstStyle/>
          <a:p>
            <a:r>
              <a:rPr lang="en-SG" sz="1800">
                <a:latin typeface="Calibri" panose="020F0502020204030204" pitchFamily="34" charset="0"/>
                <a:ea typeface="Calibri" panose="020F0502020204030204" pitchFamily="34" charset="0"/>
                <a:cs typeface="Calibri" panose="020F0502020204030204" pitchFamily="34" charset="0"/>
              </a:rPr>
              <a:t>🎉</a:t>
            </a:r>
            <a:r>
              <a:rPr lang="en-US"/>
              <a:t>Celebrate Youth, Celebrate Giving Together</a:t>
            </a:r>
            <a:r>
              <a:rPr lang="en-SG" sz="1800">
                <a:latin typeface="Calibri" panose="020F0502020204030204" pitchFamily="34" charset="0"/>
                <a:ea typeface="Calibri" panose="020F0502020204030204" pitchFamily="34" charset="0"/>
                <a:cs typeface="Calibri" panose="020F0502020204030204" pitchFamily="34" charset="0"/>
              </a:rPr>
              <a:t>🎉</a:t>
            </a:r>
            <a:endParaRPr lang="en-US"/>
          </a:p>
        </p:txBody>
      </p:sp>
      <p:sp>
        <p:nvSpPr>
          <p:cNvPr id="21" name="TextBox 20">
            <a:extLst>
              <a:ext uri="{FF2B5EF4-FFF2-40B4-BE49-F238E27FC236}">
                <a16:creationId xmlns:a16="http://schemas.microsoft.com/office/drawing/2014/main" id="{4057C78D-D449-2AD0-003E-F728879D5A55}"/>
              </a:ext>
            </a:extLst>
          </p:cNvPr>
          <p:cNvSpPr txBox="1"/>
          <p:nvPr/>
        </p:nvSpPr>
        <p:spPr>
          <a:xfrm>
            <a:off x="3596522" y="1031294"/>
            <a:ext cx="4697461" cy="338554"/>
          </a:xfrm>
          <a:prstGeom prst="rect">
            <a:avLst/>
          </a:prstGeom>
          <a:noFill/>
        </p:spPr>
        <p:txBody>
          <a:bodyPr wrap="square">
            <a:spAutoFit/>
          </a:bodyPr>
          <a:lstStyle/>
          <a:p>
            <a:r>
              <a:rPr lang="en-US" sz="1600" b="1">
                <a:latin typeface="Calibri" panose="020F0502020204030204" pitchFamily="34" charset="0"/>
                <a:ea typeface="Calibri" panose="020F0502020204030204" pitchFamily="34" charset="0"/>
                <a:cs typeface="Calibri" panose="020F0502020204030204" pitchFamily="34" charset="0"/>
              </a:rPr>
              <a:t>As we save and scan the PayNow QR code:</a:t>
            </a:r>
          </a:p>
        </p:txBody>
      </p:sp>
      <p:pic>
        <p:nvPicPr>
          <p:cNvPr id="26" name="Picture 25" descr="A blue and orange text on a black background&#10;&#10;AI-generated content may be incorrect.">
            <a:extLst>
              <a:ext uri="{FF2B5EF4-FFF2-40B4-BE49-F238E27FC236}">
                <a16:creationId xmlns:a16="http://schemas.microsoft.com/office/drawing/2014/main" id="{A2623F9B-31B4-3C46-312A-939F62615E6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3290" y="4608555"/>
            <a:ext cx="930719" cy="432000"/>
          </a:xfrm>
          <a:prstGeom prst="rect">
            <a:avLst/>
          </a:prstGeom>
        </p:spPr>
      </p:pic>
      <p:sp>
        <p:nvSpPr>
          <p:cNvPr id="28" name="TextBox 27">
            <a:extLst>
              <a:ext uri="{FF2B5EF4-FFF2-40B4-BE49-F238E27FC236}">
                <a16:creationId xmlns:a16="http://schemas.microsoft.com/office/drawing/2014/main" id="{B2EAB67C-5776-BD19-8409-C229DFB6A5E7}"/>
              </a:ext>
            </a:extLst>
          </p:cNvPr>
          <p:cNvSpPr txBox="1"/>
          <p:nvPr/>
        </p:nvSpPr>
        <p:spPr>
          <a:xfrm>
            <a:off x="3714307" y="1529853"/>
            <a:ext cx="4697461" cy="2677656"/>
          </a:xfrm>
          <a:prstGeom prst="rect">
            <a:avLst/>
          </a:prstGeom>
          <a:noFill/>
        </p:spPr>
        <p:txBody>
          <a:bodyPr wrap="square">
            <a:spAutoFit/>
          </a:bodyPr>
          <a:lstStyle/>
          <a:p>
            <a:pPr algn="just"/>
            <a:r>
              <a:rPr lang="en-US">
                <a:latin typeface="Calibri" panose="020F0502020204030204" pitchFamily="34" charset="0"/>
                <a:ea typeface="Calibri" panose="020F0502020204030204" pitchFamily="34" charset="0"/>
                <a:cs typeface="Calibri" panose="020F0502020204030204" pitchFamily="34" charset="0"/>
              </a:rPr>
              <a:t>          Give from the heart. No amount is too small to make a </a:t>
            </a:r>
          </a:p>
          <a:p>
            <a:pPr algn="just"/>
            <a:r>
              <a:rPr lang="en-US">
                <a:latin typeface="Calibri" panose="020F0502020204030204" pitchFamily="34" charset="0"/>
                <a:ea typeface="Calibri" panose="020F0502020204030204" pitchFamily="34" charset="0"/>
                <a:cs typeface="Calibri" panose="020F0502020204030204" pitchFamily="34" charset="0"/>
              </a:rPr>
              <a:t>          difference.</a:t>
            </a:r>
          </a:p>
          <a:p>
            <a:pPr algn="just"/>
            <a:endParaRPr lang="en-US">
              <a:latin typeface="Calibri" panose="020F0502020204030204" pitchFamily="34" charset="0"/>
              <a:ea typeface="Calibri" panose="020F0502020204030204" pitchFamily="34" charset="0"/>
              <a:cs typeface="Calibri" panose="020F0502020204030204" pitchFamily="34" charset="0"/>
            </a:endParaRPr>
          </a:p>
          <a:p>
            <a:pPr algn="just"/>
            <a:r>
              <a:rPr lang="en-US">
                <a:latin typeface="Calibri" panose="020F0502020204030204" pitchFamily="34" charset="0"/>
                <a:ea typeface="Calibri" panose="020F0502020204030204" pitchFamily="34" charset="0"/>
                <a:cs typeface="Calibri" panose="020F0502020204030204" pitchFamily="34" charset="0"/>
              </a:rPr>
              <a:t>          Rally your friends, family, and schoolmates—giving is </a:t>
            </a:r>
          </a:p>
          <a:p>
            <a:pPr algn="just"/>
            <a:r>
              <a:rPr lang="en-US">
                <a:latin typeface="Calibri" panose="020F0502020204030204" pitchFamily="34" charset="0"/>
                <a:ea typeface="Calibri" panose="020F0502020204030204" pitchFamily="34" charset="0"/>
                <a:cs typeface="Calibri" panose="020F0502020204030204" pitchFamily="34" charset="0"/>
              </a:rPr>
              <a:t>          always better together.</a:t>
            </a:r>
          </a:p>
          <a:p>
            <a:pPr algn="just"/>
            <a:endParaRPr lang="en-US">
              <a:latin typeface="Calibri" panose="020F0502020204030204" pitchFamily="34" charset="0"/>
              <a:ea typeface="Calibri" panose="020F0502020204030204" pitchFamily="34" charset="0"/>
              <a:cs typeface="Calibri" panose="020F0502020204030204" pitchFamily="34" charset="0"/>
            </a:endParaRPr>
          </a:p>
          <a:p>
            <a:pPr algn="just"/>
            <a:r>
              <a:rPr lang="en-US">
                <a:latin typeface="Calibri" panose="020F0502020204030204" pitchFamily="34" charset="0"/>
                <a:ea typeface="Calibri" panose="020F0502020204030204" pitchFamily="34" charset="0"/>
                <a:cs typeface="Calibri" panose="020F0502020204030204" pitchFamily="34" charset="0"/>
              </a:rPr>
              <a:t>          Show what youths can do this YDA. Your support keeps </a:t>
            </a:r>
          </a:p>
          <a:p>
            <a:pPr algn="just"/>
            <a:r>
              <a:rPr lang="en-US">
                <a:latin typeface="Calibri" panose="020F0502020204030204" pitchFamily="34" charset="0"/>
                <a:ea typeface="Calibri" panose="020F0502020204030204" pitchFamily="34" charset="0"/>
                <a:cs typeface="Calibri" panose="020F0502020204030204" pitchFamily="34" charset="0"/>
              </a:rPr>
              <a:t>          dreams alive.</a:t>
            </a:r>
          </a:p>
          <a:p>
            <a:pPr algn="just"/>
            <a:endParaRPr lang="en-US">
              <a:latin typeface="Calibri" panose="020F0502020204030204" pitchFamily="34" charset="0"/>
              <a:ea typeface="Calibri" panose="020F0502020204030204" pitchFamily="34" charset="0"/>
              <a:cs typeface="Calibri" panose="020F0502020204030204" pitchFamily="34" charset="0"/>
            </a:endParaRPr>
          </a:p>
          <a:p>
            <a:pPr algn="just"/>
            <a:r>
              <a:rPr lang="en-US">
                <a:latin typeface="Calibri" panose="020F0502020204030204" pitchFamily="34" charset="0"/>
                <a:ea typeface="Calibri" panose="020F0502020204030204" pitchFamily="34" charset="0"/>
                <a:cs typeface="Calibri" panose="020F0502020204030204" pitchFamily="34" charset="0"/>
              </a:rPr>
              <a:t>          This SG60 milestone year, let’s celebrate how far we </a:t>
            </a:r>
          </a:p>
          <a:p>
            <a:pPr algn="just"/>
            <a:r>
              <a:rPr lang="en-US">
                <a:latin typeface="Calibri" panose="020F0502020204030204" pitchFamily="34" charset="0"/>
                <a:ea typeface="Calibri" panose="020F0502020204030204" pitchFamily="34" charset="0"/>
                <a:cs typeface="Calibri" panose="020F0502020204030204" pitchFamily="34" charset="0"/>
              </a:rPr>
              <a:t>          have come as a community and how much more we can </a:t>
            </a:r>
          </a:p>
          <a:p>
            <a:pPr algn="just"/>
            <a:r>
              <a:rPr lang="en-US">
                <a:latin typeface="Calibri" panose="020F0502020204030204" pitchFamily="34" charset="0"/>
                <a:ea typeface="Calibri" panose="020F0502020204030204" pitchFamily="34" charset="0"/>
                <a:cs typeface="Calibri" panose="020F0502020204030204" pitchFamily="34" charset="0"/>
              </a:rPr>
              <a:t>          achieve together.</a:t>
            </a:r>
          </a:p>
        </p:txBody>
      </p:sp>
      <p:sp>
        <p:nvSpPr>
          <p:cNvPr id="33" name="TextBox 32">
            <a:extLst>
              <a:ext uri="{FF2B5EF4-FFF2-40B4-BE49-F238E27FC236}">
                <a16:creationId xmlns:a16="http://schemas.microsoft.com/office/drawing/2014/main" id="{C0EC08C5-1E64-6ACB-897E-3511DDE97D1A}"/>
              </a:ext>
            </a:extLst>
          </p:cNvPr>
          <p:cNvSpPr txBox="1"/>
          <p:nvPr/>
        </p:nvSpPr>
        <p:spPr>
          <a:xfrm>
            <a:off x="3566039" y="1591022"/>
            <a:ext cx="470495" cy="369332"/>
          </a:xfrm>
          <a:prstGeom prst="rect">
            <a:avLst/>
          </a:prstGeom>
          <a:noFill/>
        </p:spPr>
        <p:txBody>
          <a:bodyPr wrap="square">
            <a:spAutoFit/>
          </a:bodyPr>
          <a:lstStyle/>
          <a:p>
            <a:r>
              <a:rPr lang="en-SG" sz="1800"/>
              <a:t>🎀  </a:t>
            </a:r>
          </a:p>
        </p:txBody>
      </p:sp>
      <p:sp>
        <p:nvSpPr>
          <p:cNvPr id="34" name="TextBox 33">
            <a:extLst>
              <a:ext uri="{FF2B5EF4-FFF2-40B4-BE49-F238E27FC236}">
                <a16:creationId xmlns:a16="http://schemas.microsoft.com/office/drawing/2014/main" id="{A348C874-4FBA-49BD-987A-AF1BA8D3801F}"/>
              </a:ext>
            </a:extLst>
          </p:cNvPr>
          <p:cNvSpPr txBox="1"/>
          <p:nvPr/>
        </p:nvSpPr>
        <p:spPr>
          <a:xfrm>
            <a:off x="3566039" y="2216480"/>
            <a:ext cx="470495" cy="369332"/>
          </a:xfrm>
          <a:prstGeom prst="rect">
            <a:avLst/>
          </a:prstGeom>
          <a:noFill/>
        </p:spPr>
        <p:txBody>
          <a:bodyPr wrap="square">
            <a:spAutoFit/>
          </a:bodyPr>
          <a:lstStyle/>
          <a:p>
            <a:r>
              <a:rPr lang="en-SG" sz="1800"/>
              <a:t>🎀  </a:t>
            </a:r>
          </a:p>
        </p:txBody>
      </p:sp>
      <p:sp>
        <p:nvSpPr>
          <p:cNvPr id="35" name="TextBox 34">
            <a:extLst>
              <a:ext uri="{FF2B5EF4-FFF2-40B4-BE49-F238E27FC236}">
                <a16:creationId xmlns:a16="http://schemas.microsoft.com/office/drawing/2014/main" id="{7525BC13-C413-BE70-73DE-B1B7CC7A6AC6}"/>
              </a:ext>
            </a:extLst>
          </p:cNvPr>
          <p:cNvSpPr txBox="1"/>
          <p:nvPr/>
        </p:nvSpPr>
        <p:spPr>
          <a:xfrm>
            <a:off x="3566039" y="2867985"/>
            <a:ext cx="470495" cy="369332"/>
          </a:xfrm>
          <a:prstGeom prst="rect">
            <a:avLst/>
          </a:prstGeom>
          <a:noFill/>
        </p:spPr>
        <p:txBody>
          <a:bodyPr wrap="square">
            <a:spAutoFit/>
          </a:bodyPr>
          <a:lstStyle/>
          <a:p>
            <a:r>
              <a:rPr lang="en-SG" sz="1800"/>
              <a:t>🎀  </a:t>
            </a:r>
          </a:p>
        </p:txBody>
      </p:sp>
      <p:sp>
        <p:nvSpPr>
          <p:cNvPr id="36" name="TextBox 35">
            <a:extLst>
              <a:ext uri="{FF2B5EF4-FFF2-40B4-BE49-F238E27FC236}">
                <a16:creationId xmlns:a16="http://schemas.microsoft.com/office/drawing/2014/main" id="{9AADD86D-DCCB-63F9-36C1-C97371BB834D}"/>
              </a:ext>
            </a:extLst>
          </p:cNvPr>
          <p:cNvSpPr txBox="1"/>
          <p:nvPr/>
        </p:nvSpPr>
        <p:spPr>
          <a:xfrm>
            <a:off x="3566038" y="3519490"/>
            <a:ext cx="470495" cy="369332"/>
          </a:xfrm>
          <a:prstGeom prst="rect">
            <a:avLst/>
          </a:prstGeom>
          <a:noFill/>
        </p:spPr>
        <p:txBody>
          <a:bodyPr wrap="square">
            <a:spAutoFit/>
          </a:bodyPr>
          <a:lstStyle/>
          <a:p>
            <a:r>
              <a:rPr lang="en-SG" sz="1800"/>
              <a:t>🎀  </a:t>
            </a:r>
          </a:p>
        </p:txBody>
      </p:sp>
    </p:spTree>
    <p:extLst>
      <p:ext uri="{BB962C8B-B14F-4D97-AF65-F5344CB8AC3E}">
        <p14:creationId xmlns:p14="http://schemas.microsoft.com/office/powerpoint/2010/main" val="3393221772"/>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
          <a:extLst>
            <a:ext uri="{FF2B5EF4-FFF2-40B4-BE49-F238E27FC236}">
              <a16:creationId xmlns:a16="http://schemas.microsoft.com/office/drawing/2014/main" id="{0B6FC4FC-E4C6-AD73-240A-F771EF05E107}"/>
            </a:ext>
          </a:extLst>
        </p:cNvPr>
        <p:cNvGrpSpPr/>
        <p:nvPr/>
      </p:nvGrpSpPr>
      <p:grpSpPr>
        <a:xfrm>
          <a:off x="0" y="0"/>
          <a:ext cx="0" cy="0"/>
          <a:chOff x="0" y="0"/>
          <a:chExt cx="0" cy="0"/>
        </a:xfrm>
      </p:grpSpPr>
      <p:sp>
        <p:nvSpPr>
          <p:cNvPr id="54" name="Google Shape;54;p10">
            <a:extLst>
              <a:ext uri="{FF2B5EF4-FFF2-40B4-BE49-F238E27FC236}">
                <a16:creationId xmlns:a16="http://schemas.microsoft.com/office/drawing/2014/main" id="{86E02DFF-AB66-208A-18C6-A1332F77231E}"/>
              </a:ext>
            </a:extLst>
          </p:cNvPr>
          <p:cNvSpPr txBox="1">
            <a:spLocks noGrp="1"/>
          </p:cNvSpPr>
          <p:nvPr>
            <p:ph type="ctrTitle"/>
          </p:nvPr>
        </p:nvSpPr>
        <p:spPr>
          <a:xfrm>
            <a:off x="419100" y="781050"/>
            <a:ext cx="6858000" cy="17907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rgbClr val="124DA0"/>
              </a:buClr>
              <a:buSzPts val="4500"/>
              <a:buFont typeface="Calibri"/>
              <a:buNone/>
            </a:pPr>
            <a:r>
              <a:rPr lang="en-GB" sz="3200"/>
              <a:t>🌠Set Your Dreams In Motion🌠 </a:t>
            </a:r>
            <a:endParaRPr sz="3200"/>
          </a:p>
        </p:txBody>
      </p:sp>
      <p:sp>
        <p:nvSpPr>
          <p:cNvPr id="55" name="Google Shape;55;p10">
            <a:extLst>
              <a:ext uri="{FF2B5EF4-FFF2-40B4-BE49-F238E27FC236}">
                <a16:creationId xmlns:a16="http://schemas.microsoft.com/office/drawing/2014/main" id="{9707796A-ADEF-69C5-4716-BD1E7162082E}"/>
              </a:ext>
            </a:extLst>
          </p:cNvPr>
          <p:cNvSpPr txBox="1">
            <a:spLocks noGrp="1"/>
          </p:cNvSpPr>
          <p:nvPr>
            <p:ph type="subTitle" idx="1"/>
          </p:nvPr>
        </p:nvSpPr>
        <p:spPr>
          <a:xfrm>
            <a:off x="419100" y="2640806"/>
            <a:ext cx="8364682" cy="12417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124DA0"/>
              </a:buClr>
              <a:buSzPts val="3000"/>
              <a:buNone/>
            </a:pPr>
            <a:r>
              <a:rPr lang="en-US" sz="1800" b="1" i="1"/>
              <a:t>Our Future, Our Say – Because dreams aren’t just for grown-ups.</a:t>
            </a:r>
          </a:p>
        </p:txBody>
      </p:sp>
    </p:spTree>
    <p:extLst>
      <p:ext uri="{BB962C8B-B14F-4D97-AF65-F5344CB8AC3E}">
        <p14:creationId xmlns:p14="http://schemas.microsoft.com/office/powerpoint/2010/main" val="2922240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887BB-4B17-32F3-87F5-8729ABC323F0}"/>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B21982E9-27A1-CDA4-8D8D-8828101792C9}"/>
              </a:ext>
            </a:extLst>
          </p:cNvPr>
          <p:cNvSpPr>
            <a:spLocks noGrp="1"/>
          </p:cNvSpPr>
          <p:nvPr>
            <p:ph type="title"/>
          </p:nvPr>
        </p:nvSpPr>
        <p:spPr>
          <a:xfrm>
            <a:off x="628650" y="450389"/>
            <a:ext cx="7886700" cy="420900"/>
          </a:xfrm>
        </p:spPr>
        <p:txBody>
          <a:bodyPr>
            <a:normAutofit/>
          </a:bodyPr>
          <a:lstStyle/>
          <a:p>
            <a:r>
              <a:rPr lang="en-SG"/>
              <a:t>🌠</a:t>
            </a:r>
            <a:r>
              <a:rPr lang="en-US"/>
              <a:t>Set Your Dreams in Motion — Our Future, Our Say</a:t>
            </a:r>
            <a:r>
              <a:rPr lang="en-SG"/>
              <a:t>🌠</a:t>
            </a:r>
            <a:endParaRPr lang="en-US"/>
          </a:p>
        </p:txBody>
      </p:sp>
      <p:pic>
        <p:nvPicPr>
          <p:cNvPr id="2" name="Picture 1" descr="A blue and orange text on a black background&#10;&#10;AI-generated content may be incorrect.">
            <a:extLst>
              <a:ext uri="{FF2B5EF4-FFF2-40B4-BE49-F238E27FC236}">
                <a16:creationId xmlns:a16="http://schemas.microsoft.com/office/drawing/2014/main" id="{168FB946-3FCF-FAC0-95B5-1185B69153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3290" y="4608555"/>
            <a:ext cx="930719" cy="432000"/>
          </a:xfrm>
          <a:prstGeom prst="rect">
            <a:avLst/>
          </a:prstGeom>
        </p:spPr>
      </p:pic>
      <p:sp>
        <p:nvSpPr>
          <p:cNvPr id="10" name="TextBox 9">
            <a:extLst>
              <a:ext uri="{FF2B5EF4-FFF2-40B4-BE49-F238E27FC236}">
                <a16:creationId xmlns:a16="http://schemas.microsoft.com/office/drawing/2014/main" id="{E1CFE0E3-EB3E-C908-A242-DAC50A11E97E}"/>
              </a:ext>
            </a:extLst>
          </p:cNvPr>
          <p:cNvSpPr txBox="1"/>
          <p:nvPr/>
        </p:nvSpPr>
        <p:spPr>
          <a:xfrm>
            <a:off x="628648" y="878061"/>
            <a:ext cx="6381868" cy="3693319"/>
          </a:xfrm>
          <a:prstGeom prst="rect">
            <a:avLst/>
          </a:prstGeom>
          <a:noFill/>
        </p:spPr>
        <p:txBody>
          <a:bodyPr wrap="square">
            <a:spAutoFit/>
          </a:bodyPr>
          <a:lstStyle/>
          <a:p>
            <a:pPr algn="just"/>
            <a:r>
              <a:rPr lang="en-US">
                <a:latin typeface="Calibri" panose="020F0502020204030204" pitchFamily="34" charset="0"/>
                <a:ea typeface="Calibri" panose="020F0502020204030204" pitchFamily="34" charset="0"/>
                <a:cs typeface="Calibri" panose="020F0502020204030204" pitchFamily="34" charset="0"/>
              </a:rPr>
              <a:t>As we celebrate Youth Day, let’s remember that every hope and action from youths like you adds to the strength and spirit of our nation. </a:t>
            </a:r>
          </a:p>
          <a:p>
            <a:pPr algn="just"/>
            <a:endParaRPr lang="en-US">
              <a:latin typeface="Calibri" panose="020F0502020204030204" pitchFamily="34" charset="0"/>
              <a:ea typeface="Calibri" panose="020F0502020204030204" pitchFamily="34" charset="0"/>
              <a:cs typeface="Calibri" panose="020F0502020204030204" pitchFamily="34" charset="0"/>
            </a:endParaRPr>
          </a:p>
          <a:p>
            <a:pPr algn="just"/>
            <a:r>
              <a:rPr lang="en-US">
                <a:latin typeface="Calibri" panose="020F0502020204030204" pitchFamily="34" charset="0"/>
                <a:ea typeface="Calibri" panose="020F0502020204030204" pitchFamily="34" charset="0"/>
                <a:cs typeface="Calibri" panose="020F0502020204030204" pitchFamily="34" charset="0"/>
              </a:rPr>
              <a:t>Through this activity, your dreams take flight and become part of a larger story — one of kindness, giving, and shaping a future we can all be proud of.</a:t>
            </a:r>
          </a:p>
          <a:p>
            <a:pPr algn="just"/>
            <a:endParaRPr lang="en-US">
              <a:latin typeface="Calibri" panose="020F0502020204030204" pitchFamily="34" charset="0"/>
              <a:ea typeface="Calibri" panose="020F0502020204030204" pitchFamily="34" charset="0"/>
              <a:cs typeface="Calibri" panose="020F0502020204030204" pitchFamily="34" charset="0"/>
            </a:endParaRPr>
          </a:p>
          <a:p>
            <a:pPr algn="just"/>
            <a:r>
              <a:rPr lang="en-US">
                <a:latin typeface="Calibri" panose="020F0502020204030204" pitchFamily="34" charset="0"/>
                <a:ea typeface="Calibri" panose="020F0502020204030204" pitchFamily="34" charset="0"/>
                <a:cs typeface="Calibri" panose="020F0502020204030204" pitchFamily="34" charset="0"/>
              </a:rPr>
              <a:t>Thank you for sharing your voice and helping us make Youth Day meaningful for everyone. Together, let’s set our dreams in motion and create a brighter tomorrow.</a:t>
            </a:r>
          </a:p>
          <a:p>
            <a:pPr algn="just"/>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Take a moment to think about these questions:</a:t>
            </a:r>
            <a:br>
              <a:rPr lang="en-US">
                <a:latin typeface="Calibri" panose="020F0502020204030204" pitchFamily="34" charset="0"/>
                <a:ea typeface="Calibri" panose="020F0502020204030204" pitchFamily="34" charset="0"/>
                <a:cs typeface="Calibri" panose="020F0502020204030204" pitchFamily="34" charset="0"/>
              </a:rPr>
            </a:br>
            <a:r>
              <a:rPr lang="en-US" b="1">
                <a:latin typeface="Calibri" panose="020F0502020204030204" pitchFamily="34" charset="0"/>
                <a:ea typeface="Calibri" panose="020F0502020204030204" pitchFamily="34" charset="0"/>
                <a:cs typeface="Calibri" panose="020F0502020204030204" pitchFamily="34" charset="0"/>
              </a:rPr>
              <a:t>1️⃣ What is your Singapore Dream as we celebrate SG60?</a:t>
            </a:r>
            <a:br>
              <a:rPr lang="en-US" b="1">
                <a:latin typeface="Calibri" panose="020F0502020204030204" pitchFamily="34" charset="0"/>
                <a:ea typeface="Calibri" panose="020F0502020204030204" pitchFamily="34" charset="0"/>
                <a:cs typeface="Calibri" panose="020F0502020204030204" pitchFamily="34" charset="0"/>
              </a:rPr>
            </a:br>
            <a:r>
              <a:rPr lang="en-US" b="1">
                <a:latin typeface="Calibri" panose="020F0502020204030204" pitchFamily="34" charset="0"/>
                <a:ea typeface="Calibri" panose="020F0502020204030204" pitchFamily="34" charset="0"/>
                <a:cs typeface="Calibri" panose="020F0502020204030204" pitchFamily="34" charset="0"/>
              </a:rPr>
              <a:t>2️⃣ What is one action you can take to make your Singapore dream come true?</a:t>
            </a:r>
            <a:endParaRPr lang="en-US">
              <a:latin typeface="Calibri" panose="020F0502020204030204" pitchFamily="34" charset="0"/>
              <a:ea typeface="Calibri" panose="020F0502020204030204" pitchFamily="34" charset="0"/>
              <a:cs typeface="Calibri" panose="020F0502020204030204" pitchFamily="34" charset="0"/>
            </a:endParaRPr>
          </a:p>
          <a:p>
            <a:pPr algn="just"/>
            <a:endParaRPr lang="en-US">
              <a:latin typeface="Calibri" panose="020F0502020204030204" pitchFamily="34" charset="0"/>
              <a:ea typeface="Calibri" panose="020F0502020204030204" pitchFamily="34" charset="0"/>
              <a:cs typeface="Calibri" panose="020F0502020204030204" pitchFamily="34" charset="0"/>
            </a:endParaRPr>
          </a:p>
          <a:p>
            <a:pPr algn="just"/>
            <a:r>
              <a:rPr lang="en-US">
                <a:latin typeface="Calibri" panose="020F0502020204030204" pitchFamily="34" charset="0"/>
                <a:ea typeface="Calibri" panose="020F0502020204030204" pitchFamily="34" charset="0"/>
                <a:cs typeface="Calibri" panose="020F0502020204030204" pitchFamily="34" charset="0"/>
              </a:rPr>
              <a:t>Scan the QR code to share your thoughts with Community Chest — and be ready to share your ideas with your class. Every dream counts!</a:t>
            </a:r>
          </a:p>
          <a:p>
            <a:pPr marL="171450" indent="-171450" algn="just">
              <a:buFont typeface="Arial" panose="020B0604020202020204" pitchFamily="34" charset="0"/>
              <a:buChar char="•"/>
            </a:pPr>
            <a:r>
              <a:rPr lang="en-US" sz="1200" i="1">
                <a:latin typeface="Calibri" panose="020F0502020204030204" pitchFamily="34" charset="0"/>
                <a:ea typeface="Calibri" panose="020F0502020204030204" pitchFamily="34" charset="0"/>
                <a:cs typeface="Calibri" panose="020F0502020204030204" pitchFamily="34" charset="0"/>
              </a:rPr>
              <a:t>Note: Consent will be asked within the Form.Sg. You can remain anonymous if you wish, but our school’s name will be recorded.</a:t>
            </a:r>
          </a:p>
        </p:txBody>
      </p:sp>
      <p:pic>
        <p:nvPicPr>
          <p:cNvPr id="12" name="Picture 11" descr="A qr code with a logo&#10;&#10;AI-generated content may be incorrect.">
            <a:extLst>
              <a:ext uri="{FF2B5EF4-FFF2-40B4-BE49-F238E27FC236}">
                <a16:creationId xmlns:a16="http://schemas.microsoft.com/office/drawing/2014/main" id="{4ECB4F68-441C-383C-6B06-31D00C4D86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10516" y="1544069"/>
            <a:ext cx="1890858" cy="2055362"/>
          </a:xfrm>
          <a:prstGeom prst="rect">
            <a:avLst/>
          </a:prstGeom>
        </p:spPr>
      </p:pic>
    </p:spTree>
    <p:extLst>
      <p:ext uri="{BB962C8B-B14F-4D97-AF65-F5344CB8AC3E}">
        <p14:creationId xmlns:p14="http://schemas.microsoft.com/office/powerpoint/2010/main" val="3937243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A80C7-C20D-C0E0-85EB-69C9DBDBFCB9}"/>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3705476C-0F8C-E7D6-E0D2-8E4BD1878DEB}"/>
              </a:ext>
            </a:extLst>
          </p:cNvPr>
          <p:cNvSpPr>
            <a:spLocks noGrp="1"/>
          </p:cNvSpPr>
          <p:nvPr>
            <p:ph type="title"/>
          </p:nvPr>
        </p:nvSpPr>
        <p:spPr>
          <a:xfrm>
            <a:off x="628650" y="450389"/>
            <a:ext cx="7886700" cy="420900"/>
          </a:xfrm>
        </p:spPr>
        <p:txBody>
          <a:bodyPr>
            <a:normAutofit/>
          </a:bodyPr>
          <a:lstStyle/>
          <a:p>
            <a:r>
              <a:rPr lang="en-US"/>
              <a:t>📝Instructions for Teachers — Set Your Dreams in Motion Activity📝</a:t>
            </a:r>
          </a:p>
        </p:txBody>
      </p:sp>
      <p:pic>
        <p:nvPicPr>
          <p:cNvPr id="2" name="Picture 1" descr="A blue and orange text on a black background&#10;&#10;AI-generated content may be incorrect.">
            <a:extLst>
              <a:ext uri="{FF2B5EF4-FFF2-40B4-BE49-F238E27FC236}">
                <a16:creationId xmlns:a16="http://schemas.microsoft.com/office/drawing/2014/main" id="{87800FD6-DB0A-3C18-CA7B-BFEDDADB75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3290" y="4608555"/>
            <a:ext cx="930719" cy="432000"/>
          </a:xfrm>
          <a:prstGeom prst="rect">
            <a:avLst/>
          </a:prstGeom>
        </p:spPr>
      </p:pic>
      <p:sp>
        <p:nvSpPr>
          <p:cNvPr id="21" name="TextBox 20">
            <a:extLst>
              <a:ext uri="{FF2B5EF4-FFF2-40B4-BE49-F238E27FC236}">
                <a16:creationId xmlns:a16="http://schemas.microsoft.com/office/drawing/2014/main" id="{956AF6A0-CBB6-E063-6568-94CC9E6D40FE}"/>
              </a:ext>
            </a:extLst>
          </p:cNvPr>
          <p:cNvSpPr txBox="1"/>
          <p:nvPr/>
        </p:nvSpPr>
        <p:spPr>
          <a:xfrm>
            <a:off x="432391" y="840508"/>
            <a:ext cx="8222511" cy="3785652"/>
          </a:xfrm>
          <a:prstGeom prst="rect">
            <a:avLst/>
          </a:prstGeom>
          <a:noFill/>
        </p:spPr>
        <p:txBody>
          <a:bodyPr wrap="square">
            <a:spAutoFit/>
          </a:bodyPr>
          <a:lstStyle/>
          <a:p>
            <a:r>
              <a:rPr lang="en-US">
                <a:latin typeface="Calibri" panose="020F0502020204030204" pitchFamily="34" charset="0"/>
                <a:ea typeface="Calibri" panose="020F0502020204030204" pitchFamily="34" charset="0"/>
                <a:cs typeface="Calibri" panose="020F0502020204030204" pitchFamily="34" charset="0"/>
              </a:rPr>
              <a:t>1️⃣ Brief students on why their voices matter in marking SG60 and how their hopes and actions will contribute to Community Chest’s Youth Day Appeal (YDA) reflections.</a:t>
            </a:r>
          </a:p>
          <a:p>
            <a:endParaRPr lang="en-US" sz="1000">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2️⃣ Share the QR code setup by Community Chest and invite students to submit their responses to the two short questions quietly.</a:t>
            </a:r>
          </a:p>
          <a:p>
            <a:endParaRPr lang="en-US" sz="1000">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3️⃣ Consider using </a:t>
            </a:r>
            <a:r>
              <a:rPr lang="en-US" err="1">
                <a:latin typeface="Calibri" panose="020F0502020204030204" pitchFamily="34" charset="0"/>
                <a:ea typeface="Calibri" panose="020F0502020204030204" pitchFamily="34" charset="0"/>
                <a:cs typeface="Calibri" panose="020F0502020204030204" pitchFamily="34" charset="0"/>
              </a:rPr>
              <a:t>Mentimeter</a:t>
            </a:r>
            <a:r>
              <a:rPr lang="en-US">
                <a:latin typeface="Calibri" panose="020F0502020204030204" pitchFamily="34" charset="0"/>
                <a:ea typeface="Calibri" panose="020F0502020204030204" pitchFamily="34" charset="0"/>
                <a:cs typeface="Calibri" panose="020F0502020204030204" pitchFamily="34" charset="0"/>
              </a:rPr>
              <a:t> or a similar tool to show real-time anonymous responses from students, or alternatively, create a private space for students to reflect individually.</a:t>
            </a:r>
          </a:p>
          <a:p>
            <a:endParaRPr lang="en-US" sz="1000">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4️⃣ After submission, invite volunteers or call on students to share their dreams and actions aloud with the class. Encourage them to listen and support one another.</a:t>
            </a:r>
          </a:p>
          <a:p>
            <a:endParaRPr lang="en-US" sz="1000">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5️⃣ Inform students that their responses may be showcased anonymously on YDA campaign page or social media as part of SG60 giving efforts. </a:t>
            </a:r>
          </a:p>
          <a:p>
            <a:pPr marL="171450" indent="-171450">
              <a:buFont typeface="Arial" panose="020B0604020202020204" pitchFamily="34" charset="0"/>
              <a:buChar char="•"/>
            </a:pPr>
            <a:r>
              <a:rPr lang="en-US" sz="1200">
                <a:latin typeface="Calibri" panose="020F0502020204030204" pitchFamily="34" charset="0"/>
                <a:ea typeface="Calibri" panose="020F0502020204030204" pitchFamily="34" charset="0"/>
                <a:cs typeface="Calibri" panose="020F0502020204030204" pitchFamily="34" charset="0"/>
              </a:rPr>
              <a:t>The Form.Sg includes a consent column where students can indicate if they are comfortable for their response to be featured. </a:t>
            </a:r>
          </a:p>
          <a:p>
            <a:pPr marL="171450" indent="-171450">
              <a:buFont typeface="Arial" panose="020B0604020202020204" pitchFamily="34" charset="0"/>
              <a:buChar char="•"/>
            </a:pPr>
            <a:r>
              <a:rPr lang="en-US" sz="1200">
                <a:latin typeface="Calibri" panose="020F0502020204030204" pitchFamily="34" charset="0"/>
                <a:ea typeface="Calibri" panose="020F0502020204030204" pitchFamily="34" charset="0"/>
                <a:cs typeface="Calibri" panose="020F0502020204030204" pitchFamily="34" charset="0"/>
              </a:rPr>
              <a:t>Students may choose to remain anonymous in their submission if they wish. </a:t>
            </a:r>
          </a:p>
          <a:p>
            <a:pPr marL="171450" indent="-171450">
              <a:buFont typeface="Arial" panose="020B0604020202020204" pitchFamily="34" charset="0"/>
              <a:buChar char="•"/>
            </a:pPr>
            <a:r>
              <a:rPr lang="en-US" sz="1200">
                <a:latin typeface="Calibri" panose="020F0502020204030204" pitchFamily="34" charset="0"/>
                <a:ea typeface="Calibri" panose="020F0502020204030204" pitchFamily="34" charset="0"/>
                <a:cs typeface="Calibri" panose="020F0502020204030204" pitchFamily="34" charset="0"/>
              </a:rPr>
              <a:t>The name of the school will be noted in all submissions.</a:t>
            </a:r>
          </a:p>
          <a:p>
            <a:endParaRPr lang="en-US" sz="1000">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6️⃣ Thank your students for participating meaningfully!</a:t>
            </a:r>
          </a:p>
        </p:txBody>
      </p:sp>
    </p:spTree>
    <p:extLst>
      <p:ext uri="{BB962C8B-B14F-4D97-AF65-F5344CB8AC3E}">
        <p14:creationId xmlns:p14="http://schemas.microsoft.com/office/powerpoint/2010/main" val="3707346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5A0A8-785E-7FEB-44A4-5EFDA64362DC}"/>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92936AB2-149F-30C4-5698-C7CABE5B9DDE}"/>
              </a:ext>
            </a:extLst>
          </p:cNvPr>
          <p:cNvSpPr>
            <a:spLocks noGrp="1"/>
          </p:cNvSpPr>
          <p:nvPr>
            <p:ph type="title"/>
          </p:nvPr>
        </p:nvSpPr>
        <p:spPr>
          <a:xfrm>
            <a:off x="628650" y="450389"/>
            <a:ext cx="7886700" cy="420900"/>
          </a:xfrm>
        </p:spPr>
        <p:txBody>
          <a:bodyPr>
            <a:normAutofit/>
          </a:bodyPr>
          <a:lstStyle/>
          <a:p>
            <a:r>
              <a:rPr lang="en-US"/>
              <a:t>📝Instructions for Teachers — Set Your Dreams in Motion Activity📝</a:t>
            </a:r>
          </a:p>
        </p:txBody>
      </p:sp>
      <p:pic>
        <p:nvPicPr>
          <p:cNvPr id="2" name="Picture 1" descr="A blue and orange text on a black background&#10;&#10;AI-generated content may be incorrect.">
            <a:extLst>
              <a:ext uri="{FF2B5EF4-FFF2-40B4-BE49-F238E27FC236}">
                <a16:creationId xmlns:a16="http://schemas.microsoft.com/office/drawing/2014/main" id="{C9A253D0-3475-C5E1-08D8-8D330B4986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3290" y="4608555"/>
            <a:ext cx="930719" cy="432000"/>
          </a:xfrm>
          <a:prstGeom prst="rect">
            <a:avLst/>
          </a:prstGeom>
        </p:spPr>
      </p:pic>
      <p:sp>
        <p:nvSpPr>
          <p:cNvPr id="21" name="TextBox 20">
            <a:extLst>
              <a:ext uri="{FF2B5EF4-FFF2-40B4-BE49-F238E27FC236}">
                <a16:creationId xmlns:a16="http://schemas.microsoft.com/office/drawing/2014/main" id="{B6C468D2-7487-892D-2A56-3381840E7ACF}"/>
              </a:ext>
            </a:extLst>
          </p:cNvPr>
          <p:cNvSpPr txBox="1"/>
          <p:nvPr/>
        </p:nvSpPr>
        <p:spPr>
          <a:xfrm>
            <a:off x="768202" y="982274"/>
            <a:ext cx="7468486" cy="3570208"/>
          </a:xfrm>
          <a:prstGeom prst="rect">
            <a:avLst/>
          </a:prstGeom>
          <a:noFill/>
        </p:spPr>
        <p:txBody>
          <a:bodyPr wrap="square">
            <a:spAutoFit/>
          </a:bodyPr>
          <a:lstStyle/>
          <a:p>
            <a:r>
              <a:rPr lang="en-US">
                <a:latin typeface="Calibri" panose="020F0502020204030204" pitchFamily="34" charset="0"/>
                <a:ea typeface="Calibri" panose="020F0502020204030204" pitchFamily="34" charset="0"/>
                <a:cs typeface="Calibri" panose="020F0502020204030204" pitchFamily="34" charset="0"/>
                <a:hlinkClick r:id="rId4"/>
              </a:rPr>
              <a:t>Form.Sg </a:t>
            </a:r>
            <a:r>
              <a:rPr lang="en-US">
                <a:latin typeface="Calibri" panose="020F0502020204030204" pitchFamily="34" charset="0"/>
                <a:ea typeface="Calibri" panose="020F0502020204030204" pitchFamily="34" charset="0"/>
                <a:cs typeface="Calibri" panose="020F0502020204030204" pitchFamily="34" charset="0"/>
              </a:rPr>
              <a:t>Questions for Teachers to guide students’ reflections and encourage thoughtful responses:</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1️⃣ What is your Singapore Dream as we celebrate SG60?</a:t>
            </a:r>
            <a:endParaRPr lang="en-US" i="1">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i="1">
                <a:latin typeface="Calibri" panose="020F0502020204030204" pitchFamily="34" charset="0"/>
                <a:ea typeface="Calibri" panose="020F0502020204030204" pitchFamily="34" charset="0"/>
                <a:cs typeface="Calibri" panose="020F0502020204030204" pitchFamily="34" charset="0"/>
              </a:rPr>
              <a:t>Encourage students to think about their hopes and vision for Singapore’s future.</a:t>
            </a:r>
          </a:p>
          <a:p>
            <a:pPr marL="171450" indent="-171450">
              <a:buFont typeface="Arial" panose="020B0604020202020204" pitchFamily="34" charset="0"/>
              <a:buChar char="•"/>
            </a:pPr>
            <a:r>
              <a:rPr lang="en-US" sz="1200" i="1">
                <a:latin typeface="Calibri" panose="020F0502020204030204" pitchFamily="34" charset="0"/>
                <a:ea typeface="Calibri" panose="020F0502020204030204" pitchFamily="34" charset="0"/>
                <a:cs typeface="Calibri" panose="020F0502020204030204" pitchFamily="34" charset="0"/>
              </a:rPr>
              <a:t>Prompt them to consider values like kindness, community, inclusivity, and progress.</a:t>
            </a:r>
          </a:p>
          <a:p>
            <a:pPr marL="171450" indent="-171450">
              <a:buFont typeface="Arial" panose="020B0604020202020204" pitchFamily="34" charset="0"/>
              <a:buChar char="•"/>
            </a:pPr>
            <a:r>
              <a:rPr lang="en-US" sz="1200" i="1">
                <a:latin typeface="Calibri" panose="020F0502020204030204" pitchFamily="34" charset="0"/>
                <a:ea typeface="Calibri" panose="020F0502020204030204" pitchFamily="34" charset="0"/>
                <a:cs typeface="Calibri" panose="020F0502020204030204" pitchFamily="34" charset="0"/>
              </a:rPr>
              <a:t>Ask: “What kind of Singapore do you want to help build?”</a:t>
            </a:r>
          </a:p>
          <a:p>
            <a:endParaRPr lang="en-US" sz="700">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2️⃣ What is one action you can take to make your Singapore dream come true?</a:t>
            </a:r>
          </a:p>
          <a:p>
            <a:pPr marL="171450" indent="-171450">
              <a:buFont typeface="Arial" panose="020B0604020202020204" pitchFamily="34" charset="0"/>
              <a:buChar char="•"/>
            </a:pPr>
            <a:r>
              <a:rPr lang="en-US" sz="1200" i="1">
                <a:latin typeface="Calibri" panose="020F0502020204030204" pitchFamily="34" charset="0"/>
                <a:ea typeface="Calibri" panose="020F0502020204030204" pitchFamily="34" charset="0"/>
                <a:cs typeface="Calibri" panose="020F0502020204030204" pitchFamily="34" charset="0"/>
              </a:rPr>
              <a:t>Invite students to suggest simple, practical steps they can take.</a:t>
            </a:r>
          </a:p>
          <a:p>
            <a:pPr marL="171450" indent="-171450">
              <a:buFont typeface="Arial" panose="020B0604020202020204" pitchFamily="34" charset="0"/>
              <a:buChar char="•"/>
            </a:pPr>
            <a:r>
              <a:rPr lang="en-US" sz="1200" i="1">
                <a:latin typeface="Calibri" panose="020F0502020204030204" pitchFamily="34" charset="0"/>
                <a:ea typeface="Calibri" panose="020F0502020204030204" pitchFamily="34" charset="0"/>
                <a:cs typeface="Calibri" panose="020F0502020204030204" pitchFamily="34" charset="0"/>
              </a:rPr>
              <a:t>Prompt ideas like helping others, volunteering, being kind, or raising awareness.</a:t>
            </a:r>
          </a:p>
          <a:p>
            <a:pPr marL="171450" indent="-171450">
              <a:buFont typeface="Arial" panose="020B0604020202020204" pitchFamily="34" charset="0"/>
              <a:buChar char="•"/>
            </a:pPr>
            <a:r>
              <a:rPr lang="en-US" sz="1200" i="1">
                <a:latin typeface="Calibri" panose="020F0502020204030204" pitchFamily="34" charset="0"/>
                <a:ea typeface="Calibri" panose="020F0502020204030204" pitchFamily="34" charset="0"/>
                <a:cs typeface="Calibri" panose="020F0502020204030204" pitchFamily="34" charset="0"/>
              </a:rPr>
              <a:t>Ask: “How can you contribute to making your dream a reality?”</a:t>
            </a:r>
          </a:p>
          <a:p>
            <a:endParaRPr lang="en-US" sz="700">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3️⃣ School Name</a:t>
            </a:r>
          </a:p>
          <a:p>
            <a:endParaRPr lang="en-US" sz="700">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4️⃣ Would you be happy for us to share your response anonymously on Community Chest’s Youth Day Appeal page or social media? (Yes / No)</a:t>
            </a:r>
          </a:p>
          <a:p>
            <a:endParaRPr lang="en-US" sz="700">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5️⃣ You may share your name if you if you wish; otherwise, leave blank to stay anonymous. (Optional)</a:t>
            </a:r>
          </a:p>
        </p:txBody>
      </p:sp>
    </p:spTree>
    <p:extLst>
      <p:ext uri="{BB962C8B-B14F-4D97-AF65-F5344CB8AC3E}">
        <p14:creationId xmlns:p14="http://schemas.microsoft.com/office/powerpoint/2010/main" val="2634674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6">
          <a:extLst>
            <a:ext uri="{FF2B5EF4-FFF2-40B4-BE49-F238E27FC236}">
              <a16:creationId xmlns:a16="http://schemas.microsoft.com/office/drawing/2014/main" id="{0553B629-5A8D-3543-D450-AED1566E1101}"/>
            </a:ext>
          </a:extLst>
        </p:cNvPr>
        <p:cNvGrpSpPr/>
        <p:nvPr/>
      </p:nvGrpSpPr>
      <p:grpSpPr>
        <a:xfrm>
          <a:off x="0" y="0"/>
          <a:ext cx="0" cy="0"/>
          <a:chOff x="0" y="0"/>
          <a:chExt cx="0" cy="0"/>
        </a:xfrm>
      </p:grpSpPr>
      <p:sp>
        <p:nvSpPr>
          <p:cNvPr id="5" name="Google Shape;87;p15">
            <a:extLst>
              <a:ext uri="{FF2B5EF4-FFF2-40B4-BE49-F238E27FC236}">
                <a16:creationId xmlns:a16="http://schemas.microsoft.com/office/drawing/2014/main" id="{B7E05036-F43F-8399-1AB7-314E89345471}"/>
              </a:ext>
            </a:extLst>
          </p:cNvPr>
          <p:cNvSpPr txBox="1">
            <a:spLocks noGrp="1"/>
          </p:cNvSpPr>
          <p:nvPr>
            <p:ph type="subTitle" idx="1"/>
          </p:nvPr>
        </p:nvSpPr>
        <p:spPr>
          <a:xfrm>
            <a:off x="602512" y="3121210"/>
            <a:ext cx="7960241" cy="3819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ct val="100000"/>
              <a:buNone/>
            </a:pPr>
            <a:r>
              <a:rPr lang="en-US" sz="2400" i="1">
                <a:ln>
                  <a:solidFill>
                    <a:srgbClr val="FFC000"/>
                  </a:solidFill>
                </a:ln>
              </a:rPr>
              <a:t>Thank you for being part of Youth Day Appeal 2025. </a:t>
            </a:r>
          </a:p>
          <a:p>
            <a:pPr marL="0" lvl="0" indent="0" algn="ctr" rtl="0">
              <a:lnSpc>
                <a:spcPct val="90000"/>
              </a:lnSpc>
              <a:spcBef>
                <a:spcPts val="0"/>
              </a:spcBef>
              <a:spcAft>
                <a:spcPts val="0"/>
              </a:spcAft>
              <a:buClr>
                <a:schemeClr val="lt1"/>
              </a:buClr>
              <a:buSzPct val="100000"/>
              <a:buNone/>
            </a:pPr>
            <a:r>
              <a:rPr lang="en-US" sz="2400" i="1">
                <a:ln>
                  <a:solidFill>
                    <a:srgbClr val="FFC000"/>
                  </a:solidFill>
                </a:ln>
              </a:rPr>
              <a:t>Together, we are uplifting lives and helping a million dreams take flight for a brighter, kinder Singapore.</a:t>
            </a:r>
          </a:p>
        </p:txBody>
      </p:sp>
    </p:spTree>
    <p:extLst>
      <p:ext uri="{BB962C8B-B14F-4D97-AF65-F5344CB8AC3E}">
        <p14:creationId xmlns:p14="http://schemas.microsoft.com/office/powerpoint/2010/main" val="1240963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F2B4E-90D4-150E-F0B6-89B83EA7E43B}"/>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41C9D59B-04B7-9F1F-8164-170689E638A6}"/>
              </a:ext>
            </a:extLst>
          </p:cNvPr>
          <p:cNvSpPr>
            <a:spLocks noGrp="1"/>
          </p:cNvSpPr>
          <p:nvPr>
            <p:ph type="title"/>
          </p:nvPr>
        </p:nvSpPr>
        <p:spPr>
          <a:xfrm>
            <a:off x="628650" y="450389"/>
            <a:ext cx="7886700" cy="420900"/>
          </a:xfrm>
        </p:spPr>
        <p:txBody>
          <a:bodyPr/>
          <a:lstStyle/>
          <a:p>
            <a:r>
              <a:rPr lang="en-US"/>
              <a:t>Teaching Notes</a:t>
            </a:r>
          </a:p>
        </p:txBody>
      </p:sp>
      <p:pic>
        <p:nvPicPr>
          <p:cNvPr id="2" name="Picture 1" descr="A blue and orange text on a black background&#10;&#10;AI-generated content may be incorrect.">
            <a:extLst>
              <a:ext uri="{FF2B5EF4-FFF2-40B4-BE49-F238E27FC236}">
                <a16:creationId xmlns:a16="http://schemas.microsoft.com/office/drawing/2014/main" id="{B478E55F-DFE8-4CA2-B213-0624365CB3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3290" y="4608555"/>
            <a:ext cx="930719" cy="432000"/>
          </a:xfrm>
          <a:prstGeom prst="rect">
            <a:avLst/>
          </a:prstGeom>
        </p:spPr>
      </p:pic>
      <p:graphicFrame>
        <p:nvGraphicFramePr>
          <p:cNvPr id="5" name="Table 4">
            <a:extLst>
              <a:ext uri="{FF2B5EF4-FFF2-40B4-BE49-F238E27FC236}">
                <a16:creationId xmlns:a16="http://schemas.microsoft.com/office/drawing/2014/main" id="{FC976A8E-B3A0-C539-2E4B-746FD766C76B}"/>
              </a:ext>
            </a:extLst>
          </p:cNvPr>
          <p:cNvGraphicFramePr>
            <a:graphicFrameLocks noGrp="1"/>
          </p:cNvGraphicFramePr>
          <p:nvPr>
            <p:extLst>
              <p:ext uri="{D42A27DB-BD31-4B8C-83A1-F6EECF244321}">
                <p14:modId xmlns:p14="http://schemas.microsoft.com/office/powerpoint/2010/main" val="3130264382"/>
              </p:ext>
            </p:extLst>
          </p:nvPr>
        </p:nvGraphicFramePr>
        <p:xfrm>
          <a:off x="0" y="971530"/>
          <a:ext cx="9144000" cy="3494143"/>
        </p:xfrm>
        <a:graphic>
          <a:graphicData uri="http://schemas.openxmlformats.org/drawingml/2006/table">
            <a:tbl>
              <a:tblPr bandRow="1">
                <a:tableStyleId>{5C22544A-7EE6-4342-B048-85BDC9FD1C3A}</a:tableStyleId>
              </a:tblPr>
              <a:tblGrid>
                <a:gridCol w="547542">
                  <a:extLst>
                    <a:ext uri="{9D8B030D-6E8A-4147-A177-3AD203B41FA5}">
                      <a16:colId xmlns:a16="http://schemas.microsoft.com/office/drawing/2014/main" val="1223963992"/>
                    </a:ext>
                  </a:extLst>
                </a:gridCol>
                <a:gridCol w="1954653">
                  <a:extLst>
                    <a:ext uri="{9D8B030D-6E8A-4147-A177-3AD203B41FA5}">
                      <a16:colId xmlns:a16="http://schemas.microsoft.com/office/drawing/2014/main" val="1010204774"/>
                    </a:ext>
                  </a:extLst>
                </a:gridCol>
                <a:gridCol w="5890478">
                  <a:extLst>
                    <a:ext uri="{9D8B030D-6E8A-4147-A177-3AD203B41FA5}">
                      <a16:colId xmlns:a16="http://schemas.microsoft.com/office/drawing/2014/main" val="2564704106"/>
                    </a:ext>
                  </a:extLst>
                </a:gridCol>
                <a:gridCol w="751327">
                  <a:extLst>
                    <a:ext uri="{9D8B030D-6E8A-4147-A177-3AD203B41FA5}">
                      <a16:colId xmlns:a16="http://schemas.microsoft.com/office/drawing/2014/main" val="3029629371"/>
                    </a:ext>
                  </a:extLst>
                </a:gridCol>
              </a:tblGrid>
              <a:tr h="386830">
                <a:tc>
                  <a:txBody>
                    <a:bodyPr/>
                    <a:lstStyle/>
                    <a:p>
                      <a:pPr fontAlgn="base">
                        <a:lnSpc>
                          <a:spcPts val="1650"/>
                        </a:lnSpc>
                        <a:buNone/>
                      </a:pPr>
                      <a:r>
                        <a:rPr lang="en-US" sz="1400" b="1">
                          <a:effectLst/>
                          <a:latin typeface="Calibri" panose="020F0502020204030204" pitchFamily="34" charset="0"/>
                          <a:ea typeface="Calibri" panose="020F0502020204030204" pitchFamily="34" charset="0"/>
                          <a:cs typeface="Calibri" panose="020F0502020204030204" pitchFamily="34" charset="0"/>
                        </a:rPr>
                        <a:t>No.</a:t>
                      </a:r>
                    </a:p>
                  </a:txBody>
                  <a:tcPr>
                    <a:lnL w="10973" cap="flat" cmpd="sng" algn="ctr">
                      <a:solidFill>
                        <a:srgbClr val="4285F4"/>
                      </a:solidFill>
                      <a:prstDash val="solid"/>
                      <a:round/>
                      <a:headEnd type="none" w="med" len="med"/>
                      <a:tailEnd type="none" w="med" len="med"/>
                    </a:lnL>
                    <a:lnR w="10973" cap="flat" cmpd="sng" algn="ctr">
                      <a:solidFill>
                        <a:srgbClr val="4285F4"/>
                      </a:solidFill>
                      <a:prstDash val="solid"/>
                      <a:round/>
                      <a:headEnd type="none" w="med" len="med"/>
                      <a:tailEnd type="none" w="med" len="med"/>
                    </a:lnR>
                    <a:lnT w="10973" cap="flat" cmpd="sng" algn="ctr">
                      <a:solidFill>
                        <a:srgbClr val="4285F4"/>
                      </a:solidFill>
                      <a:prstDash val="solid"/>
                      <a:round/>
                      <a:headEnd type="none" w="med" len="med"/>
                      <a:tailEnd type="none" w="med" len="med"/>
                    </a:lnT>
                    <a:lnB w="10973" cap="flat" cmpd="sng" algn="ctr">
                      <a:solidFill>
                        <a:srgbClr val="4285F4"/>
                      </a:solidFill>
                      <a:prstDash val="solid"/>
                      <a:round/>
                      <a:headEnd type="none" w="med" len="med"/>
                      <a:tailEnd type="none" w="med" len="med"/>
                    </a:lnB>
                    <a:solidFill>
                      <a:srgbClr val="E9EDFD"/>
                    </a:solidFill>
                  </a:tcPr>
                </a:tc>
                <a:tc>
                  <a:txBody>
                    <a:bodyPr/>
                    <a:lstStyle/>
                    <a:p>
                      <a:pPr fontAlgn="base">
                        <a:lnSpc>
                          <a:spcPts val="1650"/>
                        </a:lnSpc>
                        <a:buNone/>
                      </a:pPr>
                      <a:r>
                        <a:rPr lang="en-US" sz="1400" b="1">
                          <a:effectLst/>
                          <a:latin typeface="Calibri" panose="020F0502020204030204" pitchFamily="34" charset="0"/>
                          <a:ea typeface="Calibri" panose="020F0502020204030204" pitchFamily="34" charset="0"/>
                          <a:cs typeface="Calibri" panose="020F0502020204030204" pitchFamily="34" charset="0"/>
                        </a:rPr>
                        <a:t>Item</a:t>
                      </a:r>
                    </a:p>
                  </a:txBody>
                  <a:tcPr>
                    <a:lnL w="10973" cap="flat" cmpd="sng" algn="ctr">
                      <a:solidFill>
                        <a:srgbClr val="4285F4"/>
                      </a:solidFill>
                      <a:prstDash val="solid"/>
                      <a:round/>
                      <a:headEnd type="none" w="med" len="med"/>
                      <a:tailEnd type="none" w="med" len="med"/>
                    </a:lnL>
                    <a:lnR w="10973" cap="flat" cmpd="sng" algn="ctr">
                      <a:solidFill>
                        <a:srgbClr val="4285F4"/>
                      </a:solidFill>
                      <a:prstDash val="solid"/>
                      <a:round/>
                      <a:headEnd type="none" w="med" len="med"/>
                      <a:tailEnd type="none" w="med" len="med"/>
                    </a:lnR>
                    <a:lnT w="10973" cap="flat" cmpd="sng" algn="ctr">
                      <a:solidFill>
                        <a:srgbClr val="4285F4"/>
                      </a:solidFill>
                      <a:prstDash val="solid"/>
                      <a:round/>
                      <a:headEnd type="none" w="med" len="med"/>
                      <a:tailEnd type="none" w="med" len="med"/>
                    </a:lnT>
                    <a:lnB w="10973" cap="flat" cmpd="sng" algn="ctr">
                      <a:solidFill>
                        <a:srgbClr val="4285F4"/>
                      </a:solidFill>
                      <a:prstDash val="solid"/>
                      <a:round/>
                      <a:headEnd type="none" w="med" len="med"/>
                      <a:tailEnd type="none" w="med" len="med"/>
                    </a:lnB>
                    <a:solidFill>
                      <a:srgbClr val="E9EDFD"/>
                    </a:solidFill>
                  </a:tcPr>
                </a:tc>
                <a:tc>
                  <a:txBody>
                    <a:bodyPr/>
                    <a:lstStyle/>
                    <a:p>
                      <a:pPr fontAlgn="base">
                        <a:lnSpc>
                          <a:spcPts val="1650"/>
                        </a:lnSpc>
                        <a:buNone/>
                      </a:pPr>
                      <a:r>
                        <a:rPr lang="en-US" sz="1400" b="1">
                          <a:effectLst/>
                          <a:latin typeface="Calibri" panose="020F0502020204030204" pitchFamily="34" charset="0"/>
                          <a:ea typeface="Calibri" panose="020F0502020204030204" pitchFamily="34" charset="0"/>
                          <a:cs typeface="Calibri" panose="020F0502020204030204" pitchFamily="34" charset="0"/>
                        </a:rPr>
                        <a:t>Details</a:t>
                      </a:r>
                    </a:p>
                  </a:txBody>
                  <a:tcPr>
                    <a:lnL w="10973" cap="flat" cmpd="sng" algn="ctr">
                      <a:solidFill>
                        <a:srgbClr val="4285F4"/>
                      </a:solidFill>
                      <a:prstDash val="solid"/>
                      <a:round/>
                      <a:headEnd type="none" w="med" len="med"/>
                      <a:tailEnd type="none" w="med" len="med"/>
                    </a:lnL>
                    <a:lnR w="10973" cap="flat" cmpd="sng" algn="ctr">
                      <a:solidFill>
                        <a:srgbClr val="4285F4"/>
                      </a:solidFill>
                      <a:prstDash val="solid"/>
                      <a:round/>
                      <a:headEnd type="none" w="med" len="med"/>
                      <a:tailEnd type="none" w="med" len="med"/>
                    </a:lnR>
                    <a:lnT w="10973" cap="flat" cmpd="sng" algn="ctr">
                      <a:solidFill>
                        <a:srgbClr val="4285F4"/>
                      </a:solidFill>
                      <a:prstDash val="solid"/>
                      <a:round/>
                      <a:headEnd type="none" w="med" len="med"/>
                      <a:tailEnd type="none" w="med" len="med"/>
                    </a:lnT>
                    <a:lnB w="10973" cap="flat" cmpd="sng" algn="ctr">
                      <a:solidFill>
                        <a:srgbClr val="4285F4"/>
                      </a:solidFill>
                      <a:prstDash val="solid"/>
                      <a:round/>
                      <a:headEnd type="none" w="med" len="med"/>
                      <a:tailEnd type="none" w="med" len="med"/>
                    </a:lnB>
                    <a:solidFill>
                      <a:srgbClr val="E9EDFD"/>
                    </a:solidFill>
                  </a:tcPr>
                </a:tc>
                <a:tc>
                  <a:txBody>
                    <a:bodyPr/>
                    <a:lstStyle/>
                    <a:p>
                      <a:pPr fontAlgn="base">
                        <a:lnSpc>
                          <a:spcPts val="1650"/>
                        </a:lnSpc>
                        <a:buNone/>
                      </a:pPr>
                      <a:r>
                        <a:rPr lang="en-US" sz="1400" b="1">
                          <a:effectLst/>
                          <a:latin typeface="Calibri" panose="020F0502020204030204" pitchFamily="34" charset="0"/>
                          <a:ea typeface="Calibri" panose="020F0502020204030204" pitchFamily="34" charset="0"/>
                          <a:cs typeface="Calibri" panose="020F0502020204030204" pitchFamily="34" charset="0"/>
                        </a:rPr>
                        <a:t>Slide</a:t>
                      </a:r>
                    </a:p>
                  </a:txBody>
                  <a:tcPr>
                    <a:lnL w="10973" cap="flat" cmpd="sng" algn="ctr">
                      <a:solidFill>
                        <a:srgbClr val="4285F4"/>
                      </a:solidFill>
                      <a:prstDash val="solid"/>
                      <a:round/>
                      <a:headEnd type="none" w="med" len="med"/>
                      <a:tailEnd type="none" w="med" len="med"/>
                    </a:lnL>
                    <a:lnR w="10973" cap="flat" cmpd="sng" algn="ctr">
                      <a:solidFill>
                        <a:srgbClr val="4285F4"/>
                      </a:solidFill>
                      <a:prstDash val="solid"/>
                      <a:round/>
                      <a:headEnd type="none" w="med" len="med"/>
                      <a:tailEnd type="none" w="med" len="med"/>
                    </a:lnR>
                    <a:lnT w="10973" cap="flat" cmpd="sng" algn="ctr">
                      <a:solidFill>
                        <a:srgbClr val="4285F4"/>
                      </a:solidFill>
                      <a:prstDash val="solid"/>
                      <a:round/>
                      <a:headEnd type="none" w="med" len="med"/>
                      <a:tailEnd type="none" w="med" len="med"/>
                    </a:lnT>
                    <a:lnB w="10973" cap="flat" cmpd="sng" algn="ctr">
                      <a:solidFill>
                        <a:srgbClr val="4285F4"/>
                      </a:solidFill>
                      <a:prstDash val="solid"/>
                      <a:round/>
                      <a:headEnd type="none" w="med" len="med"/>
                      <a:tailEnd type="none" w="med" len="med"/>
                    </a:lnB>
                    <a:solidFill>
                      <a:srgbClr val="E9EDFD"/>
                    </a:solidFill>
                  </a:tcPr>
                </a:tc>
                <a:extLst>
                  <a:ext uri="{0D108BD9-81ED-4DB2-BD59-A6C34878D82A}">
                    <a16:rowId xmlns:a16="http://schemas.microsoft.com/office/drawing/2014/main" val="3478044046"/>
                  </a:ext>
                </a:extLst>
              </a:tr>
              <a:tr h="943065">
                <a:tc>
                  <a:txBody>
                    <a:bodyPr/>
                    <a:lstStyle/>
                    <a:p>
                      <a:pPr fontAlgn="base">
                        <a:lnSpc>
                          <a:spcPts val="1650"/>
                        </a:lnSpc>
                        <a:buNone/>
                      </a:pPr>
                      <a:r>
                        <a:rPr lang="en-US" sz="1400">
                          <a:effectLst/>
                          <a:latin typeface="Calibri" panose="020F0502020204030204" pitchFamily="34" charset="0"/>
                          <a:ea typeface="Calibri" panose="020F0502020204030204" pitchFamily="34" charset="0"/>
                          <a:cs typeface="Calibri" panose="020F0502020204030204" pitchFamily="34" charset="0"/>
                        </a:rPr>
                        <a:t>1.</a:t>
                      </a:r>
                    </a:p>
                  </a:txBody>
                  <a:tcPr>
                    <a:lnL w="10973" cap="flat" cmpd="sng" algn="ctr">
                      <a:solidFill>
                        <a:srgbClr val="4285F4"/>
                      </a:solidFill>
                      <a:prstDash val="solid"/>
                      <a:round/>
                      <a:headEnd type="none" w="med" len="med"/>
                      <a:tailEnd type="none" w="med" len="med"/>
                    </a:lnL>
                    <a:lnR w="10973" cap="flat" cmpd="sng" algn="ctr">
                      <a:solidFill>
                        <a:srgbClr val="4285F4"/>
                      </a:solidFill>
                      <a:prstDash val="solid"/>
                      <a:round/>
                      <a:headEnd type="none" w="med" len="med"/>
                      <a:tailEnd type="none" w="med" len="med"/>
                    </a:lnR>
                    <a:lnT w="10973" cap="flat" cmpd="sng" algn="ctr">
                      <a:solidFill>
                        <a:srgbClr val="4285F4"/>
                      </a:solidFill>
                      <a:prstDash val="solid"/>
                      <a:round/>
                      <a:headEnd type="none" w="med" len="med"/>
                      <a:tailEnd type="none" w="med" len="med"/>
                    </a:lnT>
                    <a:lnB w="10973" cap="flat" cmpd="sng" algn="ctr">
                      <a:solidFill>
                        <a:srgbClr val="4285F4"/>
                      </a:solidFill>
                      <a:prstDash val="solid"/>
                      <a:round/>
                      <a:headEnd type="none" w="med" len="med"/>
                      <a:tailEnd type="none" w="med" len="med"/>
                    </a:lnB>
                    <a:solidFill>
                      <a:srgbClr val="CFD9FB"/>
                    </a:solidFill>
                  </a:tcPr>
                </a:tc>
                <a:tc>
                  <a:txBody>
                    <a:bodyPr/>
                    <a:lstStyle/>
                    <a:p>
                      <a:pPr algn="l" fontAlgn="base">
                        <a:lnSpc>
                          <a:spcPts val="1650"/>
                        </a:lnSpc>
                        <a:buNone/>
                      </a:pPr>
                      <a:r>
                        <a:rPr lang="en-US"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What is a “social service agency”?</a:t>
                      </a:r>
                      <a:endParaRPr lang="en-US" sz="1400" b="0" i="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lnL w="10973" cap="flat" cmpd="sng" algn="ctr">
                      <a:solidFill>
                        <a:srgbClr val="4285F4"/>
                      </a:solidFill>
                      <a:prstDash val="solid"/>
                      <a:round/>
                      <a:headEnd type="none" w="med" len="med"/>
                      <a:tailEnd type="none" w="med" len="med"/>
                    </a:lnL>
                    <a:lnR w="10973" cap="flat" cmpd="sng" algn="ctr">
                      <a:solidFill>
                        <a:srgbClr val="4285F4"/>
                      </a:solidFill>
                      <a:prstDash val="solid"/>
                      <a:round/>
                      <a:headEnd type="none" w="med" len="med"/>
                      <a:tailEnd type="none" w="med" len="med"/>
                    </a:lnR>
                    <a:lnT w="10973" cap="flat" cmpd="sng" algn="ctr">
                      <a:solidFill>
                        <a:srgbClr val="4285F4"/>
                      </a:solidFill>
                      <a:prstDash val="solid"/>
                      <a:round/>
                      <a:headEnd type="none" w="med" len="med"/>
                      <a:tailEnd type="none" w="med" len="med"/>
                    </a:lnT>
                    <a:lnB w="10973" cap="flat" cmpd="sng" algn="ctr">
                      <a:solidFill>
                        <a:srgbClr val="4285F4"/>
                      </a:solidFill>
                      <a:prstDash val="solid"/>
                      <a:round/>
                      <a:headEnd type="none" w="med" len="med"/>
                      <a:tailEnd type="none" w="med" len="med"/>
                    </a:lnB>
                    <a:solidFill>
                      <a:srgbClr val="CFD9FB"/>
                    </a:solidFill>
                  </a:tcPr>
                </a:tc>
                <a:tc>
                  <a:txBody>
                    <a:bodyPr/>
                    <a:lstStyle/>
                    <a:p>
                      <a:pPr algn="l" fontAlgn="base">
                        <a:lnSpc>
                          <a:spcPts val="1650"/>
                        </a:lnSpc>
                        <a:buNone/>
                      </a:pPr>
                      <a:r>
                        <a:rPr lang="en-US"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 social service agency is a non-profit </a:t>
                      </a:r>
                      <a:r>
                        <a:rPr lang="en-US" sz="1400" b="0" i="0" u="none" strike="noStrike" err="1">
                          <a:solidFill>
                            <a:srgbClr val="000000"/>
                          </a:solidFill>
                          <a:effectLst/>
                          <a:latin typeface="Calibri" panose="020F0502020204030204" pitchFamily="34" charset="0"/>
                          <a:ea typeface="Calibri" panose="020F0502020204030204" pitchFamily="34" charset="0"/>
                          <a:cs typeface="Calibri" panose="020F0502020204030204" pitchFamily="34" charset="0"/>
                        </a:rPr>
                        <a:t>organisation</a:t>
                      </a:r>
                      <a:r>
                        <a:rPr lang="en-US"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 that provides services to benefit the community. It is more commonly known as a “charity” to the members of public.</a:t>
                      </a:r>
                      <a:endParaRPr lang="en-US" sz="1400" b="0" i="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lnL w="10973" cap="flat" cmpd="sng" algn="ctr">
                      <a:solidFill>
                        <a:srgbClr val="4285F4"/>
                      </a:solidFill>
                      <a:prstDash val="solid"/>
                      <a:round/>
                      <a:headEnd type="none" w="med" len="med"/>
                      <a:tailEnd type="none" w="med" len="med"/>
                    </a:lnL>
                    <a:lnR w="10973" cap="flat" cmpd="sng" algn="ctr">
                      <a:solidFill>
                        <a:srgbClr val="4285F4"/>
                      </a:solidFill>
                      <a:prstDash val="solid"/>
                      <a:round/>
                      <a:headEnd type="none" w="med" len="med"/>
                      <a:tailEnd type="none" w="med" len="med"/>
                    </a:lnR>
                    <a:lnT w="10973" cap="flat" cmpd="sng" algn="ctr">
                      <a:solidFill>
                        <a:srgbClr val="4285F4"/>
                      </a:solidFill>
                      <a:prstDash val="solid"/>
                      <a:round/>
                      <a:headEnd type="none" w="med" len="med"/>
                      <a:tailEnd type="none" w="med" len="med"/>
                    </a:lnT>
                    <a:lnB w="10973" cap="flat" cmpd="sng" algn="ctr">
                      <a:solidFill>
                        <a:srgbClr val="4285F4"/>
                      </a:solidFill>
                      <a:prstDash val="solid"/>
                      <a:round/>
                      <a:headEnd type="none" w="med" len="med"/>
                      <a:tailEnd type="none" w="med" len="med"/>
                    </a:lnB>
                    <a:solidFill>
                      <a:srgbClr val="CFD9FB"/>
                    </a:solidFill>
                  </a:tcPr>
                </a:tc>
                <a:tc>
                  <a:txBody>
                    <a:bodyPr/>
                    <a:lstStyle/>
                    <a:p>
                      <a:pPr algn="l" fontAlgn="base">
                        <a:lnSpc>
                          <a:spcPts val="1650"/>
                        </a:lnSpc>
                        <a:buNone/>
                      </a:pPr>
                      <a:r>
                        <a:rPr lang="en-US"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n-US" sz="1400" b="0" i="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lnL w="10973" cap="flat" cmpd="sng" algn="ctr">
                      <a:solidFill>
                        <a:srgbClr val="4285F4"/>
                      </a:solidFill>
                      <a:prstDash val="solid"/>
                      <a:round/>
                      <a:headEnd type="none" w="med" len="med"/>
                      <a:tailEnd type="none" w="med" len="med"/>
                    </a:lnL>
                    <a:lnR w="10973" cap="flat" cmpd="sng" algn="ctr">
                      <a:solidFill>
                        <a:srgbClr val="4285F4"/>
                      </a:solidFill>
                      <a:prstDash val="solid"/>
                      <a:round/>
                      <a:headEnd type="none" w="med" len="med"/>
                      <a:tailEnd type="none" w="med" len="med"/>
                    </a:lnR>
                    <a:lnT w="10973" cap="flat" cmpd="sng" algn="ctr">
                      <a:solidFill>
                        <a:srgbClr val="4285F4"/>
                      </a:solidFill>
                      <a:prstDash val="solid"/>
                      <a:round/>
                      <a:headEnd type="none" w="med" len="med"/>
                      <a:tailEnd type="none" w="med" len="med"/>
                    </a:lnT>
                    <a:lnB w="10973" cap="flat" cmpd="sng" algn="ctr">
                      <a:solidFill>
                        <a:srgbClr val="4285F4"/>
                      </a:solidFill>
                      <a:prstDash val="solid"/>
                      <a:round/>
                      <a:headEnd type="none" w="med" len="med"/>
                      <a:tailEnd type="none" w="med" len="med"/>
                    </a:lnB>
                    <a:solidFill>
                      <a:srgbClr val="CFD9FB"/>
                    </a:solidFill>
                  </a:tcPr>
                </a:tc>
                <a:extLst>
                  <a:ext uri="{0D108BD9-81ED-4DB2-BD59-A6C34878D82A}">
                    <a16:rowId xmlns:a16="http://schemas.microsoft.com/office/drawing/2014/main" val="2886431432"/>
                  </a:ext>
                </a:extLst>
              </a:tr>
              <a:tr h="664947">
                <a:tc>
                  <a:txBody>
                    <a:bodyPr/>
                    <a:lstStyle/>
                    <a:p>
                      <a:pPr fontAlgn="base">
                        <a:lnSpc>
                          <a:spcPts val="1650"/>
                        </a:lnSpc>
                        <a:buNone/>
                      </a:pPr>
                      <a:r>
                        <a:rPr lang="en-US" sz="1400">
                          <a:effectLst/>
                          <a:latin typeface="Calibri" panose="020F0502020204030204" pitchFamily="34" charset="0"/>
                          <a:ea typeface="Calibri" panose="020F0502020204030204" pitchFamily="34" charset="0"/>
                          <a:cs typeface="Calibri" panose="020F0502020204030204" pitchFamily="34" charset="0"/>
                        </a:rPr>
                        <a:t>2.</a:t>
                      </a:r>
                    </a:p>
                  </a:txBody>
                  <a:tcPr>
                    <a:lnL w="10973" cap="flat" cmpd="sng" algn="ctr">
                      <a:solidFill>
                        <a:srgbClr val="4285F4"/>
                      </a:solidFill>
                      <a:prstDash val="solid"/>
                      <a:round/>
                      <a:headEnd type="none" w="med" len="med"/>
                      <a:tailEnd type="none" w="med" len="med"/>
                    </a:lnL>
                    <a:lnR w="10973" cap="flat" cmpd="sng" algn="ctr">
                      <a:solidFill>
                        <a:srgbClr val="4285F4"/>
                      </a:solidFill>
                      <a:prstDash val="solid"/>
                      <a:round/>
                      <a:headEnd type="none" w="med" len="med"/>
                      <a:tailEnd type="none" w="med" len="med"/>
                    </a:lnR>
                    <a:lnT w="10973" cap="flat" cmpd="sng" algn="ctr">
                      <a:solidFill>
                        <a:srgbClr val="4285F4"/>
                      </a:solidFill>
                      <a:prstDash val="solid"/>
                      <a:round/>
                      <a:headEnd type="none" w="med" len="med"/>
                      <a:tailEnd type="none" w="med" len="med"/>
                    </a:lnT>
                    <a:lnB w="10973" cap="flat" cmpd="sng" algn="ctr">
                      <a:solidFill>
                        <a:srgbClr val="4285F4"/>
                      </a:solidFill>
                      <a:prstDash val="solid"/>
                      <a:round/>
                      <a:headEnd type="none" w="med" len="med"/>
                      <a:tailEnd type="none" w="med" len="med"/>
                    </a:lnB>
                    <a:solidFill>
                      <a:srgbClr val="E9EDFD"/>
                    </a:solidFill>
                  </a:tcPr>
                </a:tc>
                <a:tc>
                  <a:txBody>
                    <a:bodyPr/>
                    <a:lstStyle/>
                    <a:p>
                      <a:pPr algn="l" fontAlgn="base">
                        <a:lnSpc>
                          <a:spcPts val="1650"/>
                        </a:lnSpc>
                        <a:buNone/>
                      </a:pPr>
                      <a:r>
                        <a:rPr lang="en-US"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What is the meaning of “philanthropy”?</a:t>
                      </a:r>
                      <a:endParaRPr lang="en-US" sz="1400" b="0" i="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lnL w="10973" cap="flat" cmpd="sng" algn="ctr">
                      <a:solidFill>
                        <a:srgbClr val="4285F4"/>
                      </a:solidFill>
                      <a:prstDash val="solid"/>
                      <a:round/>
                      <a:headEnd type="none" w="med" len="med"/>
                      <a:tailEnd type="none" w="med" len="med"/>
                    </a:lnL>
                    <a:lnR w="10973" cap="flat" cmpd="sng" algn="ctr">
                      <a:solidFill>
                        <a:srgbClr val="4285F4"/>
                      </a:solidFill>
                      <a:prstDash val="solid"/>
                      <a:round/>
                      <a:headEnd type="none" w="med" len="med"/>
                      <a:tailEnd type="none" w="med" len="med"/>
                    </a:lnR>
                    <a:lnT w="10973" cap="flat" cmpd="sng" algn="ctr">
                      <a:solidFill>
                        <a:srgbClr val="4285F4"/>
                      </a:solidFill>
                      <a:prstDash val="solid"/>
                      <a:round/>
                      <a:headEnd type="none" w="med" len="med"/>
                      <a:tailEnd type="none" w="med" len="med"/>
                    </a:lnT>
                    <a:lnB w="10973" cap="flat" cmpd="sng" algn="ctr">
                      <a:solidFill>
                        <a:srgbClr val="4285F4"/>
                      </a:solidFill>
                      <a:prstDash val="solid"/>
                      <a:round/>
                      <a:headEnd type="none" w="med" len="med"/>
                      <a:tailEnd type="none" w="med" len="med"/>
                    </a:lnB>
                    <a:solidFill>
                      <a:srgbClr val="E9EDFD"/>
                    </a:solidFill>
                  </a:tcPr>
                </a:tc>
                <a:tc>
                  <a:txBody>
                    <a:bodyPr/>
                    <a:lstStyle/>
                    <a:p>
                      <a:pPr algn="l" fontAlgn="base">
                        <a:lnSpc>
                          <a:spcPts val="1650"/>
                        </a:lnSpc>
                        <a:buNone/>
                      </a:pPr>
                      <a:r>
                        <a:rPr lang="en-US"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The desire to promote the welfare of others, expressed especially by the generous donation of money to good causes.</a:t>
                      </a:r>
                      <a:endParaRPr lang="en-US" sz="1400" b="0" i="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lnL w="10973" cap="flat" cmpd="sng" algn="ctr">
                      <a:solidFill>
                        <a:srgbClr val="4285F4"/>
                      </a:solidFill>
                      <a:prstDash val="solid"/>
                      <a:round/>
                      <a:headEnd type="none" w="med" len="med"/>
                      <a:tailEnd type="none" w="med" len="med"/>
                    </a:lnL>
                    <a:lnR w="10973" cap="flat" cmpd="sng" algn="ctr">
                      <a:solidFill>
                        <a:srgbClr val="4285F4"/>
                      </a:solidFill>
                      <a:prstDash val="solid"/>
                      <a:round/>
                      <a:headEnd type="none" w="med" len="med"/>
                      <a:tailEnd type="none" w="med" len="med"/>
                    </a:lnR>
                    <a:lnT w="10973" cap="flat" cmpd="sng" algn="ctr">
                      <a:solidFill>
                        <a:srgbClr val="4285F4"/>
                      </a:solidFill>
                      <a:prstDash val="solid"/>
                      <a:round/>
                      <a:headEnd type="none" w="med" len="med"/>
                      <a:tailEnd type="none" w="med" len="med"/>
                    </a:lnT>
                    <a:lnB w="10973" cap="flat" cmpd="sng" algn="ctr">
                      <a:solidFill>
                        <a:srgbClr val="4285F4"/>
                      </a:solidFill>
                      <a:prstDash val="solid"/>
                      <a:round/>
                      <a:headEnd type="none" w="med" len="med"/>
                      <a:tailEnd type="none" w="med" len="med"/>
                    </a:lnB>
                    <a:solidFill>
                      <a:srgbClr val="E9EDFD"/>
                    </a:solidFill>
                  </a:tcPr>
                </a:tc>
                <a:tc>
                  <a:txBody>
                    <a:bodyPr/>
                    <a:lstStyle/>
                    <a:p>
                      <a:pPr algn="l" fontAlgn="base">
                        <a:lnSpc>
                          <a:spcPts val="1650"/>
                        </a:lnSpc>
                        <a:buNone/>
                      </a:pPr>
                      <a:r>
                        <a:rPr lang="en-US"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n-US" sz="1400" b="0" i="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lnL w="10973" cap="flat" cmpd="sng" algn="ctr">
                      <a:solidFill>
                        <a:srgbClr val="4285F4"/>
                      </a:solidFill>
                      <a:prstDash val="solid"/>
                      <a:round/>
                      <a:headEnd type="none" w="med" len="med"/>
                      <a:tailEnd type="none" w="med" len="med"/>
                    </a:lnL>
                    <a:lnR w="10973" cap="flat" cmpd="sng" algn="ctr">
                      <a:solidFill>
                        <a:srgbClr val="4285F4"/>
                      </a:solidFill>
                      <a:prstDash val="solid"/>
                      <a:round/>
                      <a:headEnd type="none" w="med" len="med"/>
                      <a:tailEnd type="none" w="med" len="med"/>
                    </a:lnR>
                    <a:lnT w="10973" cap="flat" cmpd="sng" algn="ctr">
                      <a:solidFill>
                        <a:srgbClr val="4285F4"/>
                      </a:solidFill>
                      <a:prstDash val="solid"/>
                      <a:round/>
                      <a:headEnd type="none" w="med" len="med"/>
                      <a:tailEnd type="none" w="med" len="med"/>
                    </a:lnT>
                    <a:lnB w="10973" cap="flat" cmpd="sng" algn="ctr">
                      <a:solidFill>
                        <a:srgbClr val="4285F4"/>
                      </a:solidFill>
                      <a:prstDash val="solid"/>
                      <a:round/>
                      <a:headEnd type="none" w="med" len="med"/>
                      <a:tailEnd type="none" w="med" len="med"/>
                    </a:lnB>
                    <a:solidFill>
                      <a:srgbClr val="E9EDFD"/>
                    </a:solidFill>
                  </a:tcPr>
                </a:tc>
                <a:extLst>
                  <a:ext uri="{0D108BD9-81ED-4DB2-BD59-A6C34878D82A}">
                    <a16:rowId xmlns:a16="http://schemas.microsoft.com/office/drawing/2014/main" val="376336690"/>
                  </a:ext>
                </a:extLst>
              </a:tr>
              <a:tr h="1499301">
                <a:tc>
                  <a:txBody>
                    <a:bodyPr/>
                    <a:lstStyle/>
                    <a:p>
                      <a:pPr fontAlgn="base">
                        <a:lnSpc>
                          <a:spcPts val="1650"/>
                        </a:lnSpc>
                        <a:buNone/>
                      </a:pPr>
                      <a:r>
                        <a:rPr lang="en-US" sz="1400">
                          <a:effectLst/>
                          <a:latin typeface="Calibri" panose="020F0502020204030204" pitchFamily="34" charset="0"/>
                          <a:ea typeface="Calibri" panose="020F0502020204030204" pitchFamily="34" charset="0"/>
                          <a:cs typeface="Calibri" panose="020F0502020204030204" pitchFamily="34" charset="0"/>
                        </a:rPr>
                        <a:t>3.</a:t>
                      </a:r>
                    </a:p>
                  </a:txBody>
                  <a:tcPr>
                    <a:lnL w="10973" cap="flat" cmpd="sng" algn="ctr">
                      <a:solidFill>
                        <a:srgbClr val="4285F4"/>
                      </a:solidFill>
                      <a:prstDash val="solid"/>
                      <a:round/>
                      <a:headEnd type="none" w="med" len="med"/>
                      <a:tailEnd type="none" w="med" len="med"/>
                    </a:lnL>
                    <a:lnR w="10973" cap="flat" cmpd="sng" algn="ctr">
                      <a:solidFill>
                        <a:srgbClr val="4285F4"/>
                      </a:solidFill>
                      <a:prstDash val="solid"/>
                      <a:round/>
                      <a:headEnd type="none" w="med" len="med"/>
                      <a:tailEnd type="none" w="med" len="med"/>
                    </a:lnR>
                    <a:lnT w="10973" cap="flat" cmpd="sng" algn="ctr">
                      <a:solidFill>
                        <a:srgbClr val="4285F4"/>
                      </a:solidFill>
                      <a:prstDash val="solid"/>
                      <a:round/>
                      <a:headEnd type="none" w="med" len="med"/>
                      <a:tailEnd type="none" w="med" len="med"/>
                    </a:lnT>
                    <a:lnB w="10973" cap="flat" cmpd="sng" algn="ctr">
                      <a:solidFill>
                        <a:srgbClr val="4285F4"/>
                      </a:solidFill>
                      <a:prstDash val="solid"/>
                      <a:round/>
                      <a:headEnd type="none" w="med" len="med"/>
                      <a:tailEnd type="none" w="med" len="med"/>
                    </a:lnB>
                    <a:solidFill>
                      <a:srgbClr val="CFD9FB"/>
                    </a:solidFill>
                  </a:tcPr>
                </a:tc>
                <a:tc>
                  <a:txBody>
                    <a:bodyPr/>
                    <a:lstStyle/>
                    <a:p>
                      <a:pPr algn="l" fontAlgn="base">
                        <a:lnSpc>
                          <a:spcPts val="1650"/>
                        </a:lnSpc>
                        <a:buNone/>
                      </a:pPr>
                      <a:r>
                        <a:rPr lang="en-US"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More about SG Gives Matching Grant</a:t>
                      </a:r>
                      <a:endParaRPr lang="en-US" sz="1400" b="0" i="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lnL w="10973" cap="flat" cmpd="sng" algn="ctr">
                      <a:solidFill>
                        <a:srgbClr val="4285F4"/>
                      </a:solidFill>
                      <a:prstDash val="solid"/>
                      <a:round/>
                      <a:headEnd type="none" w="med" len="med"/>
                      <a:tailEnd type="none" w="med" len="med"/>
                    </a:lnL>
                    <a:lnR w="10973" cap="flat" cmpd="sng" algn="ctr">
                      <a:solidFill>
                        <a:srgbClr val="4285F4"/>
                      </a:solidFill>
                      <a:prstDash val="solid"/>
                      <a:round/>
                      <a:headEnd type="none" w="med" len="med"/>
                      <a:tailEnd type="none" w="med" len="med"/>
                    </a:lnR>
                    <a:lnT w="10973" cap="flat" cmpd="sng" algn="ctr">
                      <a:solidFill>
                        <a:srgbClr val="4285F4"/>
                      </a:solidFill>
                      <a:prstDash val="solid"/>
                      <a:round/>
                      <a:headEnd type="none" w="med" len="med"/>
                      <a:tailEnd type="none" w="med" len="med"/>
                    </a:lnT>
                    <a:lnB w="10973" cap="flat" cmpd="sng" algn="ctr">
                      <a:solidFill>
                        <a:srgbClr val="4285F4"/>
                      </a:solidFill>
                      <a:prstDash val="solid"/>
                      <a:round/>
                      <a:headEnd type="none" w="med" len="med"/>
                      <a:tailEnd type="none" w="med" len="med"/>
                    </a:lnB>
                    <a:solidFill>
                      <a:srgbClr val="CFD9FB"/>
                    </a:solidFill>
                  </a:tcPr>
                </a:tc>
                <a:tc>
                  <a:txBody>
                    <a:bodyPr/>
                    <a:lstStyle/>
                    <a:p>
                      <a:pPr marL="0" marR="0" lvl="0" indent="0" algn="l" defTabSz="914400" rtl="0" eaLnBrk="1" fontAlgn="base" latinLnBrk="0" hangingPunct="1">
                        <a:lnSpc>
                          <a:spcPts val="1650"/>
                        </a:lnSpc>
                        <a:spcBef>
                          <a:spcPts val="0"/>
                        </a:spcBef>
                        <a:spcAft>
                          <a:spcPts val="0"/>
                        </a:spcAft>
                        <a:buClr>
                          <a:srgbClr val="000000"/>
                        </a:buClr>
                        <a:buSzTx/>
                        <a:buFont typeface="Arial" panose="020B0604020202020204" pitchFamily="34" charset="0"/>
                        <a:buNone/>
                        <a:tabLst/>
                        <a:defRPr/>
                      </a:pPr>
                      <a:r>
                        <a:rPr lang="en-US" sz="1400">
                          <a:latin typeface="Calibri" panose="020F0502020204030204" pitchFamily="34" charset="0"/>
                          <a:ea typeface="Calibri" panose="020F0502020204030204" pitchFamily="34" charset="0"/>
                          <a:cs typeface="Calibri" panose="020F0502020204030204" pitchFamily="34" charset="0"/>
                        </a:rPr>
                        <a:t>The SG Gives Matching Grant is more than a fundraising initiative. Instead of directly </a:t>
                      </a:r>
                      <a:r>
                        <a:rPr lang="en-US" sz="1400" err="1">
                          <a:latin typeface="Calibri" panose="020F0502020204030204" pitchFamily="34" charset="0"/>
                          <a:ea typeface="Calibri" panose="020F0502020204030204" pitchFamily="34" charset="0"/>
                          <a:cs typeface="Calibri" panose="020F0502020204030204" pitchFamily="34" charset="0"/>
                        </a:rPr>
                        <a:t>channelling</a:t>
                      </a:r>
                      <a:r>
                        <a:rPr lang="en-US" sz="1400">
                          <a:latin typeface="Calibri" panose="020F0502020204030204" pitchFamily="34" charset="0"/>
                          <a:ea typeface="Calibri" panose="020F0502020204030204" pitchFamily="34" charset="0"/>
                          <a:cs typeface="Calibri" panose="020F0502020204030204" pitchFamily="34" charset="0"/>
                        </a:rPr>
                        <a:t> $250 million into the social service sector, it rallies Singaporeans to reflect on the shared values that have united us through past challenges and commit to sustainable giving that supports both today’s and tomorrow’s social needs.</a:t>
                      </a:r>
                    </a:p>
                  </a:txBody>
                  <a:tcPr>
                    <a:lnL w="10973" cap="flat" cmpd="sng" algn="ctr">
                      <a:solidFill>
                        <a:srgbClr val="4285F4"/>
                      </a:solidFill>
                      <a:prstDash val="solid"/>
                      <a:round/>
                      <a:headEnd type="none" w="med" len="med"/>
                      <a:tailEnd type="none" w="med" len="med"/>
                    </a:lnL>
                    <a:lnR w="10973" cap="flat" cmpd="sng" algn="ctr">
                      <a:solidFill>
                        <a:srgbClr val="4285F4"/>
                      </a:solidFill>
                      <a:prstDash val="solid"/>
                      <a:round/>
                      <a:headEnd type="none" w="med" len="med"/>
                      <a:tailEnd type="none" w="med" len="med"/>
                    </a:lnR>
                    <a:lnT w="10973" cap="flat" cmpd="sng" algn="ctr">
                      <a:solidFill>
                        <a:srgbClr val="4285F4"/>
                      </a:solidFill>
                      <a:prstDash val="solid"/>
                      <a:round/>
                      <a:headEnd type="none" w="med" len="med"/>
                      <a:tailEnd type="none" w="med" len="med"/>
                    </a:lnT>
                    <a:lnB w="10973" cap="flat" cmpd="sng" algn="ctr">
                      <a:solidFill>
                        <a:srgbClr val="4285F4"/>
                      </a:solidFill>
                      <a:prstDash val="solid"/>
                      <a:round/>
                      <a:headEnd type="none" w="med" len="med"/>
                      <a:tailEnd type="none" w="med" len="med"/>
                    </a:lnB>
                    <a:solidFill>
                      <a:srgbClr val="CFD9FB"/>
                    </a:solidFill>
                  </a:tcPr>
                </a:tc>
                <a:tc>
                  <a:txBody>
                    <a:bodyPr/>
                    <a:lstStyle/>
                    <a:p>
                      <a:pPr algn="l" fontAlgn="base">
                        <a:lnSpc>
                          <a:spcPts val="1650"/>
                        </a:lnSpc>
                        <a:buNone/>
                      </a:pPr>
                      <a:r>
                        <a:rPr lang="en-US"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18</a:t>
                      </a:r>
                      <a:endParaRPr lang="en-US" sz="1400" b="0" i="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lnL w="10973" cap="flat" cmpd="sng" algn="ctr">
                      <a:solidFill>
                        <a:srgbClr val="4285F4"/>
                      </a:solidFill>
                      <a:prstDash val="solid"/>
                      <a:round/>
                      <a:headEnd type="none" w="med" len="med"/>
                      <a:tailEnd type="none" w="med" len="med"/>
                    </a:lnL>
                    <a:lnR w="10973" cap="flat" cmpd="sng" algn="ctr">
                      <a:solidFill>
                        <a:srgbClr val="4285F4"/>
                      </a:solidFill>
                      <a:prstDash val="solid"/>
                      <a:round/>
                      <a:headEnd type="none" w="med" len="med"/>
                      <a:tailEnd type="none" w="med" len="med"/>
                    </a:lnR>
                    <a:lnT w="10973" cap="flat" cmpd="sng" algn="ctr">
                      <a:solidFill>
                        <a:srgbClr val="4285F4"/>
                      </a:solidFill>
                      <a:prstDash val="solid"/>
                      <a:round/>
                      <a:headEnd type="none" w="med" len="med"/>
                      <a:tailEnd type="none" w="med" len="med"/>
                    </a:lnT>
                    <a:lnB w="10973" cap="flat" cmpd="sng" algn="ctr">
                      <a:solidFill>
                        <a:srgbClr val="4285F4"/>
                      </a:solidFill>
                      <a:prstDash val="solid"/>
                      <a:round/>
                      <a:headEnd type="none" w="med" len="med"/>
                      <a:tailEnd type="none" w="med" len="med"/>
                    </a:lnB>
                    <a:solidFill>
                      <a:srgbClr val="CFD9FB"/>
                    </a:solidFill>
                  </a:tcPr>
                </a:tc>
                <a:extLst>
                  <a:ext uri="{0D108BD9-81ED-4DB2-BD59-A6C34878D82A}">
                    <a16:rowId xmlns:a16="http://schemas.microsoft.com/office/drawing/2014/main" val="2380374741"/>
                  </a:ext>
                </a:extLst>
              </a:tr>
            </a:tbl>
          </a:graphicData>
        </a:graphic>
      </p:graphicFrame>
    </p:spTree>
    <p:extLst>
      <p:ext uri="{BB962C8B-B14F-4D97-AF65-F5344CB8AC3E}">
        <p14:creationId xmlns:p14="http://schemas.microsoft.com/office/powerpoint/2010/main" val="4034007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3C412-8BAF-A840-F7E1-F82718D52EF9}"/>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6729CC08-DC14-8B59-B7B2-F5135AF98871}"/>
              </a:ext>
            </a:extLst>
          </p:cNvPr>
          <p:cNvSpPr>
            <a:spLocks noGrp="1"/>
          </p:cNvSpPr>
          <p:nvPr>
            <p:ph type="title"/>
          </p:nvPr>
        </p:nvSpPr>
        <p:spPr>
          <a:xfrm>
            <a:off x="628650" y="450389"/>
            <a:ext cx="7886700" cy="420900"/>
          </a:xfrm>
        </p:spPr>
        <p:txBody>
          <a:bodyPr/>
          <a:lstStyle/>
          <a:p>
            <a:r>
              <a:rPr lang="en-US"/>
              <a:t>Resource Page</a:t>
            </a:r>
          </a:p>
        </p:txBody>
      </p:sp>
      <p:pic>
        <p:nvPicPr>
          <p:cNvPr id="2" name="Picture 1" descr="A blue and orange text on a black background&#10;&#10;AI-generated content may be incorrect.">
            <a:extLst>
              <a:ext uri="{FF2B5EF4-FFF2-40B4-BE49-F238E27FC236}">
                <a16:creationId xmlns:a16="http://schemas.microsoft.com/office/drawing/2014/main" id="{02BD7A13-E367-EFEB-A9BC-27CBB44B4F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3290" y="4608555"/>
            <a:ext cx="930719" cy="432000"/>
          </a:xfrm>
          <a:prstGeom prst="rect">
            <a:avLst/>
          </a:prstGeom>
        </p:spPr>
      </p:pic>
      <p:graphicFrame>
        <p:nvGraphicFramePr>
          <p:cNvPr id="4" name="Table 3">
            <a:extLst>
              <a:ext uri="{FF2B5EF4-FFF2-40B4-BE49-F238E27FC236}">
                <a16:creationId xmlns:a16="http://schemas.microsoft.com/office/drawing/2014/main" id="{8A08BD95-45B7-BAEF-8267-44E9977EC5F2}"/>
              </a:ext>
            </a:extLst>
          </p:cNvPr>
          <p:cNvGraphicFramePr>
            <a:graphicFrameLocks noGrp="1"/>
          </p:cNvGraphicFramePr>
          <p:nvPr>
            <p:extLst>
              <p:ext uri="{D42A27DB-BD31-4B8C-83A1-F6EECF244321}">
                <p14:modId xmlns:p14="http://schemas.microsoft.com/office/powerpoint/2010/main" val="645871358"/>
              </p:ext>
            </p:extLst>
          </p:nvPr>
        </p:nvGraphicFramePr>
        <p:xfrm>
          <a:off x="0" y="971530"/>
          <a:ext cx="9143999" cy="3479966"/>
        </p:xfrm>
        <a:graphic>
          <a:graphicData uri="http://schemas.openxmlformats.org/drawingml/2006/table">
            <a:tbl>
              <a:tblPr bandRow="1">
                <a:tableStyleId>{5C22544A-7EE6-4342-B048-85BDC9FD1C3A}</a:tableStyleId>
              </a:tblPr>
              <a:tblGrid>
                <a:gridCol w="547542">
                  <a:extLst>
                    <a:ext uri="{9D8B030D-6E8A-4147-A177-3AD203B41FA5}">
                      <a16:colId xmlns:a16="http://schemas.microsoft.com/office/drawing/2014/main" val="1223963992"/>
                    </a:ext>
                  </a:extLst>
                </a:gridCol>
                <a:gridCol w="3585846">
                  <a:extLst>
                    <a:ext uri="{9D8B030D-6E8A-4147-A177-3AD203B41FA5}">
                      <a16:colId xmlns:a16="http://schemas.microsoft.com/office/drawing/2014/main" val="1010204774"/>
                    </a:ext>
                  </a:extLst>
                </a:gridCol>
                <a:gridCol w="4373404">
                  <a:extLst>
                    <a:ext uri="{9D8B030D-6E8A-4147-A177-3AD203B41FA5}">
                      <a16:colId xmlns:a16="http://schemas.microsoft.com/office/drawing/2014/main" val="2564704106"/>
                    </a:ext>
                  </a:extLst>
                </a:gridCol>
                <a:gridCol w="637207">
                  <a:extLst>
                    <a:ext uri="{9D8B030D-6E8A-4147-A177-3AD203B41FA5}">
                      <a16:colId xmlns:a16="http://schemas.microsoft.com/office/drawing/2014/main" val="3029629371"/>
                    </a:ext>
                  </a:extLst>
                </a:gridCol>
              </a:tblGrid>
              <a:tr h="404891">
                <a:tc>
                  <a:txBody>
                    <a:bodyPr/>
                    <a:lstStyle/>
                    <a:p>
                      <a:pPr fontAlgn="base">
                        <a:lnSpc>
                          <a:spcPts val="1650"/>
                        </a:lnSpc>
                        <a:buNone/>
                      </a:pPr>
                      <a:r>
                        <a:rPr lang="en-US" sz="1400" b="1">
                          <a:effectLst/>
                          <a:latin typeface="Calibri" panose="020F0502020204030204" pitchFamily="34" charset="0"/>
                          <a:ea typeface="Calibri" panose="020F0502020204030204" pitchFamily="34" charset="0"/>
                          <a:cs typeface="Calibri" panose="020F0502020204030204" pitchFamily="34" charset="0"/>
                        </a:rPr>
                        <a:t>No.</a:t>
                      </a:r>
                    </a:p>
                  </a:txBody>
                  <a:tcPr>
                    <a:lnL w="10973" cap="flat" cmpd="sng" algn="ctr">
                      <a:solidFill>
                        <a:srgbClr val="4285F4"/>
                      </a:solidFill>
                      <a:prstDash val="solid"/>
                      <a:round/>
                      <a:headEnd type="none" w="med" len="med"/>
                      <a:tailEnd type="none" w="med" len="med"/>
                    </a:lnL>
                    <a:lnR w="10973" cap="flat" cmpd="sng" algn="ctr">
                      <a:solidFill>
                        <a:srgbClr val="4285F4"/>
                      </a:solidFill>
                      <a:prstDash val="solid"/>
                      <a:round/>
                      <a:headEnd type="none" w="med" len="med"/>
                      <a:tailEnd type="none" w="med" len="med"/>
                    </a:lnR>
                    <a:lnT w="10973" cap="flat" cmpd="sng" algn="ctr">
                      <a:solidFill>
                        <a:srgbClr val="4285F4"/>
                      </a:solidFill>
                      <a:prstDash val="solid"/>
                      <a:round/>
                      <a:headEnd type="none" w="med" len="med"/>
                      <a:tailEnd type="none" w="med" len="med"/>
                    </a:lnT>
                    <a:lnB w="10973" cap="flat" cmpd="sng" algn="ctr">
                      <a:solidFill>
                        <a:srgbClr val="4285F4"/>
                      </a:solidFill>
                      <a:prstDash val="solid"/>
                      <a:round/>
                      <a:headEnd type="none" w="med" len="med"/>
                      <a:tailEnd type="none" w="med" len="med"/>
                    </a:lnB>
                    <a:solidFill>
                      <a:srgbClr val="E9EDFD"/>
                    </a:solidFill>
                  </a:tcPr>
                </a:tc>
                <a:tc>
                  <a:txBody>
                    <a:bodyPr/>
                    <a:lstStyle/>
                    <a:p>
                      <a:pPr fontAlgn="base">
                        <a:lnSpc>
                          <a:spcPts val="1650"/>
                        </a:lnSpc>
                        <a:buNone/>
                      </a:pPr>
                      <a:r>
                        <a:rPr lang="en-US" sz="1400" b="1">
                          <a:effectLst/>
                          <a:latin typeface="Calibri" panose="020F0502020204030204" pitchFamily="34" charset="0"/>
                          <a:ea typeface="Calibri" panose="020F0502020204030204" pitchFamily="34" charset="0"/>
                          <a:cs typeface="Calibri" panose="020F0502020204030204" pitchFamily="34" charset="0"/>
                        </a:rPr>
                        <a:t>Item</a:t>
                      </a:r>
                    </a:p>
                  </a:txBody>
                  <a:tcPr>
                    <a:lnL w="10973" cap="flat" cmpd="sng" algn="ctr">
                      <a:solidFill>
                        <a:srgbClr val="4285F4"/>
                      </a:solidFill>
                      <a:prstDash val="solid"/>
                      <a:round/>
                      <a:headEnd type="none" w="med" len="med"/>
                      <a:tailEnd type="none" w="med" len="med"/>
                    </a:lnL>
                    <a:lnR w="10973" cap="flat" cmpd="sng" algn="ctr">
                      <a:solidFill>
                        <a:srgbClr val="4285F4"/>
                      </a:solidFill>
                      <a:prstDash val="solid"/>
                      <a:round/>
                      <a:headEnd type="none" w="med" len="med"/>
                      <a:tailEnd type="none" w="med" len="med"/>
                    </a:lnR>
                    <a:lnT w="10973" cap="flat" cmpd="sng" algn="ctr">
                      <a:solidFill>
                        <a:srgbClr val="4285F4"/>
                      </a:solidFill>
                      <a:prstDash val="solid"/>
                      <a:round/>
                      <a:headEnd type="none" w="med" len="med"/>
                      <a:tailEnd type="none" w="med" len="med"/>
                    </a:lnT>
                    <a:lnB w="10973" cap="flat" cmpd="sng" algn="ctr">
                      <a:solidFill>
                        <a:srgbClr val="4285F4"/>
                      </a:solidFill>
                      <a:prstDash val="solid"/>
                      <a:round/>
                      <a:headEnd type="none" w="med" len="med"/>
                      <a:tailEnd type="none" w="med" len="med"/>
                    </a:lnB>
                    <a:solidFill>
                      <a:srgbClr val="E9EDFD"/>
                    </a:solidFill>
                  </a:tcPr>
                </a:tc>
                <a:tc>
                  <a:txBody>
                    <a:bodyPr/>
                    <a:lstStyle/>
                    <a:p>
                      <a:pPr fontAlgn="base">
                        <a:lnSpc>
                          <a:spcPts val="1650"/>
                        </a:lnSpc>
                        <a:buNone/>
                      </a:pPr>
                      <a:r>
                        <a:rPr lang="en-US" sz="1400" b="1">
                          <a:effectLst/>
                          <a:latin typeface="Calibri" panose="020F0502020204030204" pitchFamily="34" charset="0"/>
                          <a:ea typeface="Calibri" panose="020F0502020204030204" pitchFamily="34" charset="0"/>
                          <a:cs typeface="Calibri" panose="020F0502020204030204" pitchFamily="34" charset="0"/>
                        </a:rPr>
                        <a:t>Embedded Links</a:t>
                      </a:r>
                    </a:p>
                  </a:txBody>
                  <a:tcPr>
                    <a:lnL w="10973" cap="flat" cmpd="sng" algn="ctr">
                      <a:solidFill>
                        <a:srgbClr val="4285F4"/>
                      </a:solidFill>
                      <a:prstDash val="solid"/>
                      <a:round/>
                      <a:headEnd type="none" w="med" len="med"/>
                      <a:tailEnd type="none" w="med" len="med"/>
                    </a:lnL>
                    <a:lnR w="10973" cap="flat" cmpd="sng" algn="ctr">
                      <a:solidFill>
                        <a:srgbClr val="4285F4"/>
                      </a:solidFill>
                      <a:prstDash val="solid"/>
                      <a:round/>
                      <a:headEnd type="none" w="med" len="med"/>
                      <a:tailEnd type="none" w="med" len="med"/>
                    </a:lnR>
                    <a:lnT w="10973" cap="flat" cmpd="sng" algn="ctr">
                      <a:solidFill>
                        <a:srgbClr val="4285F4"/>
                      </a:solidFill>
                      <a:prstDash val="solid"/>
                      <a:round/>
                      <a:headEnd type="none" w="med" len="med"/>
                      <a:tailEnd type="none" w="med" len="med"/>
                    </a:lnT>
                    <a:lnB w="10973" cap="flat" cmpd="sng" algn="ctr">
                      <a:solidFill>
                        <a:srgbClr val="4285F4"/>
                      </a:solidFill>
                      <a:prstDash val="solid"/>
                      <a:round/>
                      <a:headEnd type="none" w="med" len="med"/>
                      <a:tailEnd type="none" w="med" len="med"/>
                    </a:lnB>
                    <a:solidFill>
                      <a:srgbClr val="E9EDFD"/>
                    </a:solidFill>
                  </a:tcPr>
                </a:tc>
                <a:tc>
                  <a:txBody>
                    <a:bodyPr/>
                    <a:lstStyle/>
                    <a:p>
                      <a:pPr fontAlgn="base">
                        <a:lnSpc>
                          <a:spcPts val="1650"/>
                        </a:lnSpc>
                        <a:buNone/>
                      </a:pPr>
                      <a:r>
                        <a:rPr lang="en-US" sz="1400" b="1">
                          <a:effectLst/>
                          <a:latin typeface="Calibri" panose="020F0502020204030204" pitchFamily="34" charset="0"/>
                          <a:ea typeface="Calibri" panose="020F0502020204030204" pitchFamily="34" charset="0"/>
                          <a:cs typeface="Calibri" panose="020F0502020204030204" pitchFamily="34" charset="0"/>
                        </a:rPr>
                        <a:t>Slide</a:t>
                      </a:r>
                    </a:p>
                  </a:txBody>
                  <a:tcPr>
                    <a:lnL w="10973" cap="flat" cmpd="sng" algn="ctr">
                      <a:solidFill>
                        <a:srgbClr val="4285F4"/>
                      </a:solidFill>
                      <a:prstDash val="solid"/>
                      <a:round/>
                      <a:headEnd type="none" w="med" len="med"/>
                      <a:tailEnd type="none" w="med" len="med"/>
                    </a:lnL>
                    <a:lnR w="10973" cap="flat" cmpd="sng" algn="ctr">
                      <a:solidFill>
                        <a:srgbClr val="4285F4"/>
                      </a:solidFill>
                      <a:prstDash val="solid"/>
                      <a:round/>
                      <a:headEnd type="none" w="med" len="med"/>
                      <a:tailEnd type="none" w="med" len="med"/>
                    </a:lnR>
                    <a:lnT w="10973" cap="flat" cmpd="sng" algn="ctr">
                      <a:solidFill>
                        <a:srgbClr val="4285F4"/>
                      </a:solidFill>
                      <a:prstDash val="solid"/>
                      <a:round/>
                      <a:headEnd type="none" w="med" len="med"/>
                      <a:tailEnd type="none" w="med" len="med"/>
                    </a:lnT>
                    <a:lnB w="10973" cap="flat" cmpd="sng" algn="ctr">
                      <a:solidFill>
                        <a:srgbClr val="4285F4"/>
                      </a:solidFill>
                      <a:prstDash val="solid"/>
                      <a:round/>
                      <a:headEnd type="none" w="med" len="med"/>
                      <a:tailEnd type="none" w="med" len="med"/>
                    </a:lnB>
                    <a:solidFill>
                      <a:srgbClr val="E9EDFD"/>
                    </a:solidFill>
                  </a:tcPr>
                </a:tc>
                <a:extLst>
                  <a:ext uri="{0D108BD9-81ED-4DB2-BD59-A6C34878D82A}">
                    <a16:rowId xmlns:a16="http://schemas.microsoft.com/office/drawing/2014/main" val="3478044046"/>
                  </a:ext>
                </a:extLst>
              </a:tr>
              <a:tr h="695993">
                <a:tc>
                  <a:txBody>
                    <a:bodyPr/>
                    <a:lstStyle/>
                    <a:p>
                      <a:pPr fontAlgn="base">
                        <a:lnSpc>
                          <a:spcPts val="1650"/>
                        </a:lnSpc>
                        <a:buNone/>
                      </a:pPr>
                      <a:r>
                        <a:rPr lang="en-US" sz="1400">
                          <a:effectLst/>
                          <a:latin typeface="Calibri" panose="020F0502020204030204" pitchFamily="34" charset="0"/>
                          <a:ea typeface="Calibri" panose="020F0502020204030204" pitchFamily="34" charset="0"/>
                          <a:cs typeface="Calibri" panose="020F0502020204030204" pitchFamily="34" charset="0"/>
                        </a:rPr>
                        <a:t>1.</a:t>
                      </a:r>
                    </a:p>
                  </a:txBody>
                  <a:tcPr>
                    <a:lnL w="10973" cap="flat" cmpd="sng" algn="ctr">
                      <a:solidFill>
                        <a:srgbClr val="4285F4"/>
                      </a:solidFill>
                      <a:prstDash val="solid"/>
                      <a:round/>
                      <a:headEnd type="none" w="med" len="med"/>
                      <a:tailEnd type="none" w="med" len="med"/>
                    </a:lnL>
                    <a:lnR w="10973" cap="flat" cmpd="sng" algn="ctr">
                      <a:solidFill>
                        <a:srgbClr val="4285F4"/>
                      </a:solidFill>
                      <a:prstDash val="solid"/>
                      <a:round/>
                      <a:headEnd type="none" w="med" len="med"/>
                      <a:tailEnd type="none" w="med" len="med"/>
                    </a:lnR>
                    <a:lnT w="10973" cap="flat" cmpd="sng" algn="ctr">
                      <a:solidFill>
                        <a:srgbClr val="4285F4"/>
                      </a:solidFill>
                      <a:prstDash val="solid"/>
                      <a:round/>
                      <a:headEnd type="none" w="med" len="med"/>
                      <a:tailEnd type="none" w="med" len="med"/>
                    </a:lnT>
                    <a:lnB w="10973" cap="flat" cmpd="sng" algn="ctr">
                      <a:solidFill>
                        <a:srgbClr val="4285F4"/>
                      </a:solidFill>
                      <a:prstDash val="solid"/>
                      <a:round/>
                      <a:headEnd type="none" w="med" len="med"/>
                      <a:tailEnd type="none" w="med" len="med"/>
                    </a:lnB>
                    <a:solidFill>
                      <a:srgbClr val="CFD9FB"/>
                    </a:solidFill>
                  </a:tcPr>
                </a:tc>
                <a:tc>
                  <a:txBody>
                    <a:bodyPr/>
                    <a:lstStyle/>
                    <a:p>
                      <a:pPr fontAlgn="auto">
                        <a:lnSpc>
                          <a:spcPts val="1650"/>
                        </a:lnSpc>
                        <a:buNone/>
                      </a:pPr>
                      <a:r>
                        <a:rPr lang="en-SG" sz="1400">
                          <a:latin typeface="Calibri" panose="020F0502020204030204" pitchFamily="34" charset="0"/>
                          <a:ea typeface="Calibri" panose="020F0502020204030204" pitchFamily="34" charset="0"/>
                          <a:cs typeface="Calibri" panose="020F0502020204030204" pitchFamily="34" charset="0"/>
                        </a:rPr>
                        <a:t>SG60 Campaign Video: Help Dreams Take Flight</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a:lnL w="10973" cap="flat" cmpd="sng" algn="ctr">
                      <a:solidFill>
                        <a:srgbClr val="4285F4"/>
                      </a:solidFill>
                      <a:prstDash val="solid"/>
                      <a:round/>
                      <a:headEnd type="none" w="med" len="med"/>
                      <a:tailEnd type="none" w="med" len="med"/>
                    </a:lnL>
                    <a:lnR w="10973" cap="flat" cmpd="sng" algn="ctr">
                      <a:solidFill>
                        <a:srgbClr val="4285F4"/>
                      </a:solidFill>
                      <a:prstDash val="solid"/>
                      <a:round/>
                      <a:headEnd type="none" w="med" len="med"/>
                      <a:tailEnd type="none" w="med" len="med"/>
                    </a:lnR>
                    <a:lnT w="10973" cap="flat" cmpd="sng" algn="ctr">
                      <a:solidFill>
                        <a:srgbClr val="4285F4"/>
                      </a:solidFill>
                      <a:prstDash val="solid"/>
                      <a:round/>
                      <a:headEnd type="none" w="med" len="med"/>
                      <a:tailEnd type="none" w="med" len="med"/>
                    </a:lnT>
                    <a:lnB w="10973" cap="flat" cmpd="sng" algn="ctr">
                      <a:solidFill>
                        <a:srgbClr val="4285F4"/>
                      </a:solidFill>
                      <a:prstDash val="solid"/>
                      <a:round/>
                      <a:headEnd type="none" w="med" len="med"/>
                      <a:tailEnd type="none" w="med" len="med"/>
                    </a:lnB>
                    <a:solidFill>
                      <a:srgbClr val="CFD9FB"/>
                    </a:solidFill>
                  </a:tcPr>
                </a:tc>
                <a:tc>
                  <a:txBody>
                    <a:bodyPr/>
                    <a:lstStyle/>
                    <a:p>
                      <a:pPr fontAlgn="auto">
                        <a:lnSpc>
                          <a:spcPts val="1650"/>
                        </a:lnSpc>
                        <a:buNone/>
                      </a:pPr>
                      <a:r>
                        <a:rPr lang="en-US" sz="1400">
                          <a:latin typeface="Calibri" panose="020F0502020204030204" pitchFamily="34" charset="0"/>
                          <a:ea typeface="Calibri" panose="020F0502020204030204" pitchFamily="34" charset="0"/>
                          <a:cs typeface="Calibri" panose="020F0502020204030204" pitchFamily="34" charset="0"/>
                          <a:hlinkClick r:id="rId4"/>
                        </a:rPr>
                        <a:t>Help Dreams Take Flight Through SGSHARE - YouTube</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a:lnL w="10973" cap="flat" cmpd="sng" algn="ctr">
                      <a:solidFill>
                        <a:srgbClr val="4285F4"/>
                      </a:solidFill>
                      <a:prstDash val="solid"/>
                      <a:round/>
                      <a:headEnd type="none" w="med" len="med"/>
                      <a:tailEnd type="none" w="med" len="med"/>
                    </a:lnL>
                    <a:lnR w="10973" cap="flat" cmpd="sng" algn="ctr">
                      <a:solidFill>
                        <a:srgbClr val="4285F4"/>
                      </a:solidFill>
                      <a:prstDash val="solid"/>
                      <a:round/>
                      <a:headEnd type="none" w="med" len="med"/>
                      <a:tailEnd type="none" w="med" len="med"/>
                    </a:lnR>
                    <a:lnT w="10973" cap="flat" cmpd="sng" algn="ctr">
                      <a:solidFill>
                        <a:srgbClr val="4285F4"/>
                      </a:solidFill>
                      <a:prstDash val="solid"/>
                      <a:round/>
                      <a:headEnd type="none" w="med" len="med"/>
                      <a:tailEnd type="none" w="med" len="med"/>
                    </a:lnT>
                    <a:lnB w="10973" cap="flat" cmpd="sng" algn="ctr">
                      <a:solidFill>
                        <a:srgbClr val="4285F4"/>
                      </a:solidFill>
                      <a:prstDash val="solid"/>
                      <a:round/>
                      <a:headEnd type="none" w="med" len="med"/>
                      <a:tailEnd type="none" w="med" len="med"/>
                    </a:lnB>
                    <a:solidFill>
                      <a:srgbClr val="CFD9FB"/>
                    </a:solidFill>
                  </a:tcPr>
                </a:tc>
                <a:tc>
                  <a:txBody>
                    <a:bodyPr/>
                    <a:lstStyle/>
                    <a:p>
                      <a:pPr fontAlgn="base">
                        <a:lnSpc>
                          <a:spcPts val="1650"/>
                        </a:lnSpc>
                        <a:buNone/>
                      </a:pPr>
                      <a:r>
                        <a:rPr lang="en-US" sz="1400">
                          <a:effectLst/>
                          <a:latin typeface="Calibri" panose="020F0502020204030204" pitchFamily="34" charset="0"/>
                          <a:ea typeface="Calibri" panose="020F0502020204030204" pitchFamily="34" charset="0"/>
                          <a:cs typeface="Calibri" panose="020F0502020204030204" pitchFamily="34" charset="0"/>
                        </a:rPr>
                        <a:t>4</a:t>
                      </a:r>
                    </a:p>
                  </a:txBody>
                  <a:tcPr>
                    <a:lnL w="10973" cap="flat" cmpd="sng" algn="ctr">
                      <a:solidFill>
                        <a:srgbClr val="4285F4"/>
                      </a:solidFill>
                      <a:prstDash val="solid"/>
                      <a:round/>
                      <a:headEnd type="none" w="med" len="med"/>
                      <a:tailEnd type="none" w="med" len="med"/>
                    </a:lnL>
                    <a:lnR w="10973" cap="flat" cmpd="sng" algn="ctr">
                      <a:solidFill>
                        <a:srgbClr val="4285F4"/>
                      </a:solidFill>
                      <a:prstDash val="solid"/>
                      <a:round/>
                      <a:headEnd type="none" w="med" len="med"/>
                      <a:tailEnd type="none" w="med" len="med"/>
                    </a:lnR>
                    <a:lnT w="10973" cap="flat" cmpd="sng" algn="ctr">
                      <a:solidFill>
                        <a:srgbClr val="4285F4"/>
                      </a:solidFill>
                      <a:prstDash val="solid"/>
                      <a:round/>
                      <a:headEnd type="none" w="med" len="med"/>
                      <a:tailEnd type="none" w="med" len="med"/>
                    </a:lnT>
                    <a:lnB w="10973" cap="flat" cmpd="sng" algn="ctr">
                      <a:solidFill>
                        <a:srgbClr val="4285F4"/>
                      </a:solidFill>
                      <a:prstDash val="solid"/>
                      <a:round/>
                      <a:headEnd type="none" w="med" len="med"/>
                      <a:tailEnd type="none" w="med" len="med"/>
                    </a:lnB>
                    <a:solidFill>
                      <a:srgbClr val="CFD9FB"/>
                    </a:solidFill>
                  </a:tcPr>
                </a:tc>
                <a:extLst>
                  <a:ext uri="{0D108BD9-81ED-4DB2-BD59-A6C34878D82A}">
                    <a16:rowId xmlns:a16="http://schemas.microsoft.com/office/drawing/2014/main" val="2886431432"/>
                  </a:ext>
                </a:extLst>
              </a:tr>
              <a:tr h="695993">
                <a:tc>
                  <a:txBody>
                    <a:bodyPr/>
                    <a:lstStyle/>
                    <a:p>
                      <a:pPr fontAlgn="base">
                        <a:lnSpc>
                          <a:spcPts val="1650"/>
                        </a:lnSpc>
                        <a:buNone/>
                      </a:pPr>
                      <a:r>
                        <a:rPr lang="en-US" sz="1400">
                          <a:effectLst/>
                          <a:latin typeface="Calibri" panose="020F0502020204030204" pitchFamily="34" charset="0"/>
                          <a:ea typeface="Calibri" panose="020F0502020204030204" pitchFamily="34" charset="0"/>
                          <a:cs typeface="Calibri" panose="020F0502020204030204" pitchFamily="34" charset="0"/>
                        </a:rPr>
                        <a:t>2.</a:t>
                      </a:r>
                    </a:p>
                  </a:txBody>
                  <a:tcPr>
                    <a:lnL w="10973" cap="flat" cmpd="sng" algn="ctr">
                      <a:solidFill>
                        <a:srgbClr val="4285F4"/>
                      </a:solidFill>
                      <a:prstDash val="solid"/>
                      <a:round/>
                      <a:headEnd type="none" w="med" len="med"/>
                      <a:tailEnd type="none" w="med" len="med"/>
                    </a:lnL>
                    <a:lnR w="10973" cap="flat" cmpd="sng" algn="ctr">
                      <a:solidFill>
                        <a:srgbClr val="4285F4"/>
                      </a:solidFill>
                      <a:prstDash val="solid"/>
                      <a:round/>
                      <a:headEnd type="none" w="med" len="med"/>
                      <a:tailEnd type="none" w="med" len="med"/>
                    </a:lnR>
                    <a:lnT w="10973" cap="flat" cmpd="sng" algn="ctr">
                      <a:solidFill>
                        <a:srgbClr val="4285F4"/>
                      </a:solidFill>
                      <a:prstDash val="solid"/>
                      <a:round/>
                      <a:headEnd type="none" w="med" len="med"/>
                      <a:tailEnd type="none" w="med" len="med"/>
                    </a:lnT>
                    <a:lnB w="10973" cap="flat" cmpd="sng" algn="ctr">
                      <a:solidFill>
                        <a:srgbClr val="4285F4"/>
                      </a:solidFill>
                      <a:prstDash val="solid"/>
                      <a:round/>
                      <a:headEnd type="none" w="med" len="med"/>
                      <a:tailEnd type="none" w="med" len="med"/>
                    </a:lnB>
                    <a:solidFill>
                      <a:srgbClr val="E9EDFD"/>
                    </a:solidFill>
                  </a:tcPr>
                </a:tc>
                <a:tc>
                  <a:txBody>
                    <a:bodyPr/>
                    <a:lstStyle/>
                    <a:p>
                      <a:pPr fontAlgn="base">
                        <a:lnSpc>
                          <a:spcPts val="1650"/>
                        </a:lnSpc>
                        <a:buNone/>
                      </a:pPr>
                      <a:r>
                        <a:rPr lang="en-US" sz="1400">
                          <a:effectLst/>
                          <a:latin typeface="Calibri" panose="020F0502020204030204" pitchFamily="34" charset="0"/>
                          <a:ea typeface="Calibri" panose="020F0502020204030204" pitchFamily="34" charset="0"/>
                          <a:cs typeface="Calibri" panose="020F0502020204030204" pitchFamily="34" charset="0"/>
                        </a:rPr>
                        <a:t>Story of Ilhan: </a:t>
                      </a:r>
                      <a:r>
                        <a:rPr lang="en-US" sz="1400" b="0" i="0" u="none" strike="noStrike" cap="none">
                          <a:solidFill>
                            <a:schemeClr val="dk1"/>
                          </a:solidFill>
                          <a:effectLst/>
                          <a:latin typeface="Calibri" panose="020F0502020204030204" pitchFamily="34" charset="0"/>
                          <a:ea typeface="Calibri" panose="020F0502020204030204" pitchFamily="34" charset="0"/>
                          <a:cs typeface="Calibri" panose="020F0502020204030204" pitchFamily="34" charset="0"/>
                          <a:sym typeface="Arial"/>
                        </a:rPr>
                        <a:t>From at-risk youth to aspiring cafe owner</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a:lnL w="10973" cap="flat" cmpd="sng" algn="ctr">
                      <a:solidFill>
                        <a:srgbClr val="4285F4"/>
                      </a:solidFill>
                      <a:prstDash val="solid"/>
                      <a:round/>
                      <a:headEnd type="none" w="med" len="med"/>
                      <a:tailEnd type="none" w="med" len="med"/>
                    </a:lnL>
                    <a:lnR w="10973" cap="flat" cmpd="sng" algn="ctr">
                      <a:solidFill>
                        <a:srgbClr val="4285F4"/>
                      </a:solidFill>
                      <a:prstDash val="solid"/>
                      <a:round/>
                      <a:headEnd type="none" w="med" len="med"/>
                      <a:tailEnd type="none" w="med" len="med"/>
                    </a:lnR>
                    <a:lnT w="10973" cap="flat" cmpd="sng" algn="ctr">
                      <a:solidFill>
                        <a:srgbClr val="4285F4"/>
                      </a:solidFill>
                      <a:prstDash val="solid"/>
                      <a:round/>
                      <a:headEnd type="none" w="med" len="med"/>
                      <a:tailEnd type="none" w="med" len="med"/>
                    </a:lnT>
                    <a:lnB w="10973" cap="flat" cmpd="sng" algn="ctr">
                      <a:solidFill>
                        <a:srgbClr val="4285F4"/>
                      </a:solidFill>
                      <a:prstDash val="solid"/>
                      <a:round/>
                      <a:headEnd type="none" w="med" len="med"/>
                      <a:tailEnd type="none" w="med" len="med"/>
                    </a:lnB>
                    <a:solidFill>
                      <a:srgbClr val="E9EDFD"/>
                    </a:solidFill>
                  </a:tcPr>
                </a:tc>
                <a:tc>
                  <a:txBody>
                    <a:bodyPr/>
                    <a:lstStyle/>
                    <a:p>
                      <a:pPr marL="0" marR="0" lvl="0" indent="0" algn="l" defTabSz="914400" rtl="0" eaLnBrk="1" fontAlgn="base" latinLnBrk="0" hangingPunct="1">
                        <a:lnSpc>
                          <a:spcPts val="1650"/>
                        </a:lnSpc>
                        <a:spcBef>
                          <a:spcPts val="0"/>
                        </a:spcBef>
                        <a:spcAft>
                          <a:spcPts val="0"/>
                        </a:spcAft>
                        <a:buClr>
                          <a:srgbClr val="000000"/>
                        </a:buClr>
                        <a:buSzTx/>
                        <a:buFont typeface="Arial"/>
                        <a:buNone/>
                        <a:tabLst/>
                        <a:defRPr/>
                      </a:pPr>
                      <a:r>
                        <a:rPr lang="en-SG" sz="1400">
                          <a:latin typeface="Calibri" panose="020F0502020204030204" pitchFamily="34" charset="0"/>
                          <a:ea typeface="Calibri" panose="020F0502020204030204" pitchFamily="34" charset="0"/>
                          <a:cs typeface="Calibri" panose="020F0502020204030204" pitchFamily="34" charset="0"/>
                          <a:hlinkClick r:id="rId5"/>
                        </a:rPr>
                        <a:t>Champion Every Potential – Ilhan</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a:lnL w="10973" cap="flat" cmpd="sng" algn="ctr">
                      <a:solidFill>
                        <a:srgbClr val="4285F4"/>
                      </a:solidFill>
                      <a:prstDash val="solid"/>
                      <a:round/>
                      <a:headEnd type="none" w="med" len="med"/>
                      <a:tailEnd type="none" w="med" len="med"/>
                    </a:lnL>
                    <a:lnR w="10973" cap="flat" cmpd="sng" algn="ctr">
                      <a:solidFill>
                        <a:srgbClr val="4285F4"/>
                      </a:solidFill>
                      <a:prstDash val="solid"/>
                      <a:round/>
                      <a:headEnd type="none" w="med" len="med"/>
                      <a:tailEnd type="none" w="med" len="med"/>
                    </a:lnR>
                    <a:lnT w="10973" cap="flat" cmpd="sng" algn="ctr">
                      <a:solidFill>
                        <a:srgbClr val="4285F4"/>
                      </a:solidFill>
                      <a:prstDash val="solid"/>
                      <a:round/>
                      <a:headEnd type="none" w="med" len="med"/>
                      <a:tailEnd type="none" w="med" len="med"/>
                    </a:lnT>
                    <a:lnB w="10973" cap="flat" cmpd="sng" algn="ctr">
                      <a:solidFill>
                        <a:srgbClr val="4285F4"/>
                      </a:solidFill>
                      <a:prstDash val="solid"/>
                      <a:round/>
                      <a:headEnd type="none" w="med" len="med"/>
                      <a:tailEnd type="none" w="med" len="med"/>
                    </a:lnB>
                    <a:solidFill>
                      <a:srgbClr val="E9EDFD"/>
                    </a:solidFill>
                  </a:tcPr>
                </a:tc>
                <a:tc>
                  <a:txBody>
                    <a:bodyPr/>
                    <a:lstStyle/>
                    <a:p>
                      <a:pPr fontAlgn="base">
                        <a:lnSpc>
                          <a:spcPts val="1650"/>
                        </a:lnSpc>
                        <a:buNone/>
                      </a:pPr>
                      <a:r>
                        <a:rPr lang="en-US" sz="1400">
                          <a:effectLst/>
                          <a:latin typeface="Calibri" panose="020F0502020204030204" pitchFamily="34" charset="0"/>
                          <a:ea typeface="Calibri" panose="020F0502020204030204" pitchFamily="34" charset="0"/>
                          <a:cs typeface="Calibri" panose="020F0502020204030204" pitchFamily="34" charset="0"/>
                        </a:rPr>
                        <a:t>9</a:t>
                      </a:r>
                    </a:p>
                  </a:txBody>
                  <a:tcPr>
                    <a:lnL w="10973" cap="flat" cmpd="sng" algn="ctr">
                      <a:solidFill>
                        <a:srgbClr val="4285F4"/>
                      </a:solidFill>
                      <a:prstDash val="solid"/>
                      <a:round/>
                      <a:headEnd type="none" w="med" len="med"/>
                      <a:tailEnd type="none" w="med" len="med"/>
                    </a:lnL>
                    <a:lnR w="10973" cap="flat" cmpd="sng" algn="ctr">
                      <a:solidFill>
                        <a:srgbClr val="4285F4"/>
                      </a:solidFill>
                      <a:prstDash val="solid"/>
                      <a:round/>
                      <a:headEnd type="none" w="med" len="med"/>
                      <a:tailEnd type="none" w="med" len="med"/>
                    </a:lnR>
                    <a:lnT w="10973" cap="flat" cmpd="sng" algn="ctr">
                      <a:solidFill>
                        <a:srgbClr val="4285F4"/>
                      </a:solidFill>
                      <a:prstDash val="solid"/>
                      <a:round/>
                      <a:headEnd type="none" w="med" len="med"/>
                      <a:tailEnd type="none" w="med" len="med"/>
                    </a:lnT>
                    <a:lnB w="10973" cap="flat" cmpd="sng" algn="ctr">
                      <a:solidFill>
                        <a:srgbClr val="4285F4"/>
                      </a:solidFill>
                      <a:prstDash val="solid"/>
                      <a:round/>
                      <a:headEnd type="none" w="med" len="med"/>
                      <a:tailEnd type="none" w="med" len="med"/>
                    </a:lnB>
                    <a:solidFill>
                      <a:srgbClr val="E9EDFD"/>
                    </a:solidFill>
                  </a:tcPr>
                </a:tc>
                <a:extLst>
                  <a:ext uri="{0D108BD9-81ED-4DB2-BD59-A6C34878D82A}">
                    <a16:rowId xmlns:a16="http://schemas.microsoft.com/office/drawing/2014/main" val="376336690"/>
                  </a:ext>
                </a:extLst>
              </a:tr>
              <a:tr h="695993">
                <a:tc>
                  <a:txBody>
                    <a:bodyPr/>
                    <a:lstStyle/>
                    <a:p>
                      <a:pPr fontAlgn="base">
                        <a:lnSpc>
                          <a:spcPts val="1650"/>
                        </a:lnSpc>
                        <a:buNone/>
                      </a:pPr>
                      <a:r>
                        <a:rPr lang="en-US" sz="1400">
                          <a:effectLst/>
                          <a:latin typeface="Calibri" panose="020F0502020204030204" pitchFamily="34" charset="0"/>
                          <a:ea typeface="Calibri" panose="020F0502020204030204" pitchFamily="34" charset="0"/>
                          <a:cs typeface="Calibri" panose="020F0502020204030204" pitchFamily="34" charset="0"/>
                        </a:rPr>
                        <a:t>3.</a:t>
                      </a:r>
                    </a:p>
                  </a:txBody>
                  <a:tcPr>
                    <a:lnL w="10973" cap="flat" cmpd="sng" algn="ctr">
                      <a:solidFill>
                        <a:srgbClr val="4285F4"/>
                      </a:solidFill>
                      <a:prstDash val="solid"/>
                      <a:round/>
                      <a:headEnd type="none" w="med" len="med"/>
                      <a:tailEnd type="none" w="med" len="med"/>
                    </a:lnL>
                    <a:lnR w="10973" cap="flat" cmpd="sng" algn="ctr">
                      <a:solidFill>
                        <a:srgbClr val="4285F4"/>
                      </a:solidFill>
                      <a:prstDash val="solid"/>
                      <a:round/>
                      <a:headEnd type="none" w="med" len="med"/>
                      <a:tailEnd type="none" w="med" len="med"/>
                    </a:lnR>
                    <a:lnT w="10973" cap="flat" cmpd="sng" algn="ctr">
                      <a:solidFill>
                        <a:srgbClr val="4285F4"/>
                      </a:solidFill>
                      <a:prstDash val="solid"/>
                      <a:round/>
                      <a:headEnd type="none" w="med" len="med"/>
                      <a:tailEnd type="none" w="med" len="med"/>
                    </a:lnT>
                    <a:lnB w="10973" cap="flat" cmpd="sng" algn="ctr">
                      <a:solidFill>
                        <a:srgbClr val="4285F4"/>
                      </a:solidFill>
                      <a:prstDash val="solid"/>
                      <a:round/>
                      <a:headEnd type="none" w="med" len="med"/>
                      <a:tailEnd type="none" w="med" len="med"/>
                    </a:lnB>
                    <a:solidFill>
                      <a:srgbClr val="CFD9FB"/>
                    </a:solidFill>
                  </a:tcPr>
                </a:tc>
                <a:tc>
                  <a:txBody>
                    <a:bodyPr/>
                    <a:lstStyle/>
                    <a:p>
                      <a:pPr fontAlgn="auto">
                        <a:lnSpc>
                          <a:spcPts val="1650"/>
                        </a:lnSpc>
                        <a:buNone/>
                      </a:pPr>
                      <a:r>
                        <a:rPr lang="en-US" sz="1400">
                          <a:effectLst/>
                          <a:latin typeface="Calibri" panose="020F0502020204030204" pitchFamily="34" charset="0"/>
                          <a:ea typeface="Calibri" panose="020F0502020204030204" pitchFamily="34" charset="0"/>
                          <a:cs typeface="Calibri" panose="020F0502020204030204" pitchFamily="34" charset="0"/>
                        </a:rPr>
                        <a:t>Community Chest Award 2024 Award Winners</a:t>
                      </a:r>
                    </a:p>
                  </a:txBody>
                  <a:tcPr>
                    <a:lnL w="10973" cap="flat" cmpd="sng" algn="ctr">
                      <a:solidFill>
                        <a:srgbClr val="4285F4"/>
                      </a:solidFill>
                      <a:prstDash val="solid"/>
                      <a:round/>
                      <a:headEnd type="none" w="med" len="med"/>
                      <a:tailEnd type="none" w="med" len="med"/>
                    </a:lnL>
                    <a:lnR w="10973" cap="flat" cmpd="sng" algn="ctr">
                      <a:solidFill>
                        <a:srgbClr val="4285F4"/>
                      </a:solidFill>
                      <a:prstDash val="solid"/>
                      <a:round/>
                      <a:headEnd type="none" w="med" len="med"/>
                      <a:tailEnd type="none" w="med" len="med"/>
                    </a:lnR>
                    <a:lnT w="10973" cap="flat" cmpd="sng" algn="ctr">
                      <a:solidFill>
                        <a:srgbClr val="4285F4"/>
                      </a:solidFill>
                      <a:prstDash val="solid"/>
                      <a:round/>
                      <a:headEnd type="none" w="med" len="med"/>
                      <a:tailEnd type="none" w="med" len="med"/>
                    </a:lnT>
                    <a:lnB w="10973" cap="flat" cmpd="sng" algn="ctr">
                      <a:solidFill>
                        <a:srgbClr val="4285F4"/>
                      </a:solidFill>
                      <a:prstDash val="solid"/>
                      <a:round/>
                      <a:headEnd type="none" w="med" len="med"/>
                      <a:tailEnd type="none" w="med" len="med"/>
                    </a:lnB>
                    <a:solidFill>
                      <a:srgbClr val="CFD9FB"/>
                    </a:solidFill>
                  </a:tcPr>
                </a:tc>
                <a:tc>
                  <a:txBody>
                    <a:bodyPr/>
                    <a:lstStyle/>
                    <a:p>
                      <a:pPr fontAlgn="auto">
                        <a:lnSpc>
                          <a:spcPts val="1650"/>
                        </a:lnSpc>
                        <a:buNone/>
                      </a:pPr>
                      <a:r>
                        <a:rPr lang="en-US" sz="1400">
                          <a:latin typeface="Calibri" panose="020F0502020204030204" pitchFamily="34" charset="0"/>
                          <a:ea typeface="Calibri" panose="020F0502020204030204" pitchFamily="34" charset="0"/>
                          <a:cs typeface="Calibri" panose="020F0502020204030204" pitchFamily="34" charset="0"/>
                          <a:hlinkClick r:id="rId6"/>
                        </a:rPr>
                        <a:t>Signature Events - Community Chest </a:t>
                      </a:r>
                      <a:r>
                        <a:rPr lang="en-US" sz="1400" err="1">
                          <a:latin typeface="Calibri" panose="020F0502020204030204" pitchFamily="34" charset="0"/>
                          <a:ea typeface="Calibri" panose="020F0502020204030204" pitchFamily="34" charset="0"/>
                          <a:cs typeface="Calibri" panose="020F0502020204030204" pitchFamily="34" charset="0"/>
                          <a:hlinkClick r:id="rId6"/>
                        </a:rPr>
                        <a:t>公益金</a:t>
                      </a:r>
                      <a:r>
                        <a:rPr lang="en-US" sz="1400">
                          <a:latin typeface="Calibri" panose="020F0502020204030204" pitchFamily="34" charset="0"/>
                          <a:ea typeface="Calibri" panose="020F0502020204030204" pitchFamily="34" charset="0"/>
                          <a:cs typeface="Calibri" panose="020F0502020204030204" pitchFamily="34" charset="0"/>
                          <a:hlinkClick r:id="rId6"/>
                        </a:rPr>
                        <a:t> - Community Chest Awards 2024</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a:lnL w="10973" cap="flat" cmpd="sng" algn="ctr">
                      <a:solidFill>
                        <a:srgbClr val="4285F4"/>
                      </a:solidFill>
                      <a:prstDash val="solid"/>
                      <a:round/>
                      <a:headEnd type="none" w="med" len="med"/>
                      <a:tailEnd type="none" w="med" len="med"/>
                    </a:lnL>
                    <a:lnR w="10973" cap="flat" cmpd="sng" algn="ctr">
                      <a:solidFill>
                        <a:srgbClr val="4285F4"/>
                      </a:solidFill>
                      <a:prstDash val="solid"/>
                      <a:round/>
                      <a:headEnd type="none" w="med" len="med"/>
                      <a:tailEnd type="none" w="med" len="med"/>
                    </a:lnR>
                    <a:lnT w="10973" cap="flat" cmpd="sng" algn="ctr">
                      <a:solidFill>
                        <a:srgbClr val="4285F4"/>
                      </a:solidFill>
                      <a:prstDash val="solid"/>
                      <a:round/>
                      <a:headEnd type="none" w="med" len="med"/>
                      <a:tailEnd type="none" w="med" len="med"/>
                    </a:lnT>
                    <a:lnB w="10973" cap="flat" cmpd="sng" algn="ctr">
                      <a:solidFill>
                        <a:srgbClr val="4285F4"/>
                      </a:solidFill>
                      <a:prstDash val="solid"/>
                      <a:round/>
                      <a:headEnd type="none" w="med" len="med"/>
                      <a:tailEnd type="none" w="med" len="med"/>
                    </a:lnB>
                    <a:solidFill>
                      <a:srgbClr val="CFD9FB"/>
                    </a:solidFill>
                  </a:tcPr>
                </a:tc>
                <a:tc>
                  <a:txBody>
                    <a:bodyPr/>
                    <a:lstStyle/>
                    <a:p>
                      <a:pPr fontAlgn="base">
                        <a:lnSpc>
                          <a:spcPts val="1650"/>
                        </a:lnSpc>
                        <a:buNone/>
                      </a:pPr>
                      <a:r>
                        <a:rPr lang="en-US" sz="1400">
                          <a:effectLst/>
                          <a:latin typeface="Calibri" panose="020F0502020204030204" pitchFamily="34" charset="0"/>
                          <a:ea typeface="Calibri" panose="020F0502020204030204" pitchFamily="34" charset="0"/>
                          <a:cs typeface="Calibri" panose="020F0502020204030204" pitchFamily="34" charset="0"/>
                        </a:rPr>
                        <a:t>17</a:t>
                      </a:r>
                    </a:p>
                  </a:txBody>
                  <a:tcPr>
                    <a:lnL w="10973" cap="flat" cmpd="sng" algn="ctr">
                      <a:solidFill>
                        <a:srgbClr val="4285F4"/>
                      </a:solidFill>
                      <a:prstDash val="solid"/>
                      <a:round/>
                      <a:headEnd type="none" w="med" len="med"/>
                      <a:tailEnd type="none" w="med" len="med"/>
                    </a:lnL>
                    <a:lnR w="10973" cap="flat" cmpd="sng" algn="ctr">
                      <a:solidFill>
                        <a:srgbClr val="4285F4"/>
                      </a:solidFill>
                      <a:prstDash val="solid"/>
                      <a:round/>
                      <a:headEnd type="none" w="med" len="med"/>
                      <a:tailEnd type="none" w="med" len="med"/>
                    </a:lnR>
                    <a:lnT w="10973" cap="flat" cmpd="sng" algn="ctr">
                      <a:solidFill>
                        <a:srgbClr val="4285F4"/>
                      </a:solidFill>
                      <a:prstDash val="solid"/>
                      <a:round/>
                      <a:headEnd type="none" w="med" len="med"/>
                      <a:tailEnd type="none" w="med" len="med"/>
                    </a:lnT>
                    <a:lnB w="10973" cap="flat" cmpd="sng" algn="ctr">
                      <a:solidFill>
                        <a:srgbClr val="4285F4"/>
                      </a:solidFill>
                      <a:prstDash val="solid"/>
                      <a:round/>
                      <a:headEnd type="none" w="med" len="med"/>
                      <a:tailEnd type="none" w="med" len="med"/>
                    </a:lnB>
                    <a:solidFill>
                      <a:srgbClr val="CFD9FB"/>
                    </a:solidFill>
                  </a:tcPr>
                </a:tc>
                <a:extLst>
                  <a:ext uri="{0D108BD9-81ED-4DB2-BD59-A6C34878D82A}">
                    <a16:rowId xmlns:a16="http://schemas.microsoft.com/office/drawing/2014/main" val="2380374741"/>
                  </a:ext>
                </a:extLst>
              </a:tr>
              <a:tr h="987096">
                <a:tc>
                  <a:txBody>
                    <a:bodyPr/>
                    <a:lstStyle/>
                    <a:p>
                      <a:pPr fontAlgn="base">
                        <a:lnSpc>
                          <a:spcPts val="1650"/>
                        </a:lnSpc>
                        <a:buNone/>
                      </a:pPr>
                      <a:r>
                        <a:rPr lang="en-US" sz="1400">
                          <a:effectLst/>
                          <a:latin typeface="Calibri" panose="020F0502020204030204" pitchFamily="34" charset="0"/>
                          <a:ea typeface="Calibri" panose="020F0502020204030204" pitchFamily="34" charset="0"/>
                          <a:cs typeface="Calibri" panose="020F0502020204030204" pitchFamily="34" charset="0"/>
                        </a:rPr>
                        <a:t>4.</a:t>
                      </a:r>
                    </a:p>
                  </a:txBody>
                  <a:tcPr>
                    <a:lnL w="10973" cap="flat" cmpd="sng" algn="ctr">
                      <a:solidFill>
                        <a:srgbClr val="4285F4"/>
                      </a:solidFill>
                      <a:prstDash val="solid"/>
                      <a:round/>
                      <a:headEnd type="none" w="med" len="med"/>
                      <a:tailEnd type="none" w="med" len="med"/>
                    </a:lnL>
                    <a:lnR w="10973" cap="flat" cmpd="sng" algn="ctr">
                      <a:solidFill>
                        <a:srgbClr val="4285F4"/>
                      </a:solidFill>
                      <a:prstDash val="solid"/>
                      <a:round/>
                      <a:headEnd type="none" w="med" len="med"/>
                      <a:tailEnd type="none" w="med" len="med"/>
                    </a:lnR>
                    <a:lnT w="10973" cap="flat" cmpd="sng" algn="ctr">
                      <a:solidFill>
                        <a:srgbClr val="4285F4"/>
                      </a:solidFill>
                      <a:prstDash val="solid"/>
                      <a:round/>
                      <a:headEnd type="none" w="med" len="med"/>
                      <a:tailEnd type="none" w="med" len="med"/>
                    </a:lnT>
                    <a:lnB w="10973" cap="flat" cmpd="sng" algn="ctr">
                      <a:solidFill>
                        <a:srgbClr val="4285F4"/>
                      </a:solidFill>
                      <a:prstDash val="solid"/>
                      <a:round/>
                      <a:headEnd type="none" w="med" len="med"/>
                      <a:tailEnd type="none" w="med" len="med"/>
                    </a:lnB>
                    <a:solidFill>
                      <a:srgbClr val="CFD9FB"/>
                    </a:solidFill>
                  </a:tcPr>
                </a:tc>
                <a:tc gridSpan="2">
                  <a:txBody>
                    <a:bodyPr/>
                    <a:lstStyle/>
                    <a:p>
                      <a:pPr fontAlgn="auto">
                        <a:lnSpc>
                          <a:spcPts val="1650"/>
                        </a:lnSpc>
                        <a:buNone/>
                      </a:pPr>
                      <a:r>
                        <a:rPr lang="en-US" sz="1400" u="sng" strike="noStrike">
                          <a:solidFill>
                            <a:srgbClr val="0097A7"/>
                          </a:solidFill>
                          <a:effectLst/>
                          <a:latin typeface="Calibri" panose="020F0502020204030204" pitchFamily="34" charset="0"/>
                          <a:ea typeface="Calibri" panose="020F0502020204030204" pitchFamily="34" charset="0"/>
                          <a:cs typeface="Calibri" panose="020F0502020204030204" pitchFamily="34" charset="0"/>
                          <a:hlinkClick r:id="rId7"/>
                        </a:rPr>
                        <a:t>YDA Campaign Page</a:t>
                      </a:r>
                      <a:r>
                        <a:rPr lang="en-US" sz="1400">
                          <a:effectLst/>
                          <a:latin typeface="Calibri" panose="020F0502020204030204" pitchFamily="34" charset="0"/>
                          <a:ea typeface="Calibri" panose="020F0502020204030204" pitchFamily="34" charset="0"/>
                          <a:cs typeface="Calibri" panose="020F0502020204030204" pitchFamily="34" charset="0"/>
                        </a:rPr>
                        <a:t> for useful information including YDA campaign timeline and </a:t>
                      </a:r>
                      <a:r>
                        <a:rPr lang="en-US" sz="1400" u="sng" strike="noStrike">
                          <a:solidFill>
                            <a:srgbClr val="0097A7"/>
                          </a:solidFill>
                          <a:effectLst/>
                          <a:latin typeface="Calibri" panose="020F0502020204030204" pitchFamily="34" charset="0"/>
                          <a:ea typeface="Calibri" panose="020F0502020204030204" pitchFamily="34" charset="0"/>
                          <a:cs typeface="Calibri" panose="020F0502020204030204" pitchFamily="34" charset="0"/>
                          <a:hlinkClick r:id="rId8"/>
                        </a:rPr>
                        <a:t>FAQ</a:t>
                      </a:r>
                      <a:endParaRPr lang="en-US" sz="1400">
                        <a:effectLst/>
                        <a:latin typeface="Calibri" panose="020F0502020204030204" pitchFamily="34" charset="0"/>
                        <a:ea typeface="Calibri" panose="020F0502020204030204" pitchFamily="34" charset="0"/>
                        <a:cs typeface="Calibri" panose="020F0502020204030204" pitchFamily="34" charset="0"/>
                      </a:endParaRPr>
                    </a:p>
                    <a:p>
                      <a:pPr marL="342900" lvl="0" indent="-342900" fontAlgn="base">
                        <a:lnSpc>
                          <a:spcPts val="1650"/>
                        </a:lnSpc>
                        <a:buFont typeface="Arial" panose="020B0604020202020204" pitchFamily="34" charset="0"/>
                        <a:buChar char="•"/>
                      </a:pPr>
                      <a:r>
                        <a:rPr lang="en-US" sz="1400">
                          <a:solidFill>
                            <a:srgbClr val="FF0000"/>
                          </a:solidFill>
                          <a:effectLst/>
                          <a:latin typeface="Calibri" panose="020F0502020204030204" pitchFamily="34" charset="0"/>
                          <a:ea typeface="Calibri" panose="020F0502020204030204" pitchFamily="34" charset="0"/>
                          <a:cs typeface="Calibri" panose="020F0502020204030204" pitchFamily="34" charset="0"/>
                        </a:rPr>
                        <a:t>For more details about YDA 2025, please approach your CCE/VIA teacher-in-charge who liaises with Community Chest.</a:t>
                      </a:r>
                    </a:p>
                  </a:txBody>
                  <a:tcPr>
                    <a:lnL w="10973" cap="flat" cmpd="sng" algn="ctr">
                      <a:solidFill>
                        <a:srgbClr val="4285F4"/>
                      </a:solidFill>
                      <a:prstDash val="solid"/>
                      <a:round/>
                      <a:headEnd type="none" w="med" len="med"/>
                      <a:tailEnd type="none" w="med" len="med"/>
                    </a:lnL>
                    <a:lnR w="10973" cap="flat" cmpd="sng" algn="ctr">
                      <a:solidFill>
                        <a:srgbClr val="4285F4"/>
                      </a:solidFill>
                      <a:prstDash val="solid"/>
                      <a:round/>
                      <a:headEnd type="none" w="med" len="med"/>
                      <a:tailEnd type="none" w="med" len="med"/>
                    </a:lnR>
                    <a:lnT w="10973" cap="flat" cmpd="sng" algn="ctr">
                      <a:solidFill>
                        <a:srgbClr val="4285F4"/>
                      </a:solidFill>
                      <a:prstDash val="solid"/>
                      <a:round/>
                      <a:headEnd type="none" w="med" len="med"/>
                      <a:tailEnd type="none" w="med" len="med"/>
                    </a:lnT>
                    <a:lnB w="10973" cap="flat" cmpd="sng" algn="ctr">
                      <a:solidFill>
                        <a:srgbClr val="4285F4"/>
                      </a:solidFill>
                      <a:prstDash val="solid"/>
                      <a:round/>
                      <a:headEnd type="none" w="med" len="med"/>
                      <a:tailEnd type="none" w="med" len="med"/>
                    </a:lnB>
                    <a:solidFill>
                      <a:srgbClr val="CFD9FB"/>
                    </a:solidFill>
                  </a:tcPr>
                </a:tc>
                <a:tc hMerge="1">
                  <a:txBody>
                    <a:bodyPr/>
                    <a:lstStyle/>
                    <a:p>
                      <a:endParaRPr/>
                    </a:p>
                  </a:txBody>
                  <a:tcPr>
                    <a:lnL w="10973" cap="flat" cmpd="sng" algn="ctr">
                      <a:solidFill>
                        <a:srgbClr val="4285F4"/>
                      </a:solidFill>
                      <a:prstDash val="solid"/>
                      <a:round/>
                      <a:headEnd type="none" w="med" len="med"/>
                      <a:tailEnd type="none" w="med" len="med"/>
                    </a:lnL>
                    <a:lnR w="10973" cap="flat" cmpd="sng" algn="ctr">
                      <a:solidFill>
                        <a:srgbClr val="4285F4"/>
                      </a:solidFill>
                      <a:prstDash val="solid"/>
                      <a:round/>
                      <a:headEnd type="none" w="med" len="med"/>
                      <a:tailEnd type="none" w="med" len="med"/>
                    </a:lnR>
                    <a:lnT w="10973" cap="flat" cmpd="sng" algn="ctr">
                      <a:solidFill>
                        <a:srgbClr val="4285F4"/>
                      </a:solidFill>
                      <a:prstDash val="solid"/>
                      <a:round/>
                      <a:headEnd type="none" w="med" len="med"/>
                      <a:tailEnd type="none" w="med" len="med"/>
                    </a:lnT>
                    <a:lnB w="10973" cap="flat" cmpd="sng" algn="ctr">
                      <a:solidFill>
                        <a:srgbClr val="4285F4"/>
                      </a:solidFill>
                      <a:prstDash val="solid"/>
                      <a:round/>
                      <a:headEnd type="none" w="med" len="med"/>
                      <a:tailEnd type="none" w="med" len="med"/>
                    </a:lnB>
                    <a:solidFill>
                      <a:srgbClr val="CFD9FB"/>
                    </a:solidFill>
                  </a:tcPr>
                </a:tc>
                <a:tc>
                  <a:txBody>
                    <a:bodyPr/>
                    <a:lstStyle/>
                    <a:p>
                      <a:pPr fontAlgn="auto">
                        <a:lnSpc>
                          <a:spcPts val="1650"/>
                        </a:lnSpc>
                        <a:buNone/>
                      </a:pPr>
                      <a:endParaRPr lang="en-SG" sz="1400">
                        <a:effectLst/>
                        <a:latin typeface="Calibri" panose="020F0502020204030204" pitchFamily="34" charset="0"/>
                        <a:ea typeface="Calibri" panose="020F0502020204030204" pitchFamily="34" charset="0"/>
                        <a:cs typeface="Calibri" panose="020F0502020204030204" pitchFamily="34" charset="0"/>
                      </a:endParaRPr>
                    </a:p>
                  </a:txBody>
                  <a:tcPr>
                    <a:lnL w="10973" cap="flat" cmpd="sng" algn="ctr">
                      <a:solidFill>
                        <a:srgbClr val="4285F4"/>
                      </a:solidFill>
                      <a:prstDash val="solid"/>
                      <a:round/>
                      <a:headEnd type="none" w="med" len="med"/>
                      <a:tailEnd type="none" w="med" len="med"/>
                    </a:lnL>
                    <a:lnR w="10973" cap="flat" cmpd="sng" algn="ctr">
                      <a:solidFill>
                        <a:srgbClr val="4285F4"/>
                      </a:solidFill>
                      <a:prstDash val="solid"/>
                      <a:round/>
                      <a:headEnd type="none" w="med" len="med"/>
                      <a:tailEnd type="none" w="med" len="med"/>
                    </a:lnR>
                    <a:lnT w="10973" cap="flat" cmpd="sng" algn="ctr">
                      <a:solidFill>
                        <a:srgbClr val="4285F4"/>
                      </a:solidFill>
                      <a:prstDash val="solid"/>
                      <a:round/>
                      <a:headEnd type="none" w="med" len="med"/>
                      <a:tailEnd type="none" w="med" len="med"/>
                    </a:lnT>
                    <a:lnB w="10973" cap="flat" cmpd="sng" algn="ctr">
                      <a:solidFill>
                        <a:srgbClr val="4285F4"/>
                      </a:solidFill>
                      <a:prstDash val="solid"/>
                      <a:round/>
                      <a:headEnd type="none" w="med" len="med"/>
                      <a:tailEnd type="none" w="med" len="med"/>
                    </a:lnB>
                    <a:solidFill>
                      <a:srgbClr val="CFD9FB"/>
                    </a:solidFill>
                  </a:tcPr>
                </a:tc>
                <a:extLst>
                  <a:ext uri="{0D108BD9-81ED-4DB2-BD59-A6C34878D82A}">
                    <a16:rowId xmlns:a16="http://schemas.microsoft.com/office/drawing/2014/main" val="3976821151"/>
                  </a:ext>
                </a:extLst>
              </a:tr>
            </a:tbl>
          </a:graphicData>
        </a:graphic>
      </p:graphicFrame>
    </p:spTree>
    <p:extLst>
      <p:ext uri="{BB962C8B-B14F-4D97-AF65-F5344CB8AC3E}">
        <p14:creationId xmlns:p14="http://schemas.microsoft.com/office/powerpoint/2010/main" val="3032049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C1253-B567-BAD3-81D1-B647F16DEF36}"/>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41FC9362-A758-D74F-5CCD-FC9A88DFC2E8}"/>
              </a:ext>
            </a:extLst>
          </p:cNvPr>
          <p:cNvSpPr>
            <a:spLocks noGrp="1"/>
          </p:cNvSpPr>
          <p:nvPr>
            <p:ph type="title"/>
          </p:nvPr>
        </p:nvSpPr>
        <p:spPr>
          <a:xfrm>
            <a:off x="628650" y="450389"/>
            <a:ext cx="7886700" cy="420900"/>
          </a:xfrm>
        </p:spPr>
        <p:txBody>
          <a:bodyPr/>
          <a:lstStyle/>
          <a:p>
            <a:r>
              <a:rPr lang="en-US"/>
              <a:t>Important Reminders</a:t>
            </a:r>
          </a:p>
        </p:txBody>
      </p:sp>
      <p:pic>
        <p:nvPicPr>
          <p:cNvPr id="2" name="Picture 1" descr="A blue and orange text on a black background&#10;&#10;AI-generated content may be incorrect.">
            <a:extLst>
              <a:ext uri="{FF2B5EF4-FFF2-40B4-BE49-F238E27FC236}">
                <a16:creationId xmlns:a16="http://schemas.microsoft.com/office/drawing/2014/main" id="{77E24A91-5C08-6BF3-6129-EFBD81B7BB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3290" y="4608555"/>
            <a:ext cx="930719" cy="432000"/>
          </a:xfrm>
          <a:prstGeom prst="rect">
            <a:avLst/>
          </a:prstGeom>
        </p:spPr>
      </p:pic>
      <p:graphicFrame>
        <p:nvGraphicFramePr>
          <p:cNvPr id="4" name="Table 3">
            <a:extLst>
              <a:ext uri="{FF2B5EF4-FFF2-40B4-BE49-F238E27FC236}">
                <a16:creationId xmlns:a16="http://schemas.microsoft.com/office/drawing/2014/main" id="{088840F9-9F59-D8E8-168C-CC39AF0D2E86}"/>
              </a:ext>
            </a:extLst>
          </p:cNvPr>
          <p:cNvGraphicFramePr>
            <a:graphicFrameLocks noGrp="1"/>
          </p:cNvGraphicFramePr>
          <p:nvPr>
            <p:extLst>
              <p:ext uri="{D42A27DB-BD31-4B8C-83A1-F6EECF244321}">
                <p14:modId xmlns:p14="http://schemas.microsoft.com/office/powerpoint/2010/main" val="1993526746"/>
              </p:ext>
            </p:extLst>
          </p:nvPr>
        </p:nvGraphicFramePr>
        <p:xfrm>
          <a:off x="0" y="902873"/>
          <a:ext cx="9143998" cy="3522493"/>
        </p:xfrm>
        <a:graphic>
          <a:graphicData uri="http://schemas.openxmlformats.org/drawingml/2006/table">
            <a:tbl>
              <a:tblPr bandRow="1">
                <a:tableStyleId>{5C22544A-7EE6-4342-B048-85BDC9FD1C3A}</a:tableStyleId>
              </a:tblPr>
              <a:tblGrid>
                <a:gridCol w="467832">
                  <a:extLst>
                    <a:ext uri="{9D8B030D-6E8A-4147-A177-3AD203B41FA5}">
                      <a16:colId xmlns:a16="http://schemas.microsoft.com/office/drawing/2014/main" val="1223963992"/>
                    </a:ext>
                  </a:extLst>
                </a:gridCol>
                <a:gridCol w="1594882">
                  <a:extLst>
                    <a:ext uri="{9D8B030D-6E8A-4147-A177-3AD203B41FA5}">
                      <a16:colId xmlns:a16="http://schemas.microsoft.com/office/drawing/2014/main" val="1010204774"/>
                    </a:ext>
                  </a:extLst>
                </a:gridCol>
                <a:gridCol w="6444077">
                  <a:extLst>
                    <a:ext uri="{9D8B030D-6E8A-4147-A177-3AD203B41FA5}">
                      <a16:colId xmlns:a16="http://schemas.microsoft.com/office/drawing/2014/main" val="2564704106"/>
                    </a:ext>
                  </a:extLst>
                </a:gridCol>
                <a:gridCol w="637207">
                  <a:extLst>
                    <a:ext uri="{9D8B030D-6E8A-4147-A177-3AD203B41FA5}">
                      <a16:colId xmlns:a16="http://schemas.microsoft.com/office/drawing/2014/main" val="3029629371"/>
                    </a:ext>
                  </a:extLst>
                </a:gridCol>
              </a:tblGrid>
              <a:tr h="316530">
                <a:tc>
                  <a:txBody>
                    <a:bodyPr/>
                    <a:lstStyle/>
                    <a:p>
                      <a:r>
                        <a:rPr lang="en-US" sz="1200" b="1">
                          <a:latin typeface="Calibri"/>
                          <a:ea typeface="Calibri"/>
                          <a:cs typeface="Calibri"/>
                        </a:rPr>
                        <a:t>No.</a:t>
                      </a:r>
                      <a:endParaRPr lang="en-SG" sz="1200" b="1">
                        <a:latin typeface="Calibri"/>
                        <a:ea typeface="Calibri"/>
                        <a:cs typeface="Calibri"/>
                      </a:endParaRPr>
                    </a:p>
                  </a:txBody>
                  <a:tcPr>
                    <a:lnL w="10973" cap="flat" cmpd="sng" algn="ctr">
                      <a:solidFill>
                        <a:srgbClr val="4285F4"/>
                      </a:solidFill>
                      <a:prstDash val="solid"/>
                      <a:round/>
                      <a:headEnd type="none" w="med" len="med"/>
                      <a:tailEnd type="none" w="med" len="med"/>
                    </a:lnL>
                    <a:lnR w="10973" cap="flat" cmpd="sng" algn="ctr">
                      <a:solidFill>
                        <a:srgbClr val="4285F4"/>
                      </a:solidFill>
                      <a:prstDash val="solid"/>
                      <a:round/>
                      <a:headEnd type="none" w="med" len="med"/>
                      <a:tailEnd type="none" w="med" len="med"/>
                    </a:lnR>
                    <a:lnT w="10973" cap="flat" cmpd="sng" algn="ctr">
                      <a:solidFill>
                        <a:srgbClr val="4285F4"/>
                      </a:solidFill>
                      <a:prstDash val="solid"/>
                      <a:round/>
                      <a:headEnd type="none" w="med" len="med"/>
                      <a:tailEnd type="none" w="med" len="med"/>
                    </a:lnT>
                    <a:lnB w="10973" cap="flat" cmpd="sng" algn="ctr">
                      <a:solidFill>
                        <a:srgbClr val="4285F4"/>
                      </a:solidFill>
                      <a:prstDash val="solid"/>
                      <a:round/>
                      <a:headEnd type="none" w="med" len="med"/>
                      <a:tailEnd type="none" w="med" len="med"/>
                    </a:lnB>
                    <a:solidFill>
                      <a:srgbClr val="E9EDFD"/>
                    </a:solidFill>
                  </a:tcPr>
                </a:tc>
                <a:tc>
                  <a:txBody>
                    <a:bodyPr/>
                    <a:lstStyle/>
                    <a:p>
                      <a:r>
                        <a:rPr lang="en-US" sz="1200" b="1">
                          <a:latin typeface="Calibri"/>
                          <a:ea typeface="Calibri"/>
                          <a:cs typeface="Calibri"/>
                        </a:rPr>
                        <a:t>Item</a:t>
                      </a:r>
                      <a:endParaRPr lang="en-SG" sz="1200" b="1">
                        <a:latin typeface="Calibri"/>
                        <a:ea typeface="Calibri"/>
                        <a:cs typeface="Calibri"/>
                      </a:endParaRPr>
                    </a:p>
                  </a:txBody>
                  <a:tcPr>
                    <a:lnL w="10973" cap="flat" cmpd="sng" algn="ctr">
                      <a:solidFill>
                        <a:srgbClr val="4285F4"/>
                      </a:solidFill>
                      <a:prstDash val="solid"/>
                      <a:round/>
                      <a:headEnd type="none" w="med" len="med"/>
                      <a:tailEnd type="none" w="med" len="med"/>
                    </a:lnL>
                    <a:lnR w="10973" cap="flat" cmpd="sng" algn="ctr">
                      <a:solidFill>
                        <a:srgbClr val="4285F4"/>
                      </a:solidFill>
                      <a:prstDash val="solid"/>
                      <a:round/>
                      <a:headEnd type="none" w="med" len="med"/>
                      <a:tailEnd type="none" w="med" len="med"/>
                    </a:lnR>
                    <a:lnT w="10973" cap="flat" cmpd="sng" algn="ctr">
                      <a:solidFill>
                        <a:srgbClr val="4285F4"/>
                      </a:solidFill>
                      <a:prstDash val="solid"/>
                      <a:round/>
                      <a:headEnd type="none" w="med" len="med"/>
                      <a:tailEnd type="none" w="med" len="med"/>
                    </a:lnT>
                    <a:lnB w="10973" cap="flat" cmpd="sng" algn="ctr">
                      <a:solidFill>
                        <a:srgbClr val="4285F4"/>
                      </a:solidFill>
                      <a:prstDash val="solid"/>
                      <a:round/>
                      <a:headEnd type="none" w="med" len="med"/>
                      <a:tailEnd type="none" w="med" len="med"/>
                    </a:lnB>
                    <a:solidFill>
                      <a:srgbClr val="E9EDFD"/>
                    </a:solidFill>
                  </a:tcPr>
                </a:tc>
                <a:tc>
                  <a:txBody>
                    <a:bodyPr/>
                    <a:lstStyle/>
                    <a:p>
                      <a:r>
                        <a:rPr lang="en-US" sz="1200" b="1">
                          <a:latin typeface="Calibri"/>
                          <a:ea typeface="Calibri"/>
                          <a:cs typeface="Calibri"/>
                        </a:rPr>
                        <a:t>Remarks</a:t>
                      </a:r>
                      <a:endParaRPr lang="en-SG" sz="1200" b="1">
                        <a:latin typeface="Calibri"/>
                        <a:ea typeface="Calibri"/>
                        <a:cs typeface="Calibri"/>
                      </a:endParaRPr>
                    </a:p>
                  </a:txBody>
                  <a:tcPr>
                    <a:lnL w="10973" cap="flat" cmpd="sng" algn="ctr">
                      <a:solidFill>
                        <a:srgbClr val="4285F4"/>
                      </a:solidFill>
                      <a:prstDash val="solid"/>
                      <a:round/>
                      <a:headEnd type="none" w="med" len="med"/>
                      <a:tailEnd type="none" w="med" len="med"/>
                    </a:lnL>
                    <a:lnR w="10973" cap="flat" cmpd="sng" algn="ctr">
                      <a:solidFill>
                        <a:srgbClr val="4285F4"/>
                      </a:solidFill>
                      <a:prstDash val="solid"/>
                      <a:round/>
                      <a:headEnd type="none" w="med" len="med"/>
                      <a:tailEnd type="none" w="med" len="med"/>
                    </a:lnR>
                    <a:lnT w="10973" cap="flat" cmpd="sng" algn="ctr">
                      <a:solidFill>
                        <a:srgbClr val="4285F4"/>
                      </a:solidFill>
                      <a:prstDash val="solid"/>
                      <a:round/>
                      <a:headEnd type="none" w="med" len="med"/>
                      <a:tailEnd type="none" w="med" len="med"/>
                    </a:lnT>
                    <a:lnB w="10973" cap="flat" cmpd="sng" algn="ctr">
                      <a:solidFill>
                        <a:srgbClr val="4285F4"/>
                      </a:solidFill>
                      <a:prstDash val="solid"/>
                      <a:round/>
                      <a:headEnd type="none" w="med" len="med"/>
                      <a:tailEnd type="none" w="med" len="med"/>
                    </a:lnB>
                    <a:solidFill>
                      <a:srgbClr val="E9EDFD"/>
                    </a:solidFill>
                  </a:tcPr>
                </a:tc>
                <a:tc>
                  <a:txBody>
                    <a:bodyPr/>
                    <a:lstStyle/>
                    <a:p>
                      <a:r>
                        <a:rPr lang="en-US" sz="1200" b="1">
                          <a:latin typeface="Calibri"/>
                          <a:ea typeface="Calibri"/>
                          <a:cs typeface="Calibri"/>
                        </a:rPr>
                        <a:t>Slide</a:t>
                      </a:r>
                      <a:endParaRPr lang="en-SG" sz="1200" b="1">
                        <a:latin typeface="Calibri"/>
                        <a:ea typeface="Calibri"/>
                        <a:cs typeface="Calibri"/>
                      </a:endParaRPr>
                    </a:p>
                  </a:txBody>
                  <a:tcPr>
                    <a:lnL w="10973" cap="flat" cmpd="sng" algn="ctr">
                      <a:solidFill>
                        <a:srgbClr val="4285F4"/>
                      </a:solidFill>
                      <a:prstDash val="solid"/>
                      <a:round/>
                      <a:headEnd type="none" w="med" len="med"/>
                      <a:tailEnd type="none" w="med" len="med"/>
                    </a:lnL>
                    <a:lnR w="10973" cap="flat" cmpd="sng" algn="ctr">
                      <a:solidFill>
                        <a:srgbClr val="4285F4"/>
                      </a:solidFill>
                      <a:prstDash val="solid"/>
                      <a:round/>
                      <a:headEnd type="none" w="med" len="med"/>
                      <a:tailEnd type="none" w="med" len="med"/>
                    </a:lnR>
                    <a:lnT w="10973" cap="flat" cmpd="sng" algn="ctr">
                      <a:solidFill>
                        <a:srgbClr val="4285F4"/>
                      </a:solidFill>
                      <a:prstDash val="solid"/>
                      <a:round/>
                      <a:headEnd type="none" w="med" len="med"/>
                      <a:tailEnd type="none" w="med" len="med"/>
                    </a:lnT>
                    <a:lnB w="10973" cap="flat" cmpd="sng" algn="ctr">
                      <a:solidFill>
                        <a:srgbClr val="4285F4"/>
                      </a:solidFill>
                      <a:prstDash val="solid"/>
                      <a:round/>
                      <a:headEnd type="none" w="med" len="med"/>
                      <a:tailEnd type="none" w="med" len="med"/>
                    </a:lnB>
                    <a:solidFill>
                      <a:srgbClr val="E9EDFD"/>
                    </a:solidFill>
                  </a:tcPr>
                </a:tc>
                <a:extLst>
                  <a:ext uri="{0D108BD9-81ED-4DB2-BD59-A6C34878D82A}">
                    <a16:rowId xmlns:a16="http://schemas.microsoft.com/office/drawing/2014/main" val="3478044046"/>
                  </a:ext>
                </a:extLst>
              </a:tr>
              <a:tr h="949590">
                <a:tc>
                  <a:txBody>
                    <a:bodyPr/>
                    <a:lstStyle/>
                    <a:p>
                      <a:r>
                        <a:rPr lang="en-US" sz="1200">
                          <a:latin typeface="Calibri"/>
                          <a:ea typeface="Calibri"/>
                          <a:cs typeface="Calibri"/>
                        </a:rPr>
                        <a:t>1.</a:t>
                      </a:r>
                      <a:endParaRPr lang="en-SG" sz="1200">
                        <a:latin typeface="Calibri"/>
                        <a:ea typeface="Calibri"/>
                        <a:cs typeface="Calibri"/>
                      </a:endParaRPr>
                    </a:p>
                  </a:txBody>
                  <a:tcPr>
                    <a:lnL w="10973" cap="flat" cmpd="sng" algn="ctr">
                      <a:solidFill>
                        <a:srgbClr val="4285F4"/>
                      </a:solidFill>
                      <a:prstDash val="solid"/>
                      <a:round/>
                      <a:headEnd type="none" w="med" len="med"/>
                      <a:tailEnd type="none" w="med" len="med"/>
                    </a:lnL>
                    <a:lnR w="10973" cap="flat" cmpd="sng" algn="ctr">
                      <a:solidFill>
                        <a:srgbClr val="4285F4"/>
                      </a:solidFill>
                      <a:prstDash val="solid"/>
                      <a:round/>
                      <a:headEnd type="none" w="med" len="med"/>
                      <a:tailEnd type="none" w="med" len="med"/>
                    </a:lnR>
                    <a:lnT w="10973" cap="flat" cmpd="sng" algn="ctr">
                      <a:solidFill>
                        <a:srgbClr val="4285F4"/>
                      </a:solidFill>
                      <a:prstDash val="solid"/>
                      <a:round/>
                      <a:headEnd type="none" w="med" len="med"/>
                      <a:tailEnd type="none" w="med" len="med"/>
                    </a:lnT>
                    <a:lnB w="10973" cap="flat" cmpd="sng" algn="ctr">
                      <a:solidFill>
                        <a:srgbClr val="4285F4"/>
                      </a:solidFill>
                      <a:prstDash val="solid"/>
                      <a:round/>
                      <a:headEnd type="none" w="med" len="med"/>
                      <a:tailEnd type="none" w="med" len="med"/>
                    </a:lnB>
                    <a:solidFill>
                      <a:srgbClr val="CFD9FB"/>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a:latin typeface="Calibri"/>
                          <a:ea typeface="Calibri"/>
                          <a:cs typeface="Calibri"/>
                        </a:rPr>
                        <a:t>Schools opted for Donation Envelope</a:t>
                      </a:r>
                    </a:p>
                  </a:txBody>
                  <a:tcPr>
                    <a:lnL w="10973" cap="flat" cmpd="sng" algn="ctr">
                      <a:solidFill>
                        <a:srgbClr val="4285F4"/>
                      </a:solidFill>
                      <a:prstDash val="solid"/>
                      <a:round/>
                      <a:headEnd type="none" w="med" len="med"/>
                      <a:tailEnd type="none" w="med" len="med"/>
                    </a:lnL>
                    <a:lnR w="10973" cap="flat" cmpd="sng" algn="ctr">
                      <a:solidFill>
                        <a:srgbClr val="4285F4"/>
                      </a:solidFill>
                      <a:prstDash val="solid"/>
                      <a:round/>
                      <a:headEnd type="none" w="med" len="med"/>
                      <a:tailEnd type="none" w="med" len="med"/>
                    </a:lnR>
                    <a:lnT w="10973" cap="flat" cmpd="sng" algn="ctr">
                      <a:solidFill>
                        <a:srgbClr val="4285F4"/>
                      </a:solidFill>
                      <a:prstDash val="solid"/>
                      <a:round/>
                      <a:headEnd type="none" w="med" len="med"/>
                      <a:tailEnd type="none" w="med" len="med"/>
                    </a:lnT>
                    <a:lnB w="10973" cap="flat" cmpd="sng" algn="ctr">
                      <a:solidFill>
                        <a:srgbClr val="4285F4"/>
                      </a:solidFill>
                      <a:prstDash val="solid"/>
                      <a:round/>
                      <a:headEnd type="none" w="med" len="med"/>
                      <a:tailEnd type="none" w="med" len="med"/>
                    </a:lnB>
                    <a:solidFill>
                      <a:srgbClr val="CFD9FB"/>
                    </a:solid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200">
                          <a:latin typeface="Calibri"/>
                          <a:ea typeface="Calibri"/>
                          <a:cs typeface="Calibri"/>
                        </a:rPr>
                        <a:t>Pass all filled envelopes to the CCE/VIA Teacher-in-charge for follow-up with Community Chest.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200">
                          <a:latin typeface="Calibri"/>
                          <a:ea typeface="Calibri"/>
                          <a:cs typeface="Calibri"/>
                        </a:rPr>
                        <a:t>Inform them of any uncollected envelopes after the scheduled collection date.</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200">
                          <a:latin typeface="Calibri"/>
                          <a:ea typeface="Calibri"/>
                          <a:cs typeface="Calibri"/>
                        </a:rPr>
                        <a:t>Teachers may share the </a:t>
                      </a:r>
                      <a:r>
                        <a:rPr lang="en-US" sz="1200" err="1">
                          <a:latin typeface="Calibri"/>
                          <a:ea typeface="Calibri"/>
                          <a:cs typeface="Calibri"/>
                        </a:rPr>
                        <a:t>PayNow</a:t>
                      </a:r>
                      <a:r>
                        <a:rPr lang="en-US" sz="1200">
                          <a:latin typeface="Calibri"/>
                          <a:ea typeface="Calibri"/>
                          <a:cs typeface="Calibri"/>
                        </a:rPr>
                        <a:t> QR code on slide 20 for students who prefer digital payment.</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200">
                          <a:latin typeface="Calibri"/>
                          <a:ea typeface="Calibri"/>
                          <a:cs typeface="Calibri"/>
                        </a:rPr>
                        <a:t>Schools that did not opt for donation envelopes may remove slide 19.</a:t>
                      </a:r>
                    </a:p>
                  </a:txBody>
                  <a:tcPr>
                    <a:lnL w="10973" cap="flat" cmpd="sng" algn="ctr">
                      <a:solidFill>
                        <a:srgbClr val="4285F4"/>
                      </a:solidFill>
                      <a:prstDash val="solid"/>
                      <a:round/>
                      <a:headEnd type="none" w="med" len="med"/>
                      <a:tailEnd type="none" w="med" len="med"/>
                    </a:lnL>
                    <a:lnR w="10973" cap="flat" cmpd="sng" algn="ctr">
                      <a:solidFill>
                        <a:srgbClr val="4285F4"/>
                      </a:solidFill>
                      <a:prstDash val="solid"/>
                      <a:round/>
                      <a:headEnd type="none" w="med" len="med"/>
                      <a:tailEnd type="none" w="med" len="med"/>
                    </a:lnR>
                    <a:lnT w="10973" cap="flat" cmpd="sng" algn="ctr">
                      <a:solidFill>
                        <a:srgbClr val="4285F4"/>
                      </a:solidFill>
                      <a:prstDash val="solid"/>
                      <a:round/>
                      <a:headEnd type="none" w="med" len="med"/>
                      <a:tailEnd type="none" w="med" len="med"/>
                    </a:lnT>
                    <a:lnB w="10973" cap="flat" cmpd="sng" algn="ctr">
                      <a:solidFill>
                        <a:srgbClr val="4285F4"/>
                      </a:solidFill>
                      <a:prstDash val="solid"/>
                      <a:round/>
                      <a:headEnd type="none" w="med" len="med"/>
                      <a:tailEnd type="none" w="med" len="med"/>
                    </a:lnB>
                    <a:solidFill>
                      <a:srgbClr val="CFD9FB"/>
                    </a:solidFill>
                  </a:tcPr>
                </a:tc>
                <a:tc>
                  <a:txBody>
                    <a:bodyPr/>
                    <a:lstStyle/>
                    <a:p>
                      <a:r>
                        <a:rPr lang="en-US" sz="1200">
                          <a:latin typeface="Calibri"/>
                          <a:ea typeface="Calibri"/>
                          <a:cs typeface="Calibri"/>
                        </a:rPr>
                        <a:t>19</a:t>
                      </a:r>
                      <a:endParaRPr lang="en-SG" sz="1200">
                        <a:latin typeface="Calibri"/>
                        <a:ea typeface="Calibri"/>
                        <a:cs typeface="Calibri"/>
                      </a:endParaRPr>
                    </a:p>
                  </a:txBody>
                  <a:tcPr>
                    <a:lnL w="10973" cap="flat" cmpd="sng" algn="ctr">
                      <a:solidFill>
                        <a:srgbClr val="4285F4"/>
                      </a:solidFill>
                      <a:prstDash val="solid"/>
                      <a:round/>
                      <a:headEnd type="none" w="med" len="med"/>
                      <a:tailEnd type="none" w="med" len="med"/>
                    </a:lnL>
                    <a:lnR w="10973" cap="flat" cmpd="sng" algn="ctr">
                      <a:solidFill>
                        <a:srgbClr val="4285F4"/>
                      </a:solidFill>
                      <a:prstDash val="solid"/>
                      <a:round/>
                      <a:headEnd type="none" w="med" len="med"/>
                      <a:tailEnd type="none" w="med" len="med"/>
                    </a:lnR>
                    <a:lnT w="10973" cap="flat" cmpd="sng" algn="ctr">
                      <a:solidFill>
                        <a:srgbClr val="4285F4"/>
                      </a:solidFill>
                      <a:prstDash val="solid"/>
                      <a:round/>
                      <a:headEnd type="none" w="med" len="med"/>
                      <a:tailEnd type="none" w="med" len="med"/>
                    </a:lnT>
                    <a:lnB w="10973" cap="flat" cmpd="sng" algn="ctr">
                      <a:solidFill>
                        <a:srgbClr val="4285F4"/>
                      </a:solidFill>
                      <a:prstDash val="solid"/>
                      <a:round/>
                      <a:headEnd type="none" w="med" len="med"/>
                      <a:tailEnd type="none" w="med" len="med"/>
                    </a:lnB>
                    <a:solidFill>
                      <a:srgbClr val="CFD9FB"/>
                    </a:solidFill>
                  </a:tcPr>
                </a:tc>
                <a:extLst>
                  <a:ext uri="{0D108BD9-81ED-4DB2-BD59-A6C34878D82A}">
                    <a16:rowId xmlns:a16="http://schemas.microsoft.com/office/drawing/2014/main" val="2886431432"/>
                  </a:ext>
                </a:extLst>
              </a:tr>
              <a:tr h="673723">
                <a:tc>
                  <a:txBody>
                    <a:bodyPr/>
                    <a:lstStyle/>
                    <a:p>
                      <a:r>
                        <a:rPr lang="en-US" sz="1200">
                          <a:latin typeface="Calibri"/>
                          <a:ea typeface="Calibri"/>
                          <a:cs typeface="Calibri"/>
                        </a:rPr>
                        <a:t>2.</a:t>
                      </a:r>
                      <a:endParaRPr lang="en-SG" sz="1200">
                        <a:latin typeface="Calibri"/>
                        <a:ea typeface="Calibri"/>
                        <a:cs typeface="Calibri"/>
                      </a:endParaRPr>
                    </a:p>
                  </a:txBody>
                  <a:tcPr>
                    <a:lnL w="10973" cap="flat" cmpd="sng" algn="ctr">
                      <a:solidFill>
                        <a:srgbClr val="4285F4"/>
                      </a:solidFill>
                      <a:prstDash val="solid"/>
                      <a:round/>
                      <a:headEnd type="none" w="med" len="med"/>
                      <a:tailEnd type="none" w="med" len="med"/>
                    </a:lnL>
                    <a:lnR w="10973" cap="flat" cmpd="sng" algn="ctr">
                      <a:solidFill>
                        <a:srgbClr val="4285F4"/>
                      </a:solidFill>
                      <a:prstDash val="solid"/>
                      <a:round/>
                      <a:headEnd type="none" w="med" len="med"/>
                      <a:tailEnd type="none" w="med" len="med"/>
                    </a:lnR>
                    <a:lnT w="10973" cap="flat" cmpd="sng" algn="ctr">
                      <a:solidFill>
                        <a:srgbClr val="4285F4"/>
                      </a:solidFill>
                      <a:prstDash val="solid"/>
                      <a:round/>
                      <a:headEnd type="none" w="med" len="med"/>
                      <a:tailEnd type="none" w="med" len="med"/>
                    </a:lnT>
                    <a:lnB w="10973" cap="flat" cmpd="sng" algn="ctr">
                      <a:solidFill>
                        <a:srgbClr val="4285F4"/>
                      </a:solidFill>
                      <a:prstDash val="solid"/>
                      <a:round/>
                      <a:headEnd type="none" w="med" len="med"/>
                      <a:tailEnd type="none" w="med" len="med"/>
                    </a:lnB>
                    <a:solidFill>
                      <a:srgbClr val="E9EDFD"/>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a:latin typeface="Calibri"/>
                          <a:ea typeface="Calibri"/>
                          <a:cs typeface="Calibri"/>
                        </a:rPr>
                        <a:t>School opted for </a:t>
                      </a:r>
                      <a:r>
                        <a:rPr lang="en-US" sz="1200" err="1">
                          <a:latin typeface="Calibri"/>
                          <a:ea typeface="Calibri"/>
                          <a:cs typeface="Calibri"/>
                        </a:rPr>
                        <a:t>Customised</a:t>
                      </a:r>
                      <a:r>
                        <a:rPr lang="en-US" sz="1200">
                          <a:latin typeface="Calibri"/>
                          <a:ea typeface="Calibri"/>
                          <a:cs typeface="Calibri"/>
                        </a:rPr>
                        <a:t> </a:t>
                      </a:r>
                      <a:r>
                        <a:rPr lang="en-US" sz="1200" err="1">
                          <a:latin typeface="Calibri"/>
                          <a:ea typeface="Calibri"/>
                          <a:cs typeface="Calibri"/>
                        </a:rPr>
                        <a:t>PayNow</a:t>
                      </a:r>
                      <a:r>
                        <a:rPr lang="en-US" sz="1200">
                          <a:latin typeface="Calibri"/>
                          <a:ea typeface="Calibri"/>
                          <a:cs typeface="Calibri"/>
                        </a:rPr>
                        <a:t> QR code</a:t>
                      </a:r>
                    </a:p>
                  </a:txBody>
                  <a:tcPr>
                    <a:lnL w="10973" cap="flat" cmpd="sng" algn="ctr">
                      <a:solidFill>
                        <a:srgbClr val="4285F4"/>
                      </a:solidFill>
                      <a:prstDash val="solid"/>
                      <a:round/>
                      <a:headEnd type="none" w="med" len="med"/>
                      <a:tailEnd type="none" w="med" len="med"/>
                    </a:lnL>
                    <a:lnR w="10973" cap="flat" cmpd="sng" algn="ctr">
                      <a:solidFill>
                        <a:srgbClr val="4285F4"/>
                      </a:solidFill>
                      <a:prstDash val="solid"/>
                      <a:round/>
                      <a:headEnd type="none" w="med" len="med"/>
                      <a:tailEnd type="none" w="med" len="med"/>
                    </a:lnR>
                    <a:lnT w="10973" cap="flat" cmpd="sng" algn="ctr">
                      <a:solidFill>
                        <a:srgbClr val="4285F4"/>
                      </a:solidFill>
                      <a:prstDash val="solid"/>
                      <a:round/>
                      <a:headEnd type="none" w="med" len="med"/>
                      <a:tailEnd type="none" w="med" len="med"/>
                    </a:lnT>
                    <a:lnB w="10973" cap="flat" cmpd="sng" algn="ctr">
                      <a:solidFill>
                        <a:srgbClr val="4285F4"/>
                      </a:solidFill>
                      <a:prstDash val="solid"/>
                      <a:round/>
                      <a:headEnd type="none" w="med" len="med"/>
                      <a:tailEnd type="none" w="med" len="med"/>
                    </a:lnB>
                    <a:solidFill>
                      <a:srgbClr val="E9EDFD"/>
                    </a:solidFill>
                  </a:tcPr>
                </a:tc>
                <a:tc>
                  <a:txBody>
                    <a:bodyPr/>
                    <a:lstStyle/>
                    <a:p>
                      <a:pPr marL="171450" indent="-171450">
                        <a:buFont typeface="Arial" panose="020B0604020202020204" pitchFamily="34" charset="0"/>
                        <a:buChar char="•"/>
                      </a:pPr>
                      <a:r>
                        <a:rPr lang="en-US" sz="1200">
                          <a:latin typeface="Calibri"/>
                          <a:ea typeface="Calibri"/>
                          <a:cs typeface="Calibri"/>
                        </a:rPr>
                        <a:t>Please approach the CCE/VIA teacher-in-charge for the </a:t>
                      </a:r>
                      <a:r>
                        <a:rPr lang="en-US" sz="1200" err="1">
                          <a:latin typeface="Calibri"/>
                          <a:ea typeface="Calibri"/>
                          <a:cs typeface="Calibri"/>
                        </a:rPr>
                        <a:t>Customised</a:t>
                      </a:r>
                      <a:r>
                        <a:rPr lang="en-US" sz="1200">
                          <a:latin typeface="Calibri"/>
                          <a:ea typeface="Calibri"/>
                          <a:cs typeface="Calibri"/>
                        </a:rPr>
                        <a:t> </a:t>
                      </a:r>
                      <a:r>
                        <a:rPr lang="en-US" sz="1200" err="1">
                          <a:latin typeface="Calibri"/>
                          <a:ea typeface="Calibri"/>
                          <a:cs typeface="Calibri"/>
                        </a:rPr>
                        <a:t>PayNow</a:t>
                      </a:r>
                      <a:r>
                        <a:rPr lang="en-US" sz="1200">
                          <a:latin typeface="Calibri"/>
                          <a:ea typeface="Calibri"/>
                          <a:cs typeface="Calibri"/>
                        </a:rPr>
                        <a:t> QR code to replace the image on slide 20.</a:t>
                      </a:r>
                    </a:p>
                    <a:p>
                      <a:pPr marL="171450" indent="-171450">
                        <a:buFont typeface="Arial" panose="020B0604020202020204" pitchFamily="34" charset="0"/>
                        <a:buChar char="•"/>
                      </a:pPr>
                      <a:r>
                        <a:rPr lang="en-US" sz="1200">
                          <a:latin typeface="Calibri"/>
                          <a:ea typeface="Calibri"/>
                          <a:cs typeface="Calibri"/>
                        </a:rPr>
                        <a:t>Schools not opting for the </a:t>
                      </a:r>
                      <a:r>
                        <a:rPr lang="en-US" sz="1200" err="1">
                          <a:latin typeface="Calibri"/>
                          <a:ea typeface="Calibri"/>
                          <a:cs typeface="Calibri"/>
                        </a:rPr>
                        <a:t>PayNow</a:t>
                      </a:r>
                      <a:r>
                        <a:rPr lang="en-US" sz="1200">
                          <a:latin typeface="Calibri"/>
                          <a:ea typeface="Calibri"/>
                          <a:cs typeface="Calibri"/>
                        </a:rPr>
                        <a:t> QR code may remove slide 20.</a:t>
                      </a:r>
                    </a:p>
                  </a:txBody>
                  <a:tcPr>
                    <a:lnL w="10973" cap="flat" cmpd="sng" algn="ctr">
                      <a:solidFill>
                        <a:srgbClr val="4285F4"/>
                      </a:solidFill>
                      <a:prstDash val="solid"/>
                      <a:round/>
                      <a:headEnd type="none" w="med" len="med"/>
                      <a:tailEnd type="none" w="med" len="med"/>
                    </a:lnL>
                    <a:lnR w="10973" cap="flat" cmpd="sng" algn="ctr">
                      <a:solidFill>
                        <a:srgbClr val="4285F4"/>
                      </a:solidFill>
                      <a:prstDash val="solid"/>
                      <a:round/>
                      <a:headEnd type="none" w="med" len="med"/>
                      <a:tailEnd type="none" w="med" len="med"/>
                    </a:lnR>
                    <a:lnT w="10973" cap="flat" cmpd="sng" algn="ctr">
                      <a:solidFill>
                        <a:srgbClr val="4285F4"/>
                      </a:solidFill>
                      <a:prstDash val="solid"/>
                      <a:round/>
                      <a:headEnd type="none" w="med" len="med"/>
                      <a:tailEnd type="none" w="med" len="med"/>
                    </a:lnT>
                    <a:lnB w="10973" cap="flat" cmpd="sng" algn="ctr">
                      <a:solidFill>
                        <a:srgbClr val="4285F4"/>
                      </a:solidFill>
                      <a:prstDash val="solid"/>
                      <a:round/>
                      <a:headEnd type="none" w="med" len="med"/>
                      <a:tailEnd type="none" w="med" len="med"/>
                    </a:lnB>
                    <a:solidFill>
                      <a:srgbClr val="E9EDFD"/>
                    </a:solidFill>
                  </a:tcPr>
                </a:tc>
                <a:tc>
                  <a:txBody>
                    <a:bodyPr/>
                    <a:lstStyle/>
                    <a:p>
                      <a:r>
                        <a:rPr lang="en-US" sz="1200">
                          <a:latin typeface="Calibri"/>
                          <a:ea typeface="Calibri"/>
                          <a:cs typeface="Calibri"/>
                        </a:rPr>
                        <a:t>20</a:t>
                      </a:r>
                      <a:endParaRPr lang="en-SG" sz="1200">
                        <a:latin typeface="Calibri"/>
                        <a:ea typeface="Calibri"/>
                        <a:cs typeface="Calibri"/>
                      </a:endParaRPr>
                    </a:p>
                  </a:txBody>
                  <a:tcPr>
                    <a:lnL w="10973" cap="flat" cmpd="sng" algn="ctr">
                      <a:solidFill>
                        <a:srgbClr val="4285F4"/>
                      </a:solidFill>
                      <a:prstDash val="solid"/>
                      <a:round/>
                      <a:headEnd type="none" w="med" len="med"/>
                      <a:tailEnd type="none" w="med" len="med"/>
                    </a:lnL>
                    <a:lnR w="10973" cap="flat" cmpd="sng" algn="ctr">
                      <a:solidFill>
                        <a:srgbClr val="4285F4"/>
                      </a:solidFill>
                      <a:prstDash val="solid"/>
                      <a:round/>
                      <a:headEnd type="none" w="med" len="med"/>
                      <a:tailEnd type="none" w="med" len="med"/>
                    </a:lnR>
                    <a:lnT w="10973" cap="flat" cmpd="sng" algn="ctr">
                      <a:solidFill>
                        <a:srgbClr val="4285F4"/>
                      </a:solidFill>
                      <a:prstDash val="solid"/>
                      <a:round/>
                      <a:headEnd type="none" w="med" len="med"/>
                      <a:tailEnd type="none" w="med" len="med"/>
                    </a:lnT>
                    <a:lnB w="10973" cap="flat" cmpd="sng" algn="ctr">
                      <a:solidFill>
                        <a:srgbClr val="4285F4"/>
                      </a:solidFill>
                      <a:prstDash val="solid"/>
                      <a:round/>
                      <a:headEnd type="none" w="med" len="med"/>
                      <a:tailEnd type="none" w="med" len="med"/>
                    </a:lnB>
                    <a:solidFill>
                      <a:srgbClr val="E9EDFD"/>
                    </a:solidFill>
                  </a:tcPr>
                </a:tc>
                <a:extLst>
                  <a:ext uri="{0D108BD9-81ED-4DB2-BD59-A6C34878D82A}">
                    <a16:rowId xmlns:a16="http://schemas.microsoft.com/office/drawing/2014/main" val="376336690"/>
                  </a:ext>
                </a:extLst>
              </a:tr>
              <a:tr h="1582650">
                <a:tc>
                  <a:txBody>
                    <a:bodyPr/>
                    <a:lstStyle/>
                    <a:p>
                      <a:r>
                        <a:rPr lang="en-US" sz="1200">
                          <a:latin typeface="Calibri"/>
                          <a:ea typeface="Calibri"/>
                          <a:cs typeface="Calibri"/>
                        </a:rPr>
                        <a:t>3.</a:t>
                      </a:r>
                      <a:endParaRPr lang="en-SG" sz="1200">
                        <a:latin typeface="Calibri"/>
                        <a:ea typeface="Calibri"/>
                        <a:cs typeface="Calibri"/>
                      </a:endParaRPr>
                    </a:p>
                  </a:txBody>
                  <a:tcPr>
                    <a:lnL w="10973" cap="flat" cmpd="sng" algn="ctr">
                      <a:solidFill>
                        <a:srgbClr val="4285F4"/>
                      </a:solidFill>
                      <a:prstDash val="solid"/>
                      <a:round/>
                      <a:headEnd type="none" w="med" len="med"/>
                      <a:tailEnd type="none" w="med" len="med"/>
                    </a:lnL>
                    <a:lnR w="10973" cap="flat" cmpd="sng" algn="ctr">
                      <a:solidFill>
                        <a:srgbClr val="4285F4"/>
                      </a:solidFill>
                      <a:prstDash val="solid"/>
                      <a:round/>
                      <a:headEnd type="none" w="med" len="med"/>
                      <a:tailEnd type="none" w="med" len="med"/>
                    </a:lnR>
                    <a:lnT w="10973" cap="flat" cmpd="sng" algn="ctr">
                      <a:solidFill>
                        <a:srgbClr val="4285F4"/>
                      </a:solidFill>
                      <a:prstDash val="solid"/>
                      <a:round/>
                      <a:headEnd type="none" w="med" len="med"/>
                      <a:tailEnd type="none" w="med" len="med"/>
                    </a:lnT>
                    <a:lnB w="10973" cap="flat" cmpd="sng" algn="ctr">
                      <a:solidFill>
                        <a:srgbClr val="4285F4"/>
                      </a:solidFill>
                      <a:prstDash val="solid"/>
                      <a:round/>
                      <a:headEnd type="none" w="med" len="med"/>
                      <a:tailEnd type="none" w="med" len="med"/>
                    </a:lnB>
                    <a:solidFill>
                      <a:srgbClr val="CFD9FB"/>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a:latin typeface="Calibri"/>
                          <a:ea typeface="Calibri"/>
                          <a:cs typeface="Calibri"/>
                        </a:rPr>
                        <a:t>For Teachers: Facilitating the Class Reflection Activity</a:t>
                      </a:r>
                    </a:p>
                  </a:txBody>
                  <a:tcPr>
                    <a:lnL w="10973" cap="flat" cmpd="sng" algn="ctr">
                      <a:solidFill>
                        <a:srgbClr val="4285F4"/>
                      </a:solidFill>
                      <a:prstDash val="solid"/>
                      <a:round/>
                      <a:headEnd type="none" w="med" len="med"/>
                      <a:tailEnd type="none" w="med" len="med"/>
                    </a:lnL>
                    <a:lnR w="10973" cap="flat" cmpd="sng" algn="ctr">
                      <a:solidFill>
                        <a:srgbClr val="4285F4"/>
                      </a:solidFill>
                      <a:prstDash val="solid"/>
                      <a:round/>
                      <a:headEnd type="none" w="med" len="med"/>
                      <a:tailEnd type="none" w="med" len="med"/>
                    </a:lnR>
                    <a:lnT w="10973" cap="flat" cmpd="sng" algn="ctr">
                      <a:solidFill>
                        <a:srgbClr val="4285F4"/>
                      </a:solidFill>
                      <a:prstDash val="solid"/>
                      <a:round/>
                      <a:headEnd type="none" w="med" len="med"/>
                      <a:tailEnd type="none" w="med" len="med"/>
                    </a:lnT>
                    <a:lnB w="10973" cap="flat" cmpd="sng" algn="ctr">
                      <a:solidFill>
                        <a:srgbClr val="4285F4"/>
                      </a:solidFill>
                      <a:prstDash val="solid"/>
                      <a:round/>
                      <a:headEnd type="none" w="med" len="med"/>
                      <a:tailEnd type="none" w="med" len="med"/>
                    </a:lnB>
                    <a:solidFill>
                      <a:srgbClr val="CFD9FB"/>
                    </a:solid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200">
                          <a:latin typeface="Calibri"/>
                          <a:ea typeface="Calibri"/>
                          <a:cs typeface="Calibri"/>
                        </a:rPr>
                        <a:t>Kindly guide your students through the reflection activity by encouraging thoughtful sharing of their perspectives on the selected questions.</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200">
                          <a:latin typeface="Calibri"/>
                          <a:ea typeface="Calibri"/>
                          <a:cs typeface="Calibri"/>
                        </a:rPr>
                        <a:t>Please create a supportive, respectful space where every student feels comfortable expressing their hopes and ideas.</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200">
                          <a:latin typeface="Calibri"/>
                          <a:ea typeface="Calibri"/>
                          <a:cs typeface="Calibri"/>
                        </a:rPr>
                        <a:t>Encourage active listening and appreciation of different viewpoints during discussions.</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200">
                          <a:latin typeface="Calibri"/>
                          <a:ea typeface="Calibri"/>
                          <a:cs typeface="Calibri"/>
                        </a:rPr>
                        <a:t>Instructions and prompts to support your facilitation are available on slides 23–24.</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200">
                          <a:latin typeface="Calibri"/>
                          <a:ea typeface="Calibri"/>
                          <a:cs typeface="Calibri"/>
                        </a:rPr>
                        <a:t>Thank you for helping make this reflection meaningful for your students!</a:t>
                      </a:r>
                    </a:p>
                  </a:txBody>
                  <a:tcPr>
                    <a:lnL w="10973" cap="flat" cmpd="sng" algn="ctr">
                      <a:solidFill>
                        <a:srgbClr val="4285F4"/>
                      </a:solidFill>
                      <a:prstDash val="solid"/>
                      <a:round/>
                      <a:headEnd type="none" w="med" len="med"/>
                      <a:tailEnd type="none" w="med" len="med"/>
                    </a:lnL>
                    <a:lnR w="10973" cap="flat" cmpd="sng" algn="ctr">
                      <a:solidFill>
                        <a:srgbClr val="4285F4"/>
                      </a:solidFill>
                      <a:prstDash val="solid"/>
                      <a:round/>
                      <a:headEnd type="none" w="med" len="med"/>
                      <a:tailEnd type="none" w="med" len="med"/>
                    </a:lnR>
                    <a:lnT w="10973" cap="flat" cmpd="sng" algn="ctr">
                      <a:solidFill>
                        <a:srgbClr val="4285F4"/>
                      </a:solidFill>
                      <a:prstDash val="solid"/>
                      <a:round/>
                      <a:headEnd type="none" w="med" len="med"/>
                      <a:tailEnd type="none" w="med" len="med"/>
                    </a:lnT>
                    <a:lnB w="10973" cap="flat" cmpd="sng" algn="ctr">
                      <a:solidFill>
                        <a:srgbClr val="4285F4"/>
                      </a:solidFill>
                      <a:prstDash val="solid"/>
                      <a:round/>
                      <a:headEnd type="none" w="med" len="med"/>
                      <a:tailEnd type="none" w="med" len="med"/>
                    </a:lnB>
                    <a:solidFill>
                      <a:srgbClr val="CFD9FB"/>
                    </a:solidFill>
                  </a:tcPr>
                </a:tc>
                <a:tc>
                  <a:txBody>
                    <a:bodyPr/>
                    <a:lstStyle/>
                    <a:p>
                      <a:r>
                        <a:rPr lang="en-US" sz="1200">
                          <a:latin typeface="Calibri"/>
                          <a:ea typeface="Calibri"/>
                          <a:cs typeface="Calibri"/>
                        </a:rPr>
                        <a:t>21 - 24</a:t>
                      </a:r>
                      <a:endParaRPr lang="en-SG" sz="1200">
                        <a:latin typeface="Calibri"/>
                        <a:ea typeface="Calibri"/>
                        <a:cs typeface="Calibri"/>
                      </a:endParaRPr>
                    </a:p>
                  </a:txBody>
                  <a:tcPr>
                    <a:lnL w="10973" cap="flat" cmpd="sng" algn="ctr">
                      <a:solidFill>
                        <a:srgbClr val="4285F4"/>
                      </a:solidFill>
                      <a:prstDash val="solid"/>
                      <a:round/>
                      <a:headEnd type="none" w="med" len="med"/>
                      <a:tailEnd type="none" w="med" len="med"/>
                    </a:lnL>
                    <a:lnR w="10973" cap="flat" cmpd="sng" algn="ctr">
                      <a:solidFill>
                        <a:srgbClr val="4285F4"/>
                      </a:solidFill>
                      <a:prstDash val="solid"/>
                      <a:round/>
                      <a:headEnd type="none" w="med" len="med"/>
                      <a:tailEnd type="none" w="med" len="med"/>
                    </a:lnR>
                    <a:lnT w="10973" cap="flat" cmpd="sng" algn="ctr">
                      <a:solidFill>
                        <a:srgbClr val="4285F4"/>
                      </a:solidFill>
                      <a:prstDash val="solid"/>
                      <a:round/>
                      <a:headEnd type="none" w="med" len="med"/>
                      <a:tailEnd type="none" w="med" len="med"/>
                    </a:lnT>
                    <a:lnB w="10973" cap="flat" cmpd="sng" algn="ctr">
                      <a:solidFill>
                        <a:srgbClr val="4285F4"/>
                      </a:solidFill>
                      <a:prstDash val="solid"/>
                      <a:round/>
                      <a:headEnd type="none" w="med" len="med"/>
                      <a:tailEnd type="none" w="med" len="med"/>
                    </a:lnB>
                    <a:solidFill>
                      <a:srgbClr val="CFD9FB"/>
                    </a:solidFill>
                  </a:tcPr>
                </a:tc>
                <a:extLst>
                  <a:ext uri="{0D108BD9-81ED-4DB2-BD59-A6C34878D82A}">
                    <a16:rowId xmlns:a16="http://schemas.microsoft.com/office/drawing/2014/main" val="2380374741"/>
                  </a:ext>
                </a:extLst>
              </a:tr>
            </a:tbl>
          </a:graphicData>
        </a:graphic>
      </p:graphicFrame>
    </p:spTree>
    <p:extLst>
      <p:ext uri="{BB962C8B-B14F-4D97-AF65-F5344CB8AC3E}">
        <p14:creationId xmlns:p14="http://schemas.microsoft.com/office/powerpoint/2010/main" val="2666385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a:extLst>
            <a:ext uri="{FF2B5EF4-FFF2-40B4-BE49-F238E27FC236}">
              <a16:creationId xmlns:a16="http://schemas.microsoft.com/office/drawing/2014/main" id="{64CBCD83-FDC1-FB20-2607-BBF12E366995}"/>
            </a:ext>
          </a:extLst>
        </p:cNvPr>
        <p:cNvGrpSpPr/>
        <p:nvPr/>
      </p:nvGrpSpPr>
      <p:grpSpPr>
        <a:xfrm>
          <a:off x="0" y="0"/>
          <a:ext cx="0" cy="0"/>
          <a:chOff x="0" y="0"/>
          <a:chExt cx="0" cy="0"/>
        </a:xfrm>
      </p:grpSpPr>
      <p:sp>
        <p:nvSpPr>
          <p:cNvPr id="54" name="Google Shape;54;p10">
            <a:extLst>
              <a:ext uri="{FF2B5EF4-FFF2-40B4-BE49-F238E27FC236}">
                <a16:creationId xmlns:a16="http://schemas.microsoft.com/office/drawing/2014/main" id="{6F24521C-719B-8EC5-2B5B-50D04EC62E97}"/>
              </a:ext>
            </a:extLst>
          </p:cNvPr>
          <p:cNvSpPr txBox="1">
            <a:spLocks noGrp="1"/>
          </p:cNvSpPr>
          <p:nvPr>
            <p:ph type="ctrTitle"/>
          </p:nvPr>
        </p:nvSpPr>
        <p:spPr>
          <a:xfrm>
            <a:off x="419100" y="781050"/>
            <a:ext cx="7200900" cy="17907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rgbClr val="124DA0"/>
              </a:buClr>
              <a:buSzPts val="4500"/>
              <a:buFont typeface="Calibri"/>
              <a:buNone/>
            </a:pPr>
            <a:r>
              <a:rPr lang="en-GB" sz="3200"/>
              <a:t>🌟Help Dreams Take Flight (Video)🌟</a:t>
            </a:r>
            <a:endParaRPr sz="3200"/>
          </a:p>
        </p:txBody>
      </p:sp>
      <p:sp>
        <p:nvSpPr>
          <p:cNvPr id="55" name="Google Shape;55;p10">
            <a:extLst>
              <a:ext uri="{FF2B5EF4-FFF2-40B4-BE49-F238E27FC236}">
                <a16:creationId xmlns:a16="http://schemas.microsoft.com/office/drawing/2014/main" id="{38B564A5-1CD0-A9BA-B171-BFD5592CDCC1}"/>
              </a:ext>
            </a:extLst>
          </p:cNvPr>
          <p:cNvSpPr txBox="1">
            <a:spLocks noGrp="1"/>
          </p:cNvSpPr>
          <p:nvPr>
            <p:ph type="subTitle" idx="1"/>
          </p:nvPr>
        </p:nvSpPr>
        <p:spPr>
          <a:xfrm>
            <a:off x="419100" y="2640806"/>
            <a:ext cx="8364682" cy="12417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124DA0"/>
              </a:buClr>
              <a:buSzPts val="3000"/>
              <a:buNone/>
            </a:pPr>
            <a:r>
              <a:rPr lang="en-GB" sz="1800" b="1" i="1"/>
              <a:t>Everyone has opportunities to realise their dreams, regardless of their starting point.</a:t>
            </a:r>
            <a:endParaRPr sz="1800" b="1" i="1"/>
          </a:p>
        </p:txBody>
      </p:sp>
    </p:spTree>
    <p:extLst>
      <p:ext uri="{BB962C8B-B14F-4D97-AF65-F5344CB8AC3E}">
        <p14:creationId xmlns:p14="http://schemas.microsoft.com/office/powerpoint/2010/main" val="1360758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59A22E3-F0B8-7DDE-7A5D-15606AC3C025}"/>
              </a:ext>
            </a:extLst>
          </p:cNvPr>
          <p:cNvSpPr txBox="1"/>
          <p:nvPr/>
        </p:nvSpPr>
        <p:spPr>
          <a:xfrm>
            <a:off x="628650" y="913093"/>
            <a:ext cx="7985414" cy="954107"/>
          </a:xfrm>
          <a:prstGeom prst="rect">
            <a:avLst/>
          </a:prstGeom>
          <a:noFill/>
        </p:spPr>
        <p:txBody>
          <a:bodyPr wrap="square" lIns="91440" tIns="45720" rIns="91440" bIns="45720" anchor="t">
            <a:spAutoFit/>
          </a:bodyPr>
          <a:lstStyle/>
          <a:p>
            <a:pPr algn="just"/>
            <a:r>
              <a:rPr lang="en-US">
                <a:solidFill>
                  <a:schemeClr val="tx1"/>
                </a:solidFill>
                <a:latin typeface="Calibri"/>
                <a:cs typeface="Calibri"/>
              </a:rPr>
              <a:t>When we look past differences, we see the true potential in every individual. Watch this video to discover how everyone has opportunities to </a:t>
            </a:r>
            <a:r>
              <a:rPr lang="en-US" err="1">
                <a:solidFill>
                  <a:schemeClr val="tx1"/>
                </a:solidFill>
                <a:latin typeface="Calibri"/>
                <a:cs typeface="Calibri"/>
              </a:rPr>
              <a:t>realise</a:t>
            </a:r>
            <a:r>
              <a:rPr lang="en-US">
                <a:solidFill>
                  <a:schemeClr val="tx1"/>
                </a:solidFill>
                <a:latin typeface="Calibri"/>
                <a:cs typeface="Calibri"/>
              </a:rPr>
              <a:t> their dreams, regardless of their starting point. </a:t>
            </a:r>
          </a:p>
          <a:p>
            <a:pPr algn="just"/>
            <a:endParaRPr lang="en-US">
              <a:solidFill>
                <a:schemeClr val="tx1"/>
              </a:solidFill>
              <a:latin typeface="Calibri"/>
              <a:cs typeface="Calibri"/>
            </a:endParaRPr>
          </a:p>
          <a:p>
            <a:pPr algn="just"/>
            <a:r>
              <a:rPr lang="en-US">
                <a:solidFill>
                  <a:schemeClr val="tx1"/>
                </a:solidFill>
                <a:latin typeface="Calibri"/>
                <a:cs typeface="Calibri"/>
              </a:rPr>
              <a:t>This SG60, let’s spark many more acts of kindness to help a million dreams take flight.</a:t>
            </a:r>
          </a:p>
        </p:txBody>
      </p:sp>
      <p:pic>
        <p:nvPicPr>
          <p:cNvPr id="4" name="Picture 3" descr="A group of people raising their hands&#10;&#10;AI-generated content may be incorrect.">
            <a:hlinkClick r:id="rId3"/>
            <a:extLst>
              <a:ext uri="{FF2B5EF4-FFF2-40B4-BE49-F238E27FC236}">
                <a16:creationId xmlns:a16="http://schemas.microsoft.com/office/drawing/2014/main" id="{6701B132-6CD3-4286-AA53-F335D743969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381281" y="1967442"/>
            <a:ext cx="4480152" cy="2529933"/>
          </a:xfrm>
          <a:prstGeom prst="rect">
            <a:avLst/>
          </a:prstGeom>
        </p:spPr>
      </p:pic>
      <p:sp>
        <p:nvSpPr>
          <p:cNvPr id="12" name="Google Shape;71;p13">
            <a:extLst>
              <a:ext uri="{FF2B5EF4-FFF2-40B4-BE49-F238E27FC236}">
                <a16:creationId xmlns:a16="http://schemas.microsoft.com/office/drawing/2014/main" id="{03A08CDF-3E1A-09B7-0AEE-F8913167E567}"/>
              </a:ext>
            </a:extLst>
          </p:cNvPr>
          <p:cNvSpPr txBox="1">
            <a:spLocks noGrp="1"/>
          </p:cNvSpPr>
          <p:nvPr>
            <p:ph type="title"/>
          </p:nvPr>
        </p:nvSpPr>
        <p:spPr>
          <a:xfrm>
            <a:off x="628650" y="450850"/>
            <a:ext cx="7886700" cy="420688"/>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124DA0"/>
              </a:buClr>
              <a:buSzPts val="1800"/>
              <a:buFont typeface="Calibri"/>
              <a:buNone/>
            </a:pPr>
            <a:r>
              <a:rPr lang="en-SG"/>
              <a:t>🌟</a:t>
            </a:r>
            <a:r>
              <a:rPr lang="en-GB"/>
              <a:t>Dreams Take Flight When We’re Schooled to Give</a:t>
            </a:r>
            <a:r>
              <a:rPr lang="en-SG"/>
              <a:t>🌟</a:t>
            </a:r>
            <a:endParaRPr/>
          </a:p>
        </p:txBody>
      </p:sp>
      <p:pic>
        <p:nvPicPr>
          <p:cNvPr id="13" name="Picture 12" descr="A blue and orange text on a black background&#10;&#10;AI-generated content may be incorrect.">
            <a:extLst>
              <a:ext uri="{FF2B5EF4-FFF2-40B4-BE49-F238E27FC236}">
                <a16:creationId xmlns:a16="http://schemas.microsoft.com/office/drawing/2014/main" id="{AF8E75A8-477A-3C5C-DEE4-B6DAFF43765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3290" y="4608555"/>
            <a:ext cx="930719" cy="432000"/>
          </a:xfrm>
          <a:prstGeom prst="rect">
            <a:avLst/>
          </a:prstGeom>
        </p:spPr>
      </p:pic>
    </p:spTree>
    <p:extLst>
      <p:ext uri="{BB962C8B-B14F-4D97-AF65-F5344CB8AC3E}">
        <p14:creationId xmlns:p14="http://schemas.microsoft.com/office/powerpoint/2010/main" val="2424573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a:extLst>
            <a:ext uri="{FF2B5EF4-FFF2-40B4-BE49-F238E27FC236}">
              <a16:creationId xmlns:a16="http://schemas.microsoft.com/office/drawing/2014/main" id="{8BF54373-B756-7FD6-2A9F-0ACF93D0898F}"/>
            </a:ext>
          </a:extLst>
        </p:cNvPr>
        <p:cNvGrpSpPr/>
        <p:nvPr/>
      </p:nvGrpSpPr>
      <p:grpSpPr>
        <a:xfrm>
          <a:off x="0" y="0"/>
          <a:ext cx="0" cy="0"/>
          <a:chOff x="0" y="0"/>
          <a:chExt cx="0" cy="0"/>
        </a:xfrm>
      </p:grpSpPr>
      <p:sp>
        <p:nvSpPr>
          <p:cNvPr id="55" name="Google Shape;55;p10">
            <a:extLst>
              <a:ext uri="{FF2B5EF4-FFF2-40B4-BE49-F238E27FC236}">
                <a16:creationId xmlns:a16="http://schemas.microsoft.com/office/drawing/2014/main" id="{281B370B-06C7-C7C6-E830-CE579C1CB591}"/>
              </a:ext>
            </a:extLst>
          </p:cNvPr>
          <p:cNvSpPr txBox="1">
            <a:spLocks noGrp="1"/>
          </p:cNvSpPr>
          <p:nvPr>
            <p:ph type="subTitle" idx="1"/>
          </p:nvPr>
        </p:nvSpPr>
        <p:spPr>
          <a:xfrm>
            <a:off x="419100" y="2640806"/>
            <a:ext cx="8364682" cy="12417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124DA0"/>
              </a:buClr>
              <a:buSzPts val="3000"/>
              <a:buNone/>
            </a:pPr>
            <a:r>
              <a:rPr lang="en-US" sz="1800" b="1" i="1"/>
              <a:t>A meaningful opportunity for students to embrace the spirit of giving and grow into compassionate, community-minded individuals.</a:t>
            </a:r>
          </a:p>
        </p:txBody>
      </p:sp>
      <p:sp>
        <p:nvSpPr>
          <p:cNvPr id="3" name="Title 2">
            <a:extLst>
              <a:ext uri="{FF2B5EF4-FFF2-40B4-BE49-F238E27FC236}">
                <a16:creationId xmlns:a16="http://schemas.microsoft.com/office/drawing/2014/main" id="{35671310-4A10-1128-FF83-888CFE497D9E}"/>
              </a:ext>
            </a:extLst>
          </p:cNvPr>
          <p:cNvSpPr>
            <a:spLocks noGrp="1"/>
          </p:cNvSpPr>
          <p:nvPr>
            <p:ph type="ctrTitle"/>
          </p:nvPr>
        </p:nvSpPr>
        <p:spPr>
          <a:xfrm>
            <a:off x="419097" y="781050"/>
            <a:ext cx="8448456" cy="1790700"/>
          </a:xfrm>
        </p:spPr>
        <p:txBody>
          <a:bodyPr>
            <a:normAutofit/>
          </a:bodyPr>
          <a:lstStyle/>
          <a:p>
            <a:r>
              <a:rPr lang="en-SG" sz="3200"/>
              <a:t>✨Celebrate SG60 with Youth Day Appeal✨</a:t>
            </a:r>
          </a:p>
        </p:txBody>
      </p:sp>
    </p:spTree>
    <p:extLst>
      <p:ext uri="{BB962C8B-B14F-4D97-AF65-F5344CB8AC3E}">
        <p14:creationId xmlns:p14="http://schemas.microsoft.com/office/powerpoint/2010/main" val="4067677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A5000-77B3-45F8-D646-799B9DA2990A}"/>
            </a:ext>
          </a:extLst>
        </p:cNvPr>
        <p:cNvGrpSpPr/>
        <p:nvPr/>
      </p:nvGrpSpPr>
      <p:grpSpPr>
        <a:xfrm>
          <a:off x="0" y="0"/>
          <a:ext cx="0" cy="0"/>
          <a:chOff x="0" y="0"/>
          <a:chExt cx="0" cy="0"/>
        </a:xfrm>
      </p:grpSpPr>
      <p:sp>
        <p:nvSpPr>
          <p:cNvPr id="11" name="Oval 10">
            <a:extLst>
              <a:ext uri="{FF2B5EF4-FFF2-40B4-BE49-F238E27FC236}">
                <a16:creationId xmlns:a16="http://schemas.microsoft.com/office/drawing/2014/main" id="{D797B66D-A3F5-3C3B-46BF-4D72F5E88C83}"/>
              </a:ext>
            </a:extLst>
          </p:cNvPr>
          <p:cNvSpPr/>
          <p:nvPr/>
        </p:nvSpPr>
        <p:spPr>
          <a:xfrm>
            <a:off x="574157" y="971531"/>
            <a:ext cx="8094921" cy="3675260"/>
          </a:xfrm>
          <a:prstGeom prst="ellipse">
            <a:avLst/>
          </a:prstGeom>
          <a:solidFill>
            <a:schemeClr val="bg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13" name="Oval 12">
            <a:extLst>
              <a:ext uri="{FF2B5EF4-FFF2-40B4-BE49-F238E27FC236}">
                <a16:creationId xmlns:a16="http://schemas.microsoft.com/office/drawing/2014/main" id="{271F9B1D-4A00-04F7-D884-A3F4043F829C}"/>
              </a:ext>
            </a:extLst>
          </p:cNvPr>
          <p:cNvSpPr/>
          <p:nvPr/>
        </p:nvSpPr>
        <p:spPr>
          <a:xfrm>
            <a:off x="4635795" y="1764801"/>
            <a:ext cx="4033284" cy="2230002"/>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14" name="TextBox 13">
            <a:extLst>
              <a:ext uri="{FF2B5EF4-FFF2-40B4-BE49-F238E27FC236}">
                <a16:creationId xmlns:a16="http://schemas.microsoft.com/office/drawing/2014/main" id="{4E05150A-3C97-5EE3-C28B-D611A293A371}"/>
              </a:ext>
            </a:extLst>
          </p:cNvPr>
          <p:cNvSpPr txBox="1"/>
          <p:nvPr/>
        </p:nvSpPr>
        <p:spPr>
          <a:xfrm>
            <a:off x="1127052" y="1928039"/>
            <a:ext cx="3572537" cy="2031325"/>
          </a:xfrm>
          <a:prstGeom prst="rect">
            <a:avLst/>
          </a:prstGeom>
          <a:noFill/>
        </p:spPr>
        <p:txBody>
          <a:bodyPr wrap="square" lIns="91440" tIns="45720" rIns="91440" bIns="45720" rtlCol="0" anchor="t">
            <a:spAutoFit/>
          </a:bodyPr>
          <a:lstStyle/>
          <a:p>
            <a:r>
              <a:rPr lang="en-US" b="1">
                <a:latin typeface="Calibri"/>
              </a:rPr>
              <a:t>National Council of Social Service (NCSS)</a:t>
            </a:r>
            <a:endParaRPr lang="en-US" sz="800" b="1">
              <a:latin typeface="Calibri"/>
            </a:endParaRPr>
          </a:p>
          <a:p>
            <a:pPr marL="285750" indent="-285750">
              <a:buFont typeface="Arial" panose="020B0604020202020204" pitchFamily="34" charset="0"/>
              <a:buChar char="•"/>
            </a:pPr>
            <a:r>
              <a:rPr lang="en-US">
                <a:latin typeface="Calibri"/>
              </a:rPr>
              <a:t>A government agency under the Ministry of Social and Family Development (MSF)</a:t>
            </a:r>
          </a:p>
          <a:p>
            <a:pPr marL="285750" indent="-285750">
              <a:buFont typeface="Arial" panose="020B0604020202020204" pitchFamily="34" charset="0"/>
              <a:buChar char="•"/>
            </a:pPr>
            <a:r>
              <a:rPr lang="en-US">
                <a:latin typeface="Calibri"/>
              </a:rPr>
              <a:t>Supports over 500 social service agencies in Singapore</a:t>
            </a:r>
          </a:p>
          <a:p>
            <a:pPr marL="285750" indent="-285750">
              <a:buFont typeface="Arial" panose="020B0604020202020204" pitchFamily="34" charset="0"/>
              <a:buChar char="•"/>
            </a:pPr>
            <a:r>
              <a:rPr lang="en-US">
                <a:latin typeface="Calibri"/>
              </a:rPr>
              <a:t>Identifies social needs, builds stronger social service agencies, and unites communities for a caring and inclusive society</a:t>
            </a:r>
          </a:p>
        </p:txBody>
      </p:sp>
      <p:sp>
        <p:nvSpPr>
          <p:cNvPr id="15" name="TextBox 14">
            <a:extLst>
              <a:ext uri="{FF2B5EF4-FFF2-40B4-BE49-F238E27FC236}">
                <a16:creationId xmlns:a16="http://schemas.microsoft.com/office/drawing/2014/main" id="{2482717E-E3E3-46A1-B47F-8C3049A31F85}"/>
              </a:ext>
            </a:extLst>
          </p:cNvPr>
          <p:cNvSpPr txBox="1"/>
          <p:nvPr/>
        </p:nvSpPr>
        <p:spPr>
          <a:xfrm>
            <a:off x="5000751" y="2334272"/>
            <a:ext cx="3374065" cy="1600438"/>
          </a:xfrm>
          <a:prstGeom prst="rect">
            <a:avLst/>
          </a:prstGeom>
          <a:noFill/>
        </p:spPr>
        <p:txBody>
          <a:bodyPr wrap="square" lIns="91440" tIns="45720" rIns="91440" bIns="45720" rtlCol="0" anchor="t">
            <a:spAutoFit/>
          </a:bodyPr>
          <a:lstStyle/>
          <a:p>
            <a:r>
              <a:rPr lang="en-US" b="1">
                <a:solidFill>
                  <a:schemeClr val="tx1"/>
                </a:solidFill>
                <a:latin typeface="Calibri"/>
                <a:ea typeface="Calibri"/>
                <a:cs typeface="Calibri"/>
              </a:rPr>
              <a:t>Community Chest</a:t>
            </a:r>
            <a:endParaRPr lang="en-US">
              <a:solidFill>
                <a:schemeClr val="tx1"/>
              </a:solidFill>
            </a:endParaRPr>
          </a:p>
          <a:p>
            <a:pPr marL="285750" indent="-285750">
              <a:buFont typeface="Arial"/>
              <a:buChar char="•"/>
            </a:pPr>
            <a:r>
              <a:rPr lang="en-US">
                <a:solidFill>
                  <a:schemeClr val="tx1"/>
                </a:solidFill>
                <a:latin typeface="Calibri"/>
                <a:ea typeface="Calibri"/>
                <a:cs typeface="Calibri"/>
              </a:rPr>
              <a:t>Philanthropy arm of NCSS</a:t>
            </a:r>
          </a:p>
          <a:p>
            <a:pPr marL="285750" indent="-285750">
              <a:buFont typeface="Arial"/>
              <a:buChar char="•"/>
            </a:pPr>
            <a:r>
              <a:rPr lang="en-US">
                <a:solidFill>
                  <a:schemeClr val="tx1"/>
                </a:solidFill>
                <a:latin typeface="Calibri"/>
                <a:ea typeface="Calibri"/>
                <a:cs typeface="Calibri"/>
              </a:rPr>
              <a:t>Partner and guide organisations in their fundraising and volunteering efforts</a:t>
            </a:r>
          </a:p>
          <a:p>
            <a:pPr marL="285750" indent="-285750">
              <a:buFont typeface="Arial"/>
              <a:buChar char="•"/>
            </a:pPr>
            <a:r>
              <a:rPr lang="en-US">
                <a:solidFill>
                  <a:schemeClr val="tx1"/>
                </a:solidFill>
                <a:latin typeface="Calibri"/>
                <a:ea typeface="Calibri"/>
                <a:cs typeface="Calibri"/>
              </a:rPr>
              <a:t>Channel 100% of resources to the identified critical social needs</a:t>
            </a:r>
          </a:p>
          <a:p>
            <a:pPr marL="285750" indent="-285750">
              <a:buFont typeface="Arial"/>
              <a:buChar char="•"/>
            </a:pPr>
            <a:endParaRPr lang="en-US">
              <a:solidFill>
                <a:schemeClr val="tx1"/>
              </a:solidFill>
              <a:latin typeface="Calibri"/>
              <a:ea typeface="Calibri"/>
              <a:cs typeface="Calibri"/>
            </a:endParaRPr>
          </a:p>
        </p:txBody>
      </p:sp>
      <p:pic>
        <p:nvPicPr>
          <p:cNvPr id="22" name="Picture 21" descr="A logo with text overlay&#10;&#10;AI-generated content may be incorrect.">
            <a:extLst>
              <a:ext uri="{FF2B5EF4-FFF2-40B4-BE49-F238E27FC236}">
                <a16:creationId xmlns:a16="http://schemas.microsoft.com/office/drawing/2014/main" id="{F884C9B5-F473-2574-FB31-2256693EC6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7390" y="1778977"/>
            <a:ext cx="1250246" cy="648000"/>
          </a:xfrm>
          <a:prstGeom prst="rect">
            <a:avLst/>
          </a:prstGeom>
        </p:spPr>
      </p:pic>
      <p:pic>
        <p:nvPicPr>
          <p:cNvPr id="28" name="Picture 27" descr="A blue and orange text on a black background&#10;&#10;AI-generated content may be incorrect.">
            <a:extLst>
              <a:ext uri="{FF2B5EF4-FFF2-40B4-BE49-F238E27FC236}">
                <a16:creationId xmlns:a16="http://schemas.microsoft.com/office/drawing/2014/main" id="{E2B3FAE8-823F-AA05-905C-DE80C2F5A4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3290" y="4608555"/>
            <a:ext cx="930719" cy="432000"/>
          </a:xfrm>
          <a:prstGeom prst="rect">
            <a:avLst/>
          </a:prstGeom>
        </p:spPr>
      </p:pic>
      <p:sp>
        <p:nvSpPr>
          <p:cNvPr id="32" name="Title 31">
            <a:extLst>
              <a:ext uri="{FF2B5EF4-FFF2-40B4-BE49-F238E27FC236}">
                <a16:creationId xmlns:a16="http://schemas.microsoft.com/office/drawing/2014/main" id="{89C2CD04-142B-CD8A-5B2B-EF3A087ED40F}"/>
              </a:ext>
            </a:extLst>
          </p:cNvPr>
          <p:cNvSpPr>
            <a:spLocks noGrp="1"/>
          </p:cNvSpPr>
          <p:nvPr>
            <p:ph type="title"/>
          </p:nvPr>
        </p:nvSpPr>
        <p:spPr/>
        <p:txBody>
          <a:bodyPr/>
          <a:lstStyle/>
          <a:p>
            <a:r>
              <a:rPr lang="en-SG"/>
              <a:t>✨Community Chest: The Philanthropy Arm of NCSS✨</a:t>
            </a:r>
          </a:p>
        </p:txBody>
      </p:sp>
      <p:pic>
        <p:nvPicPr>
          <p:cNvPr id="3" name="Picture 2" descr="A logo with colorful people and text&#10;&#10;AI-generated content may be incorrect.">
            <a:extLst>
              <a:ext uri="{FF2B5EF4-FFF2-40B4-BE49-F238E27FC236}">
                <a16:creationId xmlns:a16="http://schemas.microsoft.com/office/drawing/2014/main" id="{F9506A86-BBA0-AA16-67F0-64FE905A160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30244" y="1248753"/>
            <a:ext cx="1191041" cy="715617"/>
          </a:xfrm>
          <a:prstGeom prst="rect">
            <a:avLst/>
          </a:prstGeom>
        </p:spPr>
      </p:pic>
    </p:spTree>
    <p:extLst>
      <p:ext uri="{BB962C8B-B14F-4D97-AF65-F5344CB8AC3E}">
        <p14:creationId xmlns:p14="http://schemas.microsoft.com/office/powerpoint/2010/main" val="3026049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8A82A-56D6-FAE9-2252-5C0FCB2CC98B}"/>
            </a:ext>
          </a:extLst>
        </p:cNvPr>
        <p:cNvGrpSpPr/>
        <p:nvPr/>
      </p:nvGrpSpPr>
      <p:grpSpPr>
        <a:xfrm>
          <a:off x="0" y="0"/>
          <a:ext cx="0" cy="0"/>
          <a:chOff x="0" y="0"/>
          <a:chExt cx="0" cy="0"/>
        </a:xfrm>
      </p:grpSpPr>
      <p:sp>
        <p:nvSpPr>
          <p:cNvPr id="12" name="Google Shape;71;p13">
            <a:extLst>
              <a:ext uri="{FF2B5EF4-FFF2-40B4-BE49-F238E27FC236}">
                <a16:creationId xmlns:a16="http://schemas.microsoft.com/office/drawing/2014/main" id="{9F48540B-6FDC-98BB-C230-89961F14F286}"/>
              </a:ext>
            </a:extLst>
          </p:cNvPr>
          <p:cNvSpPr txBox="1">
            <a:spLocks noGrp="1"/>
          </p:cNvSpPr>
          <p:nvPr>
            <p:ph type="title"/>
          </p:nvPr>
        </p:nvSpPr>
        <p:spPr>
          <a:xfrm>
            <a:off x="628650" y="450850"/>
            <a:ext cx="7886700" cy="420688"/>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124DA0"/>
              </a:buClr>
              <a:buSzPts val="1800"/>
              <a:buFont typeface="Calibri"/>
              <a:buNone/>
            </a:pPr>
            <a:r>
              <a:rPr lang="en-SG"/>
              <a:t>✨</a:t>
            </a:r>
            <a:r>
              <a:rPr lang="en-GB"/>
              <a:t>Celebrate SG60 with Youth Day Appeal (YDA)</a:t>
            </a:r>
            <a:r>
              <a:rPr lang="en-SG"/>
              <a:t>✨</a:t>
            </a:r>
            <a:endParaRPr/>
          </a:p>
        </p:txBody>
      </p:sp>
      <p:graphicFrame>
        <p:nvGraphicFramePr>
          <p:cNvPr id="2" name="Diagram 1">
            <a:extLst>
              <a:ext uri="{FF2B5EF4-FFF2-40B4-BE49-F238E27FC236}">
                <a16:creationId xmlns:a16="http://schemas.microsoft.com/office/drawing/2014/main" id="{2B8C796E-E337-7EF9-CBED-7ACF7020D761}"/>
              </a:ext>
            </a:extLst>
          </p:cNvPr>
          <p:cNvGraphicFramePr/>
          <p:nvPr>
            <p:extLst>
              <p:ext uri="{D42A27DB-BD31-4B8C-83A1-F6EECF244321}">
                <p14:modId xmlns:p14="http://schemas.microsoft.com/office/powerpoint/2010/main" val="1215802908"/>
              </p:ext>
            </p:extLst>
          </p:nvPr>
        </p:nvGraphicFramePr>
        <p:xfrm>
          <a:off x="177209" y="815164"/>
          <a:ext cx="8817935" cy="3799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blue and orange text on a black background&#10;&#10;AI-generated content may be incorrect.">
            <a:extLst>
              <a:ext uri="{FF2B5EF4-FFF2-40B4-BE49-F238E27FC236}">
                <a16:creationId xmlns:a16="http://schemas.microsoft.com/office/drawing/2014/main" id="{C764FE7A-89AD-7097-31E0-38EF758A2A2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63290" y="4608555"/>
            <a:ext cx="930719" cy="432000"/>
          </a:xfrm>
          <a:prstGeom prst="rect">
            <a:avLst/>
          </a:prstGeom>
        </p:spPr>
      </p:pic>
    </p:spTree>
    <p:extLst>
      <p:ext uri="{BB962C8B-B14F-4D97-AF65-F5344CB8AC3E}">
        <p14:creationId xmlns:p14="http://schemas.microsoft.com/office/powerpoint/2010/main" val="2801014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393D5-4197-0858-4578-DB1C116D9538}"/>
            </a:ext>
          </a:extLst>
        </p:cNvPr>
        <p:cNvGrpSpPr/>
        <p:nvPr/>
      </p:nvGrpSpPr>
      <p:grpSpPr>
        <a:xfrm>
          <a:off x="0" y="0"/>
          <a:ext cx="0" cy="0"/>
          <a:chOff x="0" y="0"/>
          <a:chExt cx="0" cy="0"/>
        </a:xfrm>
      </p:grpSpPr>
      <p:sp>
        <p:nvSpPr>
          <p:cNvPr id="29" name="Google Shape;71;p13">
            <a:extLst>
              <a:ext uri="{FF2B5EF4-FFF2-40B4-BE49-F238E27FC236}">
                <a16:creationId xmlns:a16="http://schemas.microsoft.com/office/drawing/2014/main" id="{5DC94BD6-5108-B69F-5C54-5D9366E897F1}"/>
              </a:ext>
            </a:extLst>
          </p:cNvPr>
          <p:cNvSpPr txBox="1">
            <a:spLocks/>
          </p:cNvSpPr>
          <p:nvPr/>
        </p:nvSpPr>
        <p:spPr>
          <a:xfrm>
            <a:off x="628650" y="643674"/>
            <a:ext cx="7886700" cy="420688"/>
          </a:xfrm>
          <a:prstGeom prst="rect">
            <a:avLst/>
          </a:prstGeom>
          <a:noFill/>
          <a:ln>
            <a:noFill/>
          </a:ln>
        </p:spPr>
        <p:txBody>
          <a:bodyPr spcFirstLastPara="1" wrap="square" lIns="68575" tIns="34275" rIns="68575" bIns="34275"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24DA0"/>
              </a:buClr>
              <a:buSzPts val="1800"/>
              <a:buFont typeface="Calibri"/>
              <a:buNone/>
              <a:defRPr sz="1800" b="1" i="0" u="none" strike="noStrike" cap="none">
                <a:solidFill>
                  <a:srgbClr val="124DA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r>
              <a:rPr lang="en-SG"/>
              <a:t>✨</a:t>
            </a:r>
            <a:r>
              <a:rPr lang="en-GB"/>
              <a:t>Your act </a:t>
            </a:r>
            <a:r>
              <a:rPr lang="en-US"/>
              <a:t>of giving spreads hope and kindness across our five communities</a:t>
            </a:r>
            <a:r>
              <a:rPr lang="en-SG"/>
              <a:t>✨</a:t>
            </a:r>
            <a:endParaRPr lang="en-GB"/>
          </a:p>
        </p:txBody>
      </p:sp>
      <p:pic>
        <p:nvPicPr>
          <p:cNvPr id="34" name="Picture 33" descr="A blue and orange text on a black background&#10;&#10;AI-generated content may be incorrect.">
            <a:extLst>
              <a:ext uri="{FF2B5EF4-FFF2-40B4-BE49-F238E27FC236}">
                <a16:creationId xmlns:a16="http://schemas.microsoft.com/office/drawing/2014/main" id="{12FA4E03-8F33-AC25-20E3-02400864C0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3290" y="4608555"/>
            <a:ext cx="930719" cy="432000"/>
          </a:xfrm>
          <a:prstGeom prst="rect">
            <a:avLst/>
          </a:prstGeom>
        </p:spPr>
      </p:pic>
      <p:pic>
        <p:nvPicPr>
          <p:cNvPr id="4" name="Picture 3">
            <a:extLst>
              <a:ext uri="{FF2B5EF4-FFF2-40B4-BE49-F238E27FC236}">
                <a16:creationId xmlns:a16="http://schemas.microsoft.com/office/drawing/2014/main" id="{FAA444D5-C6AF-C5CD-BD3E-69EEB8EEF8B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269041" y="1093421"/>
            <a:ext cx="6605917" cy="3525673"/>
          </a:xfrm>
          <a:prstGeom prst="rect">
            <a:avLst/>
          </a:prstGeom>
        </p:spPr>
      </p:pic>
    </p:spTree>
    <p:extLst>
      <p:ext uri="{BB962C8B-B14F-4D97-AF65-F5344CB8AC3E}">
        <p14:creationId xmlns:p14="http://schemas.microsoft.com/office/powerpoint/2010/main" val="2801936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D7042-28AD-BDA3-6096-4AFE17A315A2}"/>
            </a:ext>
          </a:extLst>
        </p:cNvPr>
        <p:cNvGrpSpPr/>
        <p:nvPr/>
      </p:nvGrpSpPr>
      <p:grpSpPr>
        <a:xfrm>
          <a:off x="0" y="0"/>
          <a:ext cx="0" cy="0"/>
          <a:chOff x="0" y="0"/>
          <a:chExt cx="0" cy="0"/>
        </a:xfrm>
      </p:grpSpPr>
      <p:pic>
        <p:nvPicPr>
          <p:cNvPr id="6" name="Picture 5" descr="A blue and orange text on a black background&#10;&#10;AI-generated content may be incorrect.">
            <a:extLst>
              <a:ext uri="{FF2B5EF4-FFF2-40B4-BE49-F238E27FC236}">
                <a16:creationId xmlns:a16="http://schemas.microsoft.com/office/drawing/2014/main" id="{AE1C21CE-B55A-A256-3B82-7B6119CF2C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3290" y="4608555"/>
            <a:ext cx="930719" cy="432000"/>
          </a:xfrm>
          <a:prstGeom prst="rect">
            <a:avLst/>
          </a:prstGeom>
        </p:spPr>
      </p:pic>
      <p:pic>
        <p:nvPicPr>
          <p:cNvPr id="9" name="Picture 8" descr="A person smiling at the camera&#10;&#10;AI-generated content may be incorrect.">
            <a:hlinkClick r:id="rId4"/>
            <a:extLst>
              <a:ext uri="{FF2B5EF4-FFF2-40B4-BE49-F238E27FC236}">
                <a16:creationId xmlns:a16="http://schemas.microsoft.com/office/drawing/2014/main" id="{56ACEB3A-7587-B63E-9C69-8268D656D1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75321" y="1588855"/>
            <a:ext cx="4993358" cy="2805936"/>
          </a:xfrm>
          <a:prstGeom prst="rect">
            <a:avLst/>
          </a:prstGeom>
        </p:spPr>
      </p:pic>
      <p:sp>
        <p:nvSpPr>
          <p:cNvPr id="12" name="TextBox 11">
            <a:extLst>
              <a:ext uri="{FF2B5EF4-FFF2-40B4-BE49-F238E27FC236}">
                <a16:creationId xmlns:a16="http://schemas.microsoft.com/office/drawing/2014/main" id="{905C26D9-8C5B-D6E2-296B-04537CF32AD1}"/>
              </a:ext>
            </a:extLst>
          </p:cNvPr>
          <p:cNvSpPr txBox="1"/>
          <p:nvPr/>
        </p:nvSpPr>
        <p:spPr>
          <a:xfrm>
            <a:off x="628650" y="913093"/>
            <a:ext cx="7985414" cy="523220"/>
          </a:xfrm>
          <a:prstGeom prst="rect">
            <a:avLst/>
          </a:prstGeom>
          <a:noFill/>
        </p:spPr>
        <p:txBody>
          <a:bodyPr wrap="square" lIns="91440" tIns="45720" rIns="91440" bIns="45720" anchor="t">
            <a:spAutoFit/>
          </a:bodyPr>
          <a:lstStyle/>
          <a:p>
            <a:pPr algn="just"/>
            <a:r>
              <a:rPr lang="en-US">
                <a:solidFill>
                  <a:schemeClr val="tx1"/>
                </a:solidFill>
                <a:latin typeface="Calibri"/>
                <a:cs typeface="Calibri"/>
              </a:rPr>
              <a:t>Watch this video to follow Ilsan’s journey to pursue his passion, as he overcomes challenges to become an aspiring café owner.</a:t>
            </a:r>
          </a:p>
        </p:txBody>
      </p:sp>
      <p:sp>
        <p:nvSpPr>
          <p:cNvPr id="19" name="Title 18">
            <a:extLst>
              <a:ext uri="{FF2B5EF4-FFF2-40B4-BE49-F238E27FC236}">
                <a16:creationId xmlns:a16="http://schemas.microsoft.com/office/drawing/2014/main" id="{E90F3B3D-1478-5C74-2E18-8D4DE0820D4B}"/>
              </a:ext>
            </a:extLst>
          </p:cNvPr>
          <p:cNvSpPr>
            <a:spLocks noGrp="1"/>
          </p:cNvSpPr>
          <p:nvPr>
            <p:ph type="title"/>
          </p:nvPr>
        </p:nvSpPr>
        <p:spPr/>
        <p:txBody>
          <a:bodyPr/>
          <a:lstStyle/>
          <a:p>
            <a:r>
              <a:rPr lang="en-SG"/>
              <a:t>✨</a:t>
            </a:r>
            <a:r>
              <a:rPr lang="en-US" b="1"/>
              <a:t>Meet Ilhan: Turned </a:t>
            </a:r>
            <a:r>
              <a:rPr lang="en-US"/>
              <a:t>L</a:t>
            </a:r>
            <a:r>
              <a:rPr lang="en-US" b="1"/>
              <a:t>ife’s </a:t>
            </a:r>
            <a:r>
              <a:rPr lang="en-US"/>
              <a:t>B</a:t>
            </a:r>
            <a:r>
              <a:rPr lang="en-US" b="1"/>
              <a:t>itterness into Something </a:t>
            </a:r>
            <a:r>
              <a:rPr lang="en-US"/>
              <a:t>B</a:t>
            </a:r>
            <a:r>
              <a:rPr lang="en-US" b="1"/>
              <a:t>eautiful</a:t>
            </a:r>
            <a:r>
              <a:rPr lang="en-SG"/>
              <a:t>✨</a:t>
            </a:r>
          </a:p>
        </p:txBody>
      </p:sp>
    </p:spTree>
    <p:extLst>
      <p:ext uri="{BB962C8B-B14F-4D97-AF65-F5344CB8AC3E}">
        <p14:creationId xmlns:p14="http://schemas.microsoft.com/office/powerpoint/2010/main" val="304698561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3229</Words>
  <Application>Microsoft Office PowerPoint</Application>
  <PresentationFormat>On-screen Show (16:9)</PresentationFormat>
  <Paragraphs>355</Paragraphs>
  <Slides>28</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Inter</vt:lpstr>
      <vt:lpstr>Montserrat</vt:lpstr>
      <vt:lpstr>Roboto</vt:lpstr>
      <vt:lpstr>Office Theme</vt:lpstr>
      <vt:lpstr>PowerPoint Presentation</vt:lpstr>
      <vt:lpstr>Content Page </vt:lpstr>
      <vt:lpstr>🌟Help Dreams Take Flight (Video)🌟</vt:lpstr>
      <vt:lpstr>🌟Dreams Take Flight When We’re Schooled to Give🌟</vt:lpstr>
      <vt:lpstr>✨Celebrate SG60 with Youth Day Appeal✨</vt:lpstr>
      <vt:lpstr>✨Community Chest: The Philanthropy Arm of NCSS✨</vt:lpstr>
      <vt:lpstr>✨Celebrate SG60 with Youth Day Appeal (YDA)✨</vt:lpstr>
      <vt:lpstr>PowerPoint Presentation</vt:lpstr>
      <vt:lpstr>✨Meet Ilhan: Turned Life’s Bitterness into Something Beautiful✨</vt:lpstr>
      <vt:lpstr>✨Meet Ilhan: Turned Life’s Bitterness into Something Beautiful✨</vt:lpstr>
      <vt:lpstr>✨Understanding Youth-at-risk: Definition and Overview✨</vt:lpstr>
      <vt:lpstr>✨ Understanding Youth-at-risk: Our Support Framework ✨ </vt:lpstr>
      <vt:lpstr>✨Understanding Ilhan's Transformation: From Bitter Coffee to Balanced Latte✨</vt:lpstr>
      <vt:lpstr>🎉Celebrate Youth, Celebrate Giving🎉</vt:lpstr>
      <vt:lpstr>🎉Celebrate Youth, Celebrate Giving with the 3T’s🎉</vt:lpstr>
      <vt:lpstr>🎉Celebrate Youth, Celebrate Giving through YDA🎉</vt:lpstr>
      <vt:lpstr>🎉Celebrate Youth, Celebrate Giving through YDA🎉</vt:lpstr>
      <vt:lpstr>PowerPoint Presentation</vt:lpstr>
      <vt:lpstr>🎉Celebrate Youth, Celebrate Giving Together🎉</vt:lpstr>
      <vt:lpstr>🎉Celebrate Youth, Celebrate Giving Together🎉</vt:lpstr>
      <vt:lpstr>🌠Set Your Dreams In Motion🌠 </vt:lpstr>
      <vt:lpstr>🌠Set Your Dreams in Motion — Our Future, Our Say🌠</vt:lpstr>
      <vt:lpstr>📝Instructions for Teachers — Set Your Dreams in Motion Activity📝</vt:lpstr>
      <vt:lpstr>📝Instructions for Teachers — Set Your Dreams in Motion Activity📝</vt:lpstr>
      <vt:lpstr>PowerPoint Presentation</vt:lpstr>
      <vt:lpstr>Teaching Notes</vt:lpstr>
      <vt:lpstr>Resource Page</vt:lpstr>
      <vt:lpstr>Important Reminders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Tania LAI (NCSS)</dc:creator>
  <cp:lastModifiedBy>Nykole LEE (NCSS)</cp:lastModifiedBy>
  <cp:revision>10</cp:revision>
  <dcterms:modified xsi:type="dcterms:W3CDTF">2025-09-04T01:35:22Z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70f46e1-5fba-47ae-991f-a0785d9c0dac_Enabled">
    <vt:lpwstr>true</vt:lpwstr>
  </property>
  <property fmtid="{D5CDD505-2E9C-101B-9397-08002B2CF9AE}" pid="3" name="MSIP_Label_770f46e1-5fba-47ae-991f-a0785d9c0dac_SetDate">
    <vt:lpwstr>2025-06-10T02:50:10Z</vt:lpwstr>
  </property>
  <property fmtid="{D5CDD505-2E9C-101B-9397-08002B2CF9AE}" pid="4" name="MSIP_Label_770f46e1-5fba-47ae-991f-a0785d9c0dac_Method">
    <vt:lpwstr>Privileged</vt:lpwstr>
  </property>
  <property fmtid="{D5CDD505-2E9C-101B-9397-08002B2CF9AE}" pid="5" name="MSIP_Label_770f46e1-5fba-47ae-991f-a0785d9c0dac_Name">
    <vt:lpwstr>Sensitive Normal_1</vt:lpwstr>
  </property>
  <property fmtid="{D5CDD505-2E9C-101B-9397-08002B2CF9AE}" pid="6" name="MSIP_Label_770f46e1-5fba-47ae-991f-a0785d9c0dac_SiteId">
    <vt:lpwstr>0b11c524-9a1c-4e1b-84cb-6336aefc2243</vt:lpwstr>
  </property>
  <property fmtid="{D5CDD505-2E9C-101B-9397-08002B2CF9AE}" pid="7" name="MSIP_Label_770f46e1-5fba-47ae-991f-a0785d9c0dac_ActionId">
    <vt:lpwstr>b6828c60-6034-4ae9-9e59-dffc847bbf39</vt:lpwstr>
  </property>
  <property fmtid="{D5CDD505-2E9C-101B-9397-08002B2CF9AE}" pid="8" name="MSIP_Label_770f46e1-5fba-47ae-991f-a0785d9c0dac_ContentBits">
    <vt:lpwstr>0</vt:lpwstr>
  </property>
  <property fmtid="{D5CDD505-2E9C-101B-9397-08002B2CF9AE}" pid="9" name="MSIP_Label_770f46e1-5fba-47ae-991f-a0785d9c0dac_Tag">
    <vt:lpwstr>10, 0, 1, 1</vt:lpwstr>
  </property>
</Properties>
</file>