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omments/modernComment_183_31BC56DF.xml" ContentType="application/vnd.ms-powerpoint.comment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modernComment_186_8EB4ABA9.xml" ContentType="application/vnd.ms-powerpoint.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0"/>
  </p:notesMasterIdLst>
  <p:sldIdLst>
    <p:sldId id="256" r:id="rId2"/>
    <p:sldId id="257" r:id="rId3"/>
    <p:sldId id="364" r:id="rId4"/>
    <p:sldId id="363" r:id="rId5"/>
    <p:sldId id="371" r:id="rId6"/>
    <p:sldId id="376" r:id="rId7"/>
    <p:sldId id="375" r:id="rId8"/>
    <p:sldId id="366" r:id="rId9"/>
    <p:sldId id="367" r:id="rId10"/>
    <p:sldId id="383" r:id="rId11"/>
    <p:sldId id="382" r:id="rId12"/>
    <p:sldId id="384" r:id="rId13"/>
    <p:sldId id="399" r:id="rId14"/>
    <p:sldId id="386" r:id="rId15"/>
    <p:sldId id="387" r:id="rId16"/>
    <p:sldId id="388" r:id="rId17"/>
    <p:sldId id="390" r:id="rId18"/>
    <p:sldId id="391" r:id="rId19"/>
    <p:sldId id="392" r:id="rId20"/>
    <p:sldId id="398" r:id="rId21"/>
    <p:sldId id="380" r:id="rId22"/>
    <p:sldId id="381" r:id="rId23"/>
    <p:sldId id="379" r:id="rId24"/>
    <p:sldId id="378" r:id="rId25"/>
    <p:sldId id="393" r:id="rId26"/>
    <p:sldId id="394" r:id="rId27"/>
    <p:sldId id="395" r:id="rId28"/>
    <p:sldId id="396" r:id="rId29"/>
  </p:sldIdLst>
  <p:sldSz cx="9144000" cy="5143500" type="screen16x9"/>
  <p:notesSz cx="6858000" cy="9144000"/>
  <p:embeddedFontLst>
    <p:embeddedFont>
      <p:font typeface="Lato" panose="020F0502020204030203" pitchFamily="34" charset="0"/>
      <p:regular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Content" id="{2F297E79-8B89-47F8-9836-CF7F3A823735}">
          <p14:sldIdLst>
            <p14:sldId id="256"/>
            <p14:sldId id="257"/>
            <p14:sldId id="364"/>
            <p14:sldId id="363"/>
            <p14:sldId id="371"/>
            <p14:sldId id="376"/>
            <p14:sldId id="375"/>
            <p14:sldId id="366"/>
            <p14:sldId id="367"/>
            <p14:sldId id="383"/>
            <p14:sldId id="382"/>
            <p14:sldId id="384"/>
            <p14:sldId id="399"/>
            <p14:sldId id="386"/>
            <p14:sldId id="387"/>
            <p14:sldId id="388"/>
            <p14:sldId id="390"/>
            <p14:sldId id="391"/>
            <p14:sldId id="392"/>
            <p14:sldId id="398"/>
            <p14:sldId id="380"/>
            <p14:sldId id="381"/>
            <p14:sldId id="379"/>
            <p14:sldId id="378"/>
          </p14:sldIdLst>
        </p14:section>
        <p14:section name="Annex" id="{929FB287-0D61-4649-A8FB-CE94750D7B2B}">
          <p14:sldIdLst>
            <p14:sldId id="393"/>
            <p14:sldId id="394"/>
            <p14:sldId id="395"/>
            <p14:sldId id="396"/>
          </p14:sldIdLst>
        </p14:section>
      </p14:sectionLst>
    </p:ex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0E1241-4F2B-3BA6-9A82-35B6427F4674}" name="Fang Yi TAN (NCSS)" initials="FT" userId="S::TAN_Fang_Yi@ncss.gov.sg::b0eb8246-4bcf-44ac-b27f-5d2a321c58df" providerId="AD"/>
  <p188:author id="{1058F86A-F56A-87FC-3816-ED6C50C6ACA9}" name="Christina LIM (NCSS)" initials="CL" userId="S::Christina_LIM@ncss.gov.sg::6afa5d51-d046-486c-881e-0afd2ec72a0d" providerId="AD"/>
  <p188:author id="{4EAC8D8B-57D5-AF1E-4085-C87C3461DA3B}" name="Jia Ying PEH (NCSS)" initials="JYP(" userId="S::PEH_Jia_Ying@ncss.gov.sg::c4d2cf39-df27-4b4f-9bf0-58e2af10fcac" providerId="AD"/>
  <p188:author id="{66E039A3-0585-F0DA-E63D-CF06692517F4}" name="Christina LIM (NCSS)" initials="C(" userId="S::christina_lim@ncss.gov.sg::6afa5d51-d046-486c-881e-0afd2ec72a0d" providerId="AD"/>
  <p188:author id="{CEAE6ADD-644A-3406-062F-649CB1E3A8BD}" name="Tania LAI (NCSS)" initials="TL(" userId="S::Tania_LAI@ncss.gov.sg::768e08bc-735c-4ab7-b4d3-29f5a3dbf2a1" providerId="AD"/>
  <p188:author id="{7AAE6DE3-2FE0-C67A-FDEC-BCC927AC8611}" name="Fang Yi TAN (NCSS)" initials="F(" userId="S::tan_fang_yi@ncss.gov.sg::b0eb8246-4bcf-44ac-b27f-5d2a321c58df" providerId="AD"/>
  <p188:author id="{39F592F0-29AE-580F-0098-FE33E72BD09D}" name="Jia Ying PEH (NCSS)" initials="J(" userId="S::peh_jia_ying@ncss.gov.sg::c4d2cf39-df27-4b4f-9bf0-58e2af10fca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222A"/>
    <a:srgbClr val="253E8E"/>
    <a:srgbClr val="FCFAE5"/>
    <a:srgbClr val="F68122"/>
    <a:srgbClr val="E5C9A7"/>
    <a:srgbClr val="FEF9E6"/>
    <a:srgbClr val="034DA0"/>
    <a:srgbClr val="EF8600"/>
    <a:srgbClr val="00CC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3" d="100"/>
          <a:sy n="133" d="100"/>
        </p:scale>
        <p:origin x="90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comments/modernComment_183_31BC56DF.xml><?xml version="1.0" encoding="utf-8"?>
<p188:cmLst xmlns:a="http://schemas.openxmlformats.org/drawingml/2006/main" xmlns:r="http://schemas.openxmlformats.org/officeDocument/2006/relationships" xmlns:p188="http://schemas.microsoft.com/office/powerpoint/2018/8/main">
  <p188:cm id="{89103280-7D79-4096-AD1A-41760F057CE1}" authorId="{4EAC8D8B-57D5-AF1E-4085-C87C3461DA3B}" created="2024-09-09T20:55:20.064">
    <ac:deMkLst xmlns:ac="http://schemas.microsoft.com/office/drawing/2013/main/command">
      <pc:docMk xmlns:pc="http://schemas.microsoft.com/office/powerpoint/2013/main/command"/>
      <pc:sldMk xmlns:pc="http://schemas.microsoft.com/office/powerpoint/2013/main/command" cId="834426591" sldId="387"/>
      <ac:picMk id="8" creationId="{C663156E-E118-50F4-B868-36B262E04832}"/>
    </ac:deMkLst>
    <p188:txBody>
      <a:bodyPr/>
      <a:lstStyle/>
      <a:p>
        <a:r>
          <a:rPr lang="en-SG"/>
          <a:t>For schools which opted for a customised PayNow QR code, please approach your CCE/VIA teacher-in-charge to replace the image.</a:t>
        </a:r>
      </a:p>
    </p188:txBody>
  </p188:cm>
</p188:cmLst>
</file>

<file path=ppt/comments/modernComment_186_8EB4ABA9.xml><?xml version="1.0" encoding="utf-8"?>
<p188:cmLst xmlns:a="http://schemas.openxmlformats.org/drawingml/2006/main" xmlns:r="http://schemas.openxmlformats.org/officeDocument/2006/relationships" xmlns:p188="http://schemas.microsoft.com/office/powerpoint/2018/8/main">
  <p188:cm id="{3173307B-1D78-43FB-9CC8-719B35B9CD65}" authorId="{4EAC8D8B-57D5-AF1E-4085-C87C3461DA3B}" created="2024-09-10T07:20:47.310">
    <ac:txMkLst xmlns:ac="http://schemas.microsoft.com/office/drawing/2013/main/command">
      <pc:docMk xmlns:pc="http://schemas.microsoft.com/office/powerpoint/2013/main/command"/>
      <pc:sldMk xmlns:pc="http://schemas.microsoft.com/office/powerpoint/2013/main/command" cId="2394205097" sldId="390"/>
      <ac:spMk id="12" creationId="{1FD3479B-0C62-BAD8-247D-3C4F5140858A}"/>
      <ac:txMk cp="0" len="58">
        <ac:context len="59" hash="2828988726"/>
      </ac:txMk>
    </ac:txMkLst>
    <p188:pos x="8452689" y="416567"/>
    <p188:txBody>
      <a:bodyPr/>
      <a:lstStyle/>
      <a:p>
        <a:r>
          <a:rPr lang="en-SG"/>
          <a:t>Refer to the Slide Notes below for the Activity Instructions.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XdDRLOrFhRw"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youtube.com/watch?v=gBhYSW0l9pU"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GgJdndNBxcI"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 name="Google Shape;4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a:t>Ctrl + click the image to watch the video on YouTube: </a:t>
            </a:r>
            <a:r>
              <a:rPr lang="en-US">
                <a:hlinkClick r:id="rId3"/>
              </a:rPr>
              <a:t>Community Chest Charity TV Show 2023: Lucas (youtube.com)</a:t>
            </a:r>
            <a:endParaRPr>
              <a:solidFill>
                <a:schemeClr val="dk1"/>
              </a:solidFill>
            </a:endParaRPr>
          </a:p>
        </p:txBody>
      </p:sp>
    </p:spTree>
    <p:extLst>
      <p:ext uri="{BB962C8B-B14F-4D97-AF65-F5344CB8AC3E}">
        <p14:creationId xmlns:p14="http://schemas.microsoft.com/office/powerpoint/2010/main" val="3681118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4135113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solidFill>
                <a:schemeClr val="dk1"/>
              </a:solidFill>
            </a:endParaRPr>
          </a:p>
        </p:txBody>
      </p:sp>
    </p:spTree>
    <p:extLst>
      <p:ext uri="{BB962C8B-B14F-4D97-AF65-F5344CB8AC3E}">
        <p14:creationId xmlns:p14="http://schemas.microsoft.com/office/powerpoint/2010/main" val="24365665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indent="0" algn="l">
              <a:buNone/>
            </a:pPr>
            <a:r>
              <a:rPr lang="en-US" b="1" i="0" u="sng">
                <a:solidFill>
                  <a:srgbClr val="202124"/>
                </a:solidFill>
                <a:effectLst/>
                <a:latin typeface="arial" panose="020B0604020202020204" pitchFamily="34" charset="0"/>
              </a:rPr>
              <a:t>Teaching Notes</a:t>
            </a:r>
          </a:p>
          <a:p>
            <a:pPr marL="457200" indent="-298450" algn="l"/>
            <a:r>
              <a:rPr lang="en-US" b="1" i="0" u="none">
                <a:solidFill>
                  <a:srgbClr val="202124"/>
                </a:solidFill>
                <a:effectLst/>
                <a:latin typeface="arial" panose="020B0604020202020204" pitchFamily="34" charset="0"/>
              </a:rPr>
              <a:t>Question: What is the meaning of youth-at-risk? </a:t>
            </a:r>
          </a:p>
          <a:p>
            <a:pPr marL="457200" indent="-298450" algn="l">
              <a:buFontTx/>
              <a:buChar char="-"/>
            </a:pPr>
            <a:r>
              <a:rPr lang="en-US" b="0" i="0" u="none">
                <a:solidFill>
                  <a:srgbClr val="202124"/>
                </a:solidFill>
                <a:effectLst/>
                <a:latin typeface="arial" panose="020B0604020202020204" pitchFamily="34" charset="0"/>
              </a:rPr>
              <a:t>Answer: </a:t>
            </a:r>
            <a:r>
              <a:rPr lang="en-US"/>
              <a:t>“‘Youth-at-risk’ refers to young people who might face problems like drug use, failing school, or bad </a:t>
            </a:r>
            <a:r>
              <a:rPr lang="en-US" err="1"/>
              <a:t>behaviour</a:t>
            </a:r>
            <a:r>
              <a:rPr lang="en-US"/>
              <a:t>, and who might also struggle with feelings like being sad or worried.</a:t>
            </a:r>
            <a:endParaRPr>
              <a:solidFill>
                <a:schemeClr val="dk1"/>
              </a:solidFill>
            </a:endParaRPr>
          </a:p>
        </p:txBody>
      </p:sp>
    </p:spTree>
    <p:extLst>
      <p:ext uri="{BB962C8B-B14F-4D97-AF65-F5344CB8AC3E}">
        <p14:creationId xmlns:p14="http://schemas.microsoft.com/office/powerpoint/2010/main" val="29531574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indent="0">
              <a:buFontTx/>
              <a:buNone/>
            </a:pPr>
            <a:r>
              <a:rPr lang="en-US" b="1" u="sng"/>
              <a:t>Important reminders for teachers:</a:t>
            </a:r>
          </a:p>
          <a:p>
            <a:pPr marL="171450" indent="-171450"/>
            <a:r>
              <a:rPr lang="en-US" b="0" i="0">
                <a:effectLst/>
                <a:latin typeface="+mn-lt"/>
              </a:rPr>
              <a:t>For schools that </a:t>
            </a:r>
            <a:r>
              <a:rPr lang="en-US" b="1" i="0">
                <a:effectLst/>
                <a:latin typeface="+mn-lt"/>
              </a:rPr>
              <a:t>opted</a:t>
            </a:r>
            <a:r>
              <a:rPr lang="en-US" b="0" i="0">
                <a:effectLst/>
                <a:latin typeface="+mn-lt"/>
              </a:rPr>
              <a:t> for donation envelopes:</a:t>
            </a:r>
          </a:p>
          <a:p>
            <a:pPr marL="171450" indent="-171450" algn="just">
              <a:buFontTx/>
              <a:buChar char="-"/>
            </a:pPr>
            <a:r>
              <a:rPr lang="en-US" sz="1100" b="0" i="0">
                <a:effectLst/>
                <a:latin typeface="Calibri" panose="020F0502020204030204" pitchFamily="34" charset="0"/>
              </a:rPr>
              <a:t>Please pass all filled envelopes to the CCE/VIA Teacher-in-charge for their follow-up with Community Chest. Please inform them if there are any envelopes which have been submitted </a:t>
            </a:r>
            <a:r>
              <a:rPr lang="en-US" sz="1100" b="0" i="0" u="sng">
                <a:effectLst/>
                <a:latin typeface="Calibri" panose="020F0502020204030204" pitchFamily="34" charset="0"/>
              </a:rPr>
              <a:t>after</a:t>
            </a:r>
            <a:r>
              <a:rPr lang="en-US" sz="1100" b="0" i="0">
                <a:effectLst/>
                <a:latin typeface="Calibri" panose="020F0502020204030204" pitchFamily="34" charset="0"/>
              </a:rPr>
              <a:t> the stipulated collection schedule for your school. </a:t>
            </a:r>
          </a:p>
          <a:p>
            <a:pPr marL="171450" indent="-171450" algn="just">
              <a:buFontTx/>
              <a:buChar char="-"/>
            </a:pPr>
            <a:r>
              <a:rPr lang="en-US" sz="1100" b="0" i="0">
                <a:effectLst/>
                <a:latin typeface="Calibri" panose="020F0502020204030204" pitchFamily="34" charset="0"/>
              </a:rPr>
              <a:t>For teachers’ consideration to open up digital payment option (on the following slide) for </a:t>
            </a:r>
            <a:r>
              <a:rPr lang="en-US" sz="1100" b="0"/>
              <a:t>students who are more comfortable with digital payment.</a:t>
            </a:r>
            <a:endParaRPr lang="en-US" sz="1100" b="0" i="0">
              <a:effectLst/>
              <a:latin typeface="Calibri" panose="020F0502020204030204" pitchFamily="34" charset="0"/>
            </a:endParaRPr>
          </a:p>
          <a:p>
            <a:pPr marL="285750" indent="-285750" algn="just">
              <a:buFontTx/>
              <a:buChar char="-"/>
            </a:pPr>
            <a:endParaRPr lang="en-US"/>
          </a:p>
          <a:p>
            <a:pPr marL="171450" indent="-171450"/>
            <a:r>
              <a:rPr lang="en-US"/>
              <a:t>For schools that </a:t>
            </a:r>
            <a:r>
              <a:rPr lang="en-US" b="1"/>
              <a:t>did not </a:t>
            </a:r>
            <a:r>
              <a:rPr lang="en-US"/>
              <a:t>opt for donation envelopes: </a:t>
            </a:r>
          </a:p>
          <a:p>
            <a:pPr marL="171450" indent="-171450">
              <a:buFontTx/>
              <a:buChar char="-"/>
            </a:pPr>
            <a:r>
              <a:rPr lang="en-US"/>
              <a:t>Teachers may remove this slide. </a:t>
            </a:r>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1246462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indent="0">
              <a:buFontTx/>
              <a:buNone/>
            </a:pPr>
            <a:r>
              <a:rPr lang="en-US" b="1" u="sng"/>
              <a:t>Important reminders for teachers:</a:t>
            </a:r>
          </a:p>
          <a:p>
            <a:pPr marL="171450" indent="-171450"/>
            <a:r>
              <a:rPr lang="en-US"/>
              <a:t>For schools that </a:t>
            </a:r>
            <a:r>
              <a:rPr lang="en-US" b="1"/>
              <a:t>opted</a:t>
            </a:r>
            <a:r>
              <a:rPr lang="en-US"/>
              <a:t> for </a:t>
            </a:r>
            <a:r>
              <a:rPr lang="en-US" err="1"/>
              <a:t>customised</a:t>
            </a:r>
            <a:r>
              <a:rPr lang="en-US"/>
              <a:t> </a:t>
            </a:r>
            <a:r>
              <a:rPr lang="en-US" err="1"/>
              <a:t>PayNow</a:t>
            </a:r>
            <a:r>
              <a:rPr lang="en-US"/>
              <a:t> QR code:</a:t>
            </a:r>
          </a:p>
          <a:p>
            <a:pPr marL="171450" indent="-171450">
              <a:buFontTx/>
              <a:buChar char="-"/>
            </a:pPr>
            <a:r>
              <a:rPr lang="en-US"/>
              <a:t>The </a:t>
            </a:r>
            <a:r>
              <a:rPr lang="en-US" err="1"/>
              <a:t>PayNow</a:t>
            </a:r>
            <a:r>
              <a:rPr lang="en-US"/>
              <a:t> QR code embedded is a </a:t>
            </a:r>
            <a:r>
              <a:rPr lang="en-US" b="1"/>
              <a:t>generic </a:t>
            </a:r>
            <a:r>
              <a:rPr lang="en-US"/>
              <a:t>QR code for digital payment towards Children’s Day Appeal (CDA) 2024.</a:t>
            </a:r>
          </a:p>
          <a:p>
            <a:pPr marL="171450" indent="-171450">
              <a:buFontTx/>
              <a:buChar char="-"/>
            </a:pPr>
            <a:r>
              <a:rPr lang="en-US" sz="1100">
                <a:latin typeface="Helvetica Neue" panose="020B0604020202020204" charset="0"/>
              </a:rPr>
              <a:t>Please approach the CCE/VIA teacher-in-charge for the </a:t>
            </a:r>
            <a:r>
              <a:rPr lang="en-US" sz="1100" err="1">
                <a:latin typeface="Helvetica Neue" panose="020B0604020202020204" charset="0"/>
              </a:rPr>
              <a:t>customised</a:t>
            </a:r>
            <a:r>
              <a:rPr lang="en-US" sz="1100">
                <a:latin typeface="Helvetica Neue" panose="020B0604020202020204" charset="0"/>
              </a:rPr>
              <a:t> </a:t>
            </a:r>
            <a:r>
              <a:rPr lang="en-US" sz="1100" err="1">
                <a:latin typeface="Helvetica Neue" panose="020B0604020202020204" charset="0"/>
              </a:rPr>
              <a:t>PayNow</a:t>
            </a:r>
            <a:r>
              <a:rPr lang="en-US" sz="1100">
                <a:latin typeface="Helvetica Neue" panose="020B0604020202020204" charset="0"/>
              </a:rPr>
              <a:t> QR code if this modality is selected by your school.  </a:t>
            </a:r>
          </a:p>
          <a:p>
            <a:pPr marL="0" indent="0">
              <a:buFontTx/>
              <a:buNone/>
            </a:pPr>
            <a:endParaRPr lang="en-US" b="0"/>
          </a:p>
          <a:p>
            <a:pPr marL="171450" marR="0" lvl="0" indent="-171450" algn="l" defTabSz="914400" rtl="0" eaLnBrk="1" fontAlgn="auto" latinLnBrk="0" hangingPunct="1">
              <a:lnSpc>
                <a:spcPct val="100000"/>
              </a:lnSpc>
              <a:spcBef>
                <a:spcPts val="0"/>
              </a:spcBef>
              <a:spcAft>
                <a:spcPts val="0"/>
              </a:spcAft>
              <a:buClr>
                <a:srgbClr val="000000"/>
              </a:buClr>
              <a:buSzPts val="1100"/>
              <a:tabLst/>
              <a:defRPr/>
            </a:pPr>
            <a:r>
              <a:rPr lang="en-US" sz="1100">
                <a:latin typeface="Helvetica Neue" panose="020B0604020202020204" charset="0"/>
              </a:rPr>
              <a:t>For schools that did not opt for </a:t>
            </a:r>
            <a:r>
              <a:rPr lang="en-US" sz="1100" err="1">
                <a:latin typeface="Helvetica Neue" panose="020B0604020202020204" charset="0"/>
              </a:rPr>
              <a:t>customised</a:t>
            </a:r>
            <a:r>
              <a:rPr lang="en-US" sz="1100">
                <a:latin typeface="Helvetica Neue" panose="020B0604020202020204" charset="0"/>
              </a:rPr>
              <a:t> </a:t>
            </a:r>
            <a:r>
              <a:rPr lang="en-US" sz="1100" err="1">
                <a:latin typeface="Helvetica Neue" panose="020B0604020202020204" charset="0"/>
              </a:rPr>
              <a:t>PayNow</a:t>
            </a:r>
            <a:r>
              <a:rPr lang="en-US" sz="1100">
                <a:latin typeface="Helvetica Neue" panose="020B0604020202020204" charset="0"/>
              </a:rPr>
              <a:t> QR code: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sz="1100">
                <a:latin typeface="Helvetica Neue" panose="020B0604020202020204" charset="0"/>
              </a:rPr>
              <a:t>Teachers may consider sharing the generic QR code for students who are more comfortable with digital payment.</a:t>
            </a:r>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535896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indent="0">
              <a:buNone/>
            </a:pPr>
            <a:r>
              <a:rPr lang="en-US" sz="1100" b="1" u="sng"/>
              <a:t>Teaching Notes</a:t>
            </a:r>
          </a:p>
          <a:p>
            <a:r>
              <a:rPr lang="en-US"/>
              <a:t>Fundraising is key to Schools' Appeal and helps our social service users a lot. Starting with Schools' Appeal 2022, we have added a new co-creation part for schools.</a:t>
            </a:r>
          </a:p>
          <a:p>
            <a:r>
              <a:rPr lang="en-US"/>
              <a:t>Giving is for everyone—we can all contribute in different ways. Besides using donation envelopes and </a:t>
            </a:r>
            <a:r>
              <a:rPr lang="en-US" err="1"/>
              <a:t>PayNow</a:t>
            </a:r>
            <a:r>
              <a:rPr lang="en-US"/>
              <a:t> QR codes, interactive class activities will engage students in hands-on experiences, helping them to learn more about the people supported by CDA.</a:t>
            </a:r>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3843519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indent="0">
              <a:buNone/>
            </a:pPr>
            <a:r>
              <a:rPr lang="en-US" b="1" u="sng"/>
              <a:t>Activity Instructions</a:t>
            </a:r>
          </a:p>
          <a:p>
            <a:pPr marL="158750" indent="0">
              <a:buNone/>
            </a:pPr>
            <a:endParaRPr lang="en-US" b="1" u="sng"/>
          </a:p>
          <a:p>
            <a:pPr marL="158750" indent="0">
              <a:buNone/>
            </a:pPr>
            <a:r>
              <a:rPr lang="en-US" b="1" u="sng"/>
              <a:t>A. For a Class Kindness Tree</a:t>
            </a:r>
          </a:p>
          <a:p>
            <a:pPr marL="158750" indent="0">
              <a:buNone/>
            </a:pPr>
            <a:r>
              <a:rPr lang="en-US" b="1"/>
              <a:t>Step 1: Decorate Hands</a:t>
            </a:r>
            <a:endParaRPr lang="en-US"/>
          </a:p>
          <a:p>
            <a:pPr>
              <a:buFont typeface="Arial" panose="020B0604020202020204" pitchFamily="34" charset="0"/>
              <a:buChar char="•"/>
            </a:pPr>
            <a:r>
              <a:rPr lang="en-US" b="1"/>
              <a:t>Option 1: Paper Cutouts</a:t>
            </a:r>
            <a:endParaRPr lang="en-US"/>
          </a:p>
          <a:p>
            <a:pPr marL="742950" lvl="1" indent="-285750">
              <a:buFont typeface="Arial" panose="020B0604020202020204" pitchFamily="34" charset="0"/>
              <a:buChar char="•"/>
            </a:pPr>
            <a:r>
              <a:rPr lang="en-US"/>
              <a:t>Provide each child with a paper hand cutout.</a:t>
            </a:r>
          </a:p>
          <a:p>
            <a:pPr marL="742950" lvl="1" indent="-285750">
              <a:buFont typeface="Arial" panose="020B0604020202020204" pitchFamily="34" charset="0"/>
              <a:buChar char="•"/>
            </a:pPr>
            <a:r>
              <a:rPr lang="en-US"/>
              <a:t>Let them choose </a:t>
            </a:r>
            <a:r>
              <a:rPr lang="en-US" err="1"/>
              <a:t>colours</a:t>
            </a:r>
            <a:r>
              <a:rPr lang="en-US"/>
              <a:t> and designs for decorating their hand.</a:t>
            </a:r>
          </a:p>
          <a:p>
            <a:pPr>
              <a:buFont typeface="Arial" panose="020B0604020202020204" pitchFamily="34" charset="0"/>
              <a:buChar char="•"/>
            </a:pPr>
            <a:r>
              <a:rPr lang="en-US" b="1"/>
              <a:t>Option 2: Paint Handprints</a:t>
            </a:r>
            <a:endParaRPr lang="en-US"/>
          </a:p>
          <a:p>
            <a:pPr marL="742950" lvl="1" indent="-285750">
              <a:buFont typeface="Arial" panose="020B0604020202020204" pitchFamily="34" charset="0"/>
              <a:buChar char="•"/>
            </a:pPr>
            <a:r>
              <a:rPr lang="en-US"/>
              <a:t>Set up a paint station with washable paint.</a:t>
            </a:r>
          </a:p>
          <a:p>
            <a:pPr marL="742950" lvl="1" indent="-285750">
              <a:buFont typeface="Arial" panose="020B0604020202020204" pitchFamily="34" charset="0"/>
              <a:buChar char="•"/>
            </a:pPr>
            <a:r>
              <a:rPr lang="en-US"/>
              <a:t>Help each child dip their hand in paint and press it onto a sheet of paper to make a handprint.</a:t>
            </a:r>
          </a:p>
          <a:p>
            <a:pPr marL="742950" lvl="1" indent="-285750">
              <a:buFont typeface="Arial" panose="020B0604020202020204" pitchFamily="34" charset="0"/>
              <a:buChar char="•"/>
            </a:pPr>
            <a:r>
              <a:rPr lang="en-US"/>
              <a:t>Once the handprint dries, cut out the handprint shape from the paper.</a:t>
            </a:r>
          </a:p>
          <a:p>
            <a:pPr marL="158750" indent="0">
              <a:buNone/>
            </a:pPr>
            <a:endParaRPr lang="en-US" b="1"/>
          </a:p>
          <a:p>
            <a:pPr marL="158750" indent="0">
              <a:buNone/>
            </a:pPr>
            <a:r>
              <a:rPr lang="en-US" b="1"/>
              <a:t>Step 2: Think of Kindness</a:t>
            </a:r>
            <a:endParaRPr lang="en-US"/>
          </a:p>
          <a:p>
            <a:pPr>
              <a:buFont typeface="Arial" panose="020B0604020202020204" pitchFamily="34" charset="0"/>
              <a:buChar char="•"/>
            </a:pPr>
            <a:r>
              <a:rPr lang="en-US"/>
              <a:t>Ask each child to think about a kind act they have done or would like to do.</a:t>
            </a:r>
          </a:p>
          <a:p>
            <a:pPr>
              <a:buFont typeface="Arial" panose="020B0604020202020204" pitchFamily="34" charset="0"/>
              <a:buChar char="•"/>
            </a:pPr>
            <a:r>
              <a:rPr lang="en-US"/>
              <a:t>Encourage them to share their idea with you or the group.</a:t>
            </a:r>
          </a:p>
          <a:p>
            <a:pPr marL="158750" indent="0">
              <a:buNone/>
            </a:pPr>
            <a:endParaRPr lang="en-US" b="1"/>
          </a:p>
          <a:p>
            <a:pPr marL="158750" indent="0">
              <a:buNone/>
            </a:pPr>
            <a:r>
              <a:rPr lang="en-US" b="1"/>
              <a:t>Step 3: Write or Draw</a:t>
            </a:r>
            <a:endParaRPr lang="en-US"/>
          </a:p>
          <a:p>
            <a:pPr>
              <a:buFont typeface="Arial" panose="020B0604020202020204" pitchFamily="34" charset="0"/>
              <a:buChar char="•"/>
            </a:pPr>
            <a:r>
              <a:rPr lang="en-US" b="1"/>
              <a:t>Option 1: For Paper Cutouts</a:t>
            </a:r>
            <a:endParaRPr lang="en-US"/>
          </a:p>
          <a:p>
            <a:pPr marL="742950" lvl="1" indent="-285750">
              <a:buFont typeface="Arial" panose="020B0604020202020204" pitchFamily="34" charset="0"/>
              <a:buChar char="•"/>
            </a:pPr>
            <a:r>
              <a:rPr lang="en-US"/>
              <a:t>Provide markers or crayons.</a:t>
            </a:r>
          </a:p>
          <a:p>
            <a:pPr marL="742950" lvl="1" indent="-285750">
              <a:buFont typeface="Arial" panose="020B0604020202020204" pitchFamily="34" charset="0"/>
              <a:buChar char="•"/>
            </a:pPr>
            <a:r>
              <a:rPr lang="en-US"/>
              <a:t>Help children write or draw their kind act on their paper hand cutout.</a:t>
            </a:r>
          </a:p>
          <a:p>
            <a:pPr>
              <a:buFont typeface="Arial" panose="020B0604020202020204" pitchFamily="34" charset="0"/>
              <a:buChar char="•"/>
            </a:pPr>
            <a:r>
              <a:rPr lang="en-US" b="1"/>
              <a:t>Option 2: For Painted Handprints</a:t>
            </a:r>
            <a:endParaRPr lang="en-US"/>
          </a:p>
          <a:p>
            <a:pPr marL="742950" lvl="1" indent="-285750">
              <a:buFont typeface="Arial" panose="020B0604020202020204" pitchFamily="34" charset="0"/>
              <a:buChar char="•"/>
            </a:pPr>
            <a:r>
              <a:rPr lang="en-US"/>
              <a:t>After the handprints are dry and cut out, provide markers or crayons.</a:t>
            </a:r>
          </a:p>
          <a:p>
            <a:pPr marL="742950" lvl="1" indent="-285750">
              <a:buFont typeface="Arial" panose="020B0604020202020204" pitchFamily="34" charset="0"/>
              <a:buChar char="•"/>
            </a:pPr>
            <a:r>
              <a:rPr lang="en-US"/>
              <a:t>Assist children in writing or drawing their kind act on their painted handprint.</a:t>
            </a:r>
          </a:p>
          <a:p>
            <a:pPr marL="158750" indent="0">
              <a:buNone/>
            </a:pPr>
            <a:endParaRPr lang="en-US" b="1"/>
          </a:p>
          <a:p>
            <a:pPr marL="158750" indent="0">
              <a:buNone/>
            </a:pPr>
            <a:r>
              <a:rPr lang="en-US" b="1"/>
              <a:t>Step 4: Build the Kindness Tree</a:t>
            </a:r>
            <a:endParaRPr lang="en-US"/>
          </a:p>
          <a:p>
            <a:pPr marL="742950" lvl="1" indent="-285750">
              <a:buFont typeface="Arial" panose="020B0604020202020204" pitchFamily="34" charset="0"/>
              <a:buChar char="•"/>
            </a:pPr>
            <a:r>
              <a:rPr lang="en-US"/>
              <a:t>Help the children glue or tape their decorated handprints onto the tree branches.</a:t>
            </a:r>
          </a:p>
          <a:p>
            <a:pPr marL="158750" indent="0">
              <a:buNone/>
            </a:pPr>
            <a:endParaRPr lang="en-US" b="1"/>
          </a:p>
          <a:p>
            <a:pPr marL="158750" indent="0">
              <a:buNone/>
            </a:pPr>
            <a:r>
              <a:rPr lang="en-US" b="1"/>
              <a:t>Step 5: Share a Photo of the Students with the Kindness Tree</a:t>
            </a:r>
            <a:endParaRPr lang="en-US"/>
          </a:p>
          <a:p>
            <a:pPr marL="742950" lvl="1" indent="-285750">
              <a:buFont typeface="Arial" panose="020B0604020202020204" pitchFamily="34" charset="0"/>
              <a:buChar char="•"/>
            </a:pPr>
            <a:r>
              <a:rPr lang="en-US"/>
              <a:t>Once all the handprints are added, gather the children and review the Kindness Tree together. If time allows, have a brief sharing session where a few students describe their leaves and the acts of kindness they represent. This encourages discussion and reflection.</a:t>
            </a:r>
          </a:p>
          <a:p>
            <a:pPr marL="742950" lvl="1" indent="-285750">
              <a:buFont typeface="Arial" panose="020B0604020202020204" pitchFamily="34" charset="0"/>
              <a:buChar char="•"/>
            </a:pPr>
            <a:r>
              <a:rPr lang="en-US"/>
              <a:t>Capture a photo of the students with the Class Kindness Tree.</a:t>
            </a:r>
          </a:p>
          <a:p>
            <a:pPr marL="742950" lvl="1" indent="-285750">
              <a:buFont typeface="Arial" panose="020B0604020202020204" pitchFamily="34" charset="0"/>
              <a:buChar char="•"/>
            </a:pPr>
            <a:r>
              <a:rPr lang="en-US"/>
              <a:t>Email the photo to </a:t>
            </a:r>
            <a:r>
              <a:rPr lang="en-US" b="1"/>
              <a:t>NCSS_School@ncss.gov.sg </a:t>
            </a:r>
            <a:r>
              <a:rPr lang="en-US" b="0"/>
              <a:t>to unlock the Sharity merchandise for the needy families! </a:t>
            </a:r>
            <a:r>
              <a:rPr lang="en-US"/>
              <a:t>Please let us know if you’re comfortable with us sharing the photo on social media; we will notify you before any public sharing. </a:t>
            </a:r>
          </a:p>
          <a:p>
            <a:pPr marL="0" lvl="0" indent="0" algn="l" rtl="0">
              <a:lnSpc>
                <a:spcPct val="100000"/>
              </a:lnSpc>
              <a:spcBef>
                <a:spcPts val="0"/>
              </a:spcBef>
              <a:spcAft>
                <a:spcPts val="0"/>
              </a:spcAft>
              <a:buSzPts val="1100"/>
              <a:buNone/>
            </a:pPr>
            <a:endParaRPr lang="en-US" b="1" u="sng">
              <a:solidFill>
                <a:schemeClr val="dk1"/>
              </a:solidFill>
            </a:endParaRPr>
          </a:p>
          <a:p>
            <a:pPr marL="0" lvl="0" indent="0" algn="l" rtl="0">
              <a:lnSpc>
                <a:spcPct val="100000"/>
              </a:lnSpc>
              <a:spcBef>
                <a:spcPts val="0"/>
              </a:spcBef>
              <a:spcAft>
                <a:spcPts val="0"/>
              </a:spcAft>
              <a:buSzPts val="1100"/>
              <a:buNone/>
            </a:pPr>
            <a:r>
              <a:rPr lang="en-US" sz="1400" b="1" u="sng">
                <a:solidFill>
                  <a:schemeClr val="dk1"/>
                </a:solidFill>
              </a:rPr>
              <a:t>B. For Individual Kindness Tree</a:t>
            </a:r>
          </a:p>
          <a:p>
            <a:pPr marL="0" lvl="0" indent="0" algn="l" rtl="0">
              <a:lnSpc>
                <a:spcPct val="100000"/>
              </a:lnSpc>
              <a:spcBef>
                <a:spcPts val="0"/>
              </a:spcBef>
              <a:spcAft>
                <a:spcPts val="0"/>
              </a:spcAft>
              <a:buSzPts val="1100"/>
              <a:buNone/>
            </a:pPr>
            <a:r>
              <a:rPr lang="en-US" b="1">
                <a:solidFill>
                  <a:schemeClr val="dk1"/>
                </a:solidFill>
              </a:rPr>
              <a:t>Step 1. </a:t>
            </a:r>
            <a:r>
              <a:rPr lang="en-US" b="1"/>
              <a:t>Distribute Worksheets:</a:t>
            </a:r>
            <a:endParaRPr lang="en-US"/>
          </a:p>
          <a:p>
            <a:pPr marL="628650" lvl="1" indent="-171450">
              <a:buFont typeface="Arial" panose="020B0604020202020204" pitchFamily="34" charset="0"/>
              <a:buChar char="•"/>
            </a:pPr>
            <a:r>
              <a:rPr lang="en-US"/>
              <a:t>Hand out the printed tree worksheets to each student. Each worksheet should feature a simple tree with a trunk and branches, and several empty spaces where leaves can be added.</a:t>
            </a:r>
          </a:p>
          <a:p>
            <a:pPr marL="0" lvl="0" indent="0" algn="l" rtl="0">
              <a:lnSpc>
                <a:spcPct val="100000"/>
              </a:lnSpc>
              <a:spcBef>
                <a:spcPts val="0"/>
              </a:spcBef>
              <a:spcAft>
                <a:spcPts val="0"/>
              </a:spcAft>
              <a:buSzPts val="1100"/>
              <a:buNone/>
            </a:pPr>
            <a:endParaRPr lang="en-US" b="1">
              <a:solidFill>
                <a:schemeClr val="dk1"/>
              </a:solidFill>
            </a:endParaRPr>
          </a:p>
          <a:p>
            <a:pPr marL="0" lvl="0" indent="0" algn="l" rtl="0">
              <a:lnSpc>
                <a:spcPct val="100000"/>
              </a:lnSpc>
              <a:spcBef>
                <a:spcPts val="0"/>
              </a:spcBef>
              <a:spcAft>
                <a:spcPts val="0"/>
              </a:spcAft>
              <a:buSzPts val="1100"/>
              <a:buNone/>
            </a:pPr>
            <a:r>
              <a:rPr lang="en-US" b="1">
                <a:solidFill>
                  <a:schemeClr val="dk1"/>
                </a:solidFill>
              </a:rPr>
              <a:t>Step 2. </a:t>
            </a:r>
            <a:r>
              <a:rPr lang="en-US" b="1"/>
              <a:t>Choose an Approach:</a:t>
            </a:r>
            <a:endParaRPr lang="en-US"/>
          </a:p>
          <a:p>
            <a:pPr marL="628650" lvl="1" indent="-171450">
              <a:buFont typeface="Arial" panose="020B0604020202020204" pitchFamily="34" charset="0"/>
              <a:buChar char="•"/>
            </a:pPr>
            <a:r>
              <a:rPr lang="en-US" b="1"/>
              <a:t>Option 1: Fill in the Leaves:</a:t>
            </a:r>
            <a:r>
              <a:rPr lang="en-US"/>
              <a:t> Students can directly draw or write their acts of kindness on the empty leaf spaces on their tree template.</a:t>
            </a:r>
          </a:p>
          <a:p>
            <a:pPr marL="628650" lvl="1" indent="-171450">
              <a:buFont typeface="Arial" panose="020B0604020202020204" pitchFamily="34" charset="0"/>
              <a:buChar char="•"/>
            </a:pPr>
            <a:r>
              <a:rPr lang="en-US" b="1"/>
              <a:t>Option 2: Paste Pre-Cut Leaves:</a:t>
            </a:r>
            <a:r>
              <a:rPr lang="en-US"/>
              <a:t> Provide pre-cut leaf shapes. Students can write or draw their kind acts on these leaves and then glue or tape them onto the tree branches. spaces where leaves can be added.</a:t>
            </a:r>
          </a:p>
          <a:p>
            <a:pPr marL="0" lvl="0" indent="0" algn="l" rtl="0">
              <a:lnSpc>
                <a:spcPct val="100000"/>
              </a:lnSpc>
              <a:spcBef>
                <a:spcPts val="0"/>
              </a:spcBef>
              <a:spcAft>
                <a:spcPts val="0"/>
              </a:spcAft>
              <a:buSzPts val="1100"/>
              <a:buNone/>
            </a:pPr>
            <a:endParaRPr lang="en-US" b="1">
              <a:solidFill>
                <a:schemeClr val="dk1"/>
              </a:solidFill>
            </a:endParaRPr>
          </a:p>
          <a:p>
            <a:pPr marL="0" lvl="0" indent="0" algn="l" rtl="0">
              <a:lnSpc>
                <a:spcPct val="100000"/>
              </a:lnSpc>
              <a:spcBef>
                <a:spcPts val="0"/>
              </a:spcBef>
              <a:spcAft>
                <a:spcPts val="0"/>
              </a:spcAft>
              <a:buSzPts val="1100"/>
              <a:buNone/>
            </a:pPr>
            <a:r>
              <a:rPr lang="en-US" b="1">
                <a:solidFill>
                  <a:schemeClr val="dk1"/>
                </a:solidFill>
              </a:rPr>
              <a:t>Step 3. </a:t>
            </a:r>
            <a:r>
              <a:rPr lang="en-US" b="1"/>
              <a:t>Build the Kindness Tree</a:t>
            </a:r>
            <a:endParaRPr lang="en-US"/>
          </a:p>
          <a:p>
            <a:pPr marL="628650" lvl="1" indent="-171450">
              <a:buFont typeface="Arial" panose="020B0604020202020204" pitchFamily="34" charset="0"/>
              <a:buChar char="•"/>
            </a:pPr>
            <a:r>
              <a:rPr lang="en-US"/>
              <a:t>Allow students to work on their Kindness Tree for about 3-4 minutes, focusing on adding at least one or two leaves with kind acts.</a:t>
            </a:r>
          </a:p>
          <a:p>
            <a:pPr marL="0" lvl="0" indent="0" algn="l" rtl="0">
              <a:lnSpc>
                <a:spcPct val="100000"/>
              </a:lnSpc>
              <a:spcBef>
                <a:spcPts val="0"/>
              </a:spcBef>
              <a:spcAft>
                <a:spcPts val="0"/>
              </a:spcAft>
              <a:buSzPts val="1100"/>
              <a:buNone/>
            </a:pPr>
            <a:endParaRPr lang="en-US" b="1">
              <a:solidFill>
                <a:schemeClr val="dk1"/>
              </a:solidFill>
            </a:endParaRPr>
          </a:p>
          <a:p>
            <a:pPr marL="0" lvl="0" indent="0" algn="l" rtl="0">
              <a:lnSpc>
                <a:spcPct val="100000"/>
              </a:lnSpc>
              <a:spcBef>
                <a:spcPts val="0"/>
              </a:spcBef>
              <a:spcAft>
                <a:spcPts val="0"/>
              </a:spcAft>
              <a:buSzPts val="1100"/>
              <a:buNone/>
            </a:pPr>
            <a:r>
              <a:rPr lang="en-US" b="1">
                <a:solidFill>
                  <a:schemeClr val="dk1"/>
                </a:solidFill>
              </a:rPr>
              <a:t>Step 4. </a:t>
            </a:r>
            <a:r>
              <a:rPr lang="en-US" b="1"/>
              <a:t>Share a Photo of the Students with the Kindness Tree</a:t>
            </a:r>
            <a:endParaRPr lang="en-US"/>
          </a:p>
          <a:p>
            <a:pPr marL="742950" lvl="1" indent="-285750">
              <a:buFont typeface="Arial" panose="020B0604020202020204" pitchFamily="34" charset="0"/>
              <a:buChar char="•"/>
            </a:pPr>
            <a:r>
              <a:rPr lang="en-US"/>
              <a:t>If time allows, have a brief sharing session where a few students describe their leaves and the acts of kindness they represent. This encourages discussion and reflection.</a:t>
            </a:r>
          </a:p>
          <a:p>
            <a:pPr marL="742950" lvl="1" indent="-285750">
              <a:buFont typeface="Arial" panose="020B0604020202020204" pitchFamily="34" charset="0"/>
              <a:buChar char="•"/>
            </a:pPr>
            <a:r>
              <a:rPr lang="en-US"/>
              <a:t>Gather the students to capture a photo of the students with their Individual Kindness Trees.</a:t>
            </a:r>
          </a:p>
          <a:p>
            <a:pPr marL="742950" lvl="1" indent="-285750">
              <a:buFont typeface="Arial" panose="020B0604020202020204" pitchFamily="34" charset="0"/>
              <a:buChar char="•"/>
            </a:pPr>
            <a:r>
              <a:rPr lang="en-US"/>
              <a:t>Email the photo to </a:t>
            </a:r>
            <a:r>
              <a:rPr lang="en-US" b="1"/>
              <a:t>NCSS_School@ncss.gov.sg </a:t>
            </a:r>
            <a:r>
              <a:rPr lang="en-US" b="0"/>
              <a:t>to unlock the Sharity merchandise for the needy families! </a:t>
            </a:r>
            <a:r>
              <a:rPr lang="en-US"/>
              <a:t>Please let us know if you’re comfortable with us sharing the photo on social media; we will notify you before any public sharing.</a:t>
            </a:r>
          </a:p>
          <a:p>
            <a:pPr marL="457200" lvl="1" indent="0">
              <a:buFont typeface="Arial" panose="020B0604020202020204" pitchFamily="34" charset="0"/>
              <a:buNone/>
            </a:pPr>
            <a:endParaRPr lang="en-US"/>
          </a:p>
        </p:txBody>
      </p:sp>
    </p:spTree>
    <p:extLst>
      <p:ext uri="{BB962C8B-B14F-4D97-AF65-F5344CB8AC3E}">
        <p14:creationId xmlns:p14="http://schemas.microsoft.com/office/powerpoint/2010/main" val="3326872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18282779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326305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endParaRPr lang="en-US"/>
          </a:p>
          <a:p>
            <a:pPr marL="0" lvl="0" indent="0" algn="l" rtl="0">
              <a:lnSpc>
                <a:spcPct val="100000"/>
              </a:lnSpc>
              <a:spcBef>
                <a:spcPts val="0"/>
              </a:spcBef>
              <a:spcAft>
                <a:spcPts val="0"/>
              </a:spcAft>
              <a:buSzPts val="1100"/>
              <a:buNone/>
            </a:pPr>
            <a:endParaRPr>
              <a:solidFill>
                <a:schemeClr val="dk1"/>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1131816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indent="0">
              <a:buFontTx/>
              <a:buNone/>
            </a:pPr>
            <a:endParaRPr lang="en-US" b="0"/>
          </a:p>
          <a:p>
            <a:pPr marL="0" lvl="0" indent="0" algn="l" rtl="0">
              <a:spcBef>
                <a:spcPts val="0"/>
              </a:spcBef>
              <a:spcAft>
                <a:spcPts val="0"/>
              </a:spcAft>
              <a:buFontTx/>
              <a:buNone/>
            </a:pPr>
            <a:endParaRPr lang="en-US" b="0"/>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1962982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a:t>Ctrl + click the image to watch the video on YouTube: </a:t>
            </a:r>
            <a:r>
              <a:rPr lang="en-US" sz="1100">
                <a:hlinkClick r:id="rId3"/>
              </a:rPr>
              <a:t>Look Beyond My Disability, See The True Me - 'Fire in the Rain' Music Video - YouTube</a:t>
            </a:r>
            <a:endParaRPr lang="en-US"/>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581329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61031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indent="0">
              <a:buFontTx/>
              <a:buNone/>
            </a:pPr>
            <a:endParaRPr lang="en-US" b="0"/>
          </a:p>
          <a:p>
            <a:pPr marL="0" lvl="0" indent="0" algn="l" rtl="0">
              <a:spcBef>
                <a:spcPts val="0"/>
              </a:spcBef>
              <a:spcAft>
                <a:spcPts val="0"/>
              </a:spcAft>
              <a:buFontTx/>
              <a:buNone/>
            </a:pPr>
            <a:endParaRPr lang="en-US" b="0"/>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9306721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037502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5767848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34798079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1001697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457200" indent="-298450"/>
            <a:r>
              <a:rPr lang="en-US" b="1"/>
              <a:t>Question: What is a “disability”?</a:t>
            </a:r>
          </a:p>
          <a:p>
            <a:pPr marL="171450" indent="-171450">
              <a:buFontTx/>
              <a:buChar char="-"/>
            </a:pPr>
            <a:r>
              <a:rPr lang="en-SG"/>
              <a:t>Answer: “</a:t>
            </a:r>
            <a:r>
              <a:rPr lang="en-US" b="0" u="none"/>
              <a:t>Disability” </a:t>
            </a:r>
            <a:r>
              <a:rPr lang="en-US" b="0"/>
              <a:t>means someone might find some things harder to do. It is just one part of who they are, and they may need extra help.</a:t>
            </a:r>
          </a:p>
          <a:p>
            <a:pPr marL="0" indent="0">
              <a:buFontTx/>
              <a:buNone/>
            </a:pPr>
            <a:endParaRPr lang="en-US" b="0"/>
          </a:p>
          <a:p>
            <a:pPr marL="0" lvl="0" indent="0" algn="l" rtl="0">
              <a:spcBef>
                <a:spcPts val="0"/>
              </a:spcBef>
              <a:spcAft>
                <a:spcPts val="0"/>
              </a:spcAft>
              <a:buFontTx/>
              <a:buNone/>
            </a:pPr>
            <a:endParaRPr lang="en-US" b="0"/>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3846676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US"/>
              <a:t>Ctrl + click the image to watch the video on YouTube: </a:t>
            </a:r>
            <a:r>
              <a:rPr lang="en-US" sz="1100">
                <a:hlinkClick r:id="rId3"/>
              </a:rPr>
              <a:t>Look Beyond My Disability, See the True Me - We are not that different - YouTube</a:t>
            </a:r>
            <a:endParaRPr lang="en-SG" sz="800">
              <a:latin typeface="Calibri" panose="020F0502020204030204" pitchFamily="34" charset="0"/>
              <a:ea typeface="DengXian" panose="02010600030101010101" pitchFamily="2" charset="-122"/>
            </a:endParaRPr>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189351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FontTx/>
              <a:buNone/>
            </a:pPr>
            <a:endParaRPr lang="en-US" b="0"/>
          </a:p>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3272940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457200" indent="-298450"/>
            <a:r>
              <a:rPr lang="en-US" b="1"/>
              <a:t>Question: What is a “charity”?</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en-SG"/>
              <a:t>Ans</a:t>
            </a:r>
            <a:r>
              <a:rPr lang="en-SG" b="0"/>
              <a:t>wer: </a:t>
            </a:r>
            <a:r>
              <a:rPr lang="en-US" b="0"/>
              <a:t>A charity helps people who need support by giving them money, food, or other required resources.</a:t>
            </a:r>
          </a:p>
          <a:p>
            <a:pPr marL="171450" indent="-171450">
              <a:buFontTx/>
              <a:buChar char="-"/>
            </a:pPr>
            <a:endParaRPr>
              <a:solidFill>
                <a:schemeClr val="dk1"/>
              </a:solidFill>
            </a:endParaRPr>
          </a:p>
        </p:txBody>
      </p:sp>
    </p:spTree>
    <p:extLst>
      <p:ext uri="{BB962C8B-B14F-4D97-AF65-F5344CB8AC3E}">
        <p14:creationId xmlns:p14="http://schemas.microsoft.com/office/powerpoint/2010/main" val="997742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u="sng"/>
              <a:t>Teaching Notes</a:t>
            </a:r>
          </a:p>
          <a:p>
            <a:pPr marL="171450" lvl="0" indent="-171450" algn="l" rtl="0">
              <a:spcBef>
                <a:spcPts val="0"/>
              </a:spcBef>
              <a:spcAft>
                <a:spcPts val="0"/>
              </a:spcAft>
            </a:pPr>
            <a:r>
              <a:rPr lang="en-US"/>
              <a:t>CDA aligns with the Ministry of Education’s Value-in-Action </a:t>
            </a:r>
            <a:r>
              <a:rPr lang="en-US" err="1"/>
              <a:t>programme</a:t>
            </a:r>
            <a:r>
              <a:rPr lang="en-US"/>
              <a:t>, aiming to develop students into socially responsible citizens who contribute meaningfully and actively to their school, community, and nation.</a:t>
            </a:r>
          </a:p>
          <a:p>
            <a:pPr marL="171450" lvl="0" indent="-171450" algn="l" rtl="0">
              <a:spcBef>
                <a:spcPts val="0"/>
              </a:spcBef>
              <a:spcAft>
                <a:spcPts val="0"/>
              </a:spcAft>
            </a:pPr>
            <a:r>
              <a:rPr lang="en-US"/>
              <a:t>Timed with the Children’s Day celebration in October, the Children’s Day Appeal (CDA) encourages preschools and primary schools to promote giving and support communities in need.</a:t>
            </a:r>
            <a:endParaRPr>
              <a:solidFill>
                <a:schemeClr val="dk1"/>
              </a:solidFill>
            </a:endParaRPr>
          </a:p>
        </p:txBody>
      </p:sp>
    </p:spTree>
    <p:extLst>
      <p:ext uri="{BB962C8B-B14F-4D97-AF65-F5344CB8AC3E}">
        <p14:creationId xmlns:p14="http://schemas.microsoft.com/office/powerpoint/2010/main" val="217343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indent="0" algn="l">
              <a:buNone/>
            </a:pPr>
            <a:r>
              <a:rPr lang="en-US" b="1" i="0" u="sng">
                <a:solidFill>
                  <a:srgbClr val="202124"/>
                </a:solidFill>
                <a:effectLst/>
                <a:latin typeface="arial" panose="020B0604020202020204" pitchFamily="34" charset="0"/>
              </a:rPr>
              <a:t>Teaching Notes</a:t>
            </a:r>
          </a:p>
          <a:p>
            <a:pPr marL="457200" indent="-298450" algn="l"/>
            <a:r>
              <a:rPr lang="en-US" b="1" i="0" u="none">
                <a:solidFill>
                  <a:srgbClr val="202124"/>
                </a:solidFill>
                <a:effectLst/>
                <a:latin typeface="arial" panose="020B0604020202020204" pitchFamily="34" charset="0"/>
              </a:rPr>
              <a:t>Question: What is the meaning of youth-at-risk? </a:t>
            </a:r>
          </a:p>
          <a:p>
            <a:pPr marL="457200" indent="-298450" algn="l">
              <a:buFontTx/>
              <a:buChar char="-"/>
            </a:pPr>
            <a:r>
              <a:rPr lang="en-US" b="0" i="0" u="none">
                <a:solidFill>
                  <a:srgbClr val="202124"/>
                </a:solidFill>
                <a:effectLst/>
                <a:latin typeface="arial" panose="020B0604020202020204" pitchFamily="34" charset="0"/>
              </a:rPr>
              <a:t>Answer: </a:t>
            </a:r>
            <a:r>
              <a:rPr lang="en-US"/>
              <a:t>“‘Youth-at-risk’ refers to young people who might face problems like drug use, failing school, or bad </a:t>
            </a:r>
            <a:r>
              <a:rPr lang="en-US" err="1"/>
              <a:t>behaviour</a:t>
            </a:r>
            <a:r>
              <a:rPr lang="en-US"/>
              <a:t>, and who might also struggle with feelings like being sad or worried.</a:t>
            </a:r>
            <a:endParaRPr>
              <a:solidFill>
                <a:schemeClr val="dk1"/>
              </a:solidFill>
            </a:endParaRPr>
          </a:p>
        </p:txBody>
      </p:sp>
    </p:spTree>
    <p:extLst>
      <p:ext uri="{BB962C8B-B14F-4D97-AF65-F5344CB8AC3E}">
        <p14:creationId xmlns:p14="http://schemas.microsoft.com/office/powerpoint/2010/main" val="2131387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 name="Google Shape;5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solidFill>
                <a:schemeClr val="dk1"/>
              </a:solidFill>
            </a:endParaRPr>
          </a:p>
        </p:txBody>
      </p:sp>
    </p:spTree>
    <p:extLst>
      <p:ext uri="{BB962C8B-B14F-4D97-AF65-F5344CB8AC3E}">
        <p14:creationId xmlns:p14="http://schemas.microsoft.com/office/powerpoint/2010/main" val="206660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_alt1">
  <p:cSld name="Section header_alt1">
    <p:bg>
      <p:bgPr>
        <a:solidFill>
          <a:srgbClr val="434343"/>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729450" y="1322450"/>
            <a:ext cx="7688400" cy="1518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3600"/>
              <a:buNone/>
              <a:defRPr sz="3600">
                <a:solidFill>
                  <a:schemeClr val="lt1"/>
                </a:solidFill>
              </a:defRPr>
            </a:lvl1pPr>
            <a:lvl2pPr lvl="1" algn="l">
              <a:lnSpc>
                <a:spcPct val="100000"/>
              </a:lnSpc>
              <a:spcBef>
                <a:spcPts val="0"/>
              </a:spcBef>
              <a:spcAft>
                <a:spcPts val="0"/>
              </a:spcAft>
              <a:buClr>
                <a:schemeClr val="lt1"/>
              </a:buClr>
              <a:buSzPts val="3600"/>
              <a:buNone/>
              <a:defRPr sz="3600">
                <a:solidFill>
                  <a:schemeClr val="lt1"/>
                </a:solidFill>
              </a:defRPr>
            </a:lvl2pPr>
            <a:lvl3pPr lvl="2" algn="l">
              <a:lnSpc>
                <a:spcPct val="100000"/>
              </a:lnSpc>
              <a:spcBef>
                <a:spcPts val="0"/>
              </a:spcBef>
              <a:spcAft>
                <a:spcPts val="0"/>
              </a:spcAft>
              <a:buClr>
                <a:schemeClr val="lt1"/>
              </a:buClr>
              <a:buSzPts val="3600"/>
              <a:buNone/>
              <a:defRPr sz="3600">
                <a:solidFill>
                  <a:schemeClr val="lt1"/>
                </a:solidFill>
              </a:defRPr>
            </a:lvl3pPr>
            <a:lvl4pPr lvl="3" algn="l">
              <a:lnSpc>
                <a:spcPct val="100000"/>
              </a:lnSpc>
              <a:spcBef>
                <a:spcPts val="0"/>
              </a:spcBef>
              <a:spcAft>
                <a:spcPts val="0"/>
              </a:spcAft>
              <a:buClr>
                <a:schemeClr val="lt1"/>
              </a:buClr>
              <a:buSzPts val="3600"/>
              <a:buNone/>
              <a:defRPr sz="3600">
                <a:solidFill>
                  <a:schemeClr val="lt1"/>
                </a:solidFill>
              </a:defRPr>
            </a:lvl4pPr>
            <a:lvl5pPr lvl="4" algn="l">
              <a:lnSpc>
                <a:spcPct val="100000"/>
              </a:lnSpc>
              <a:spcBef>
                <a:spcPts val="0"/>
              </a:spcBef>
              <a:spcAft>
                <a:spcPts val="0"/>
              </a:spcAft>
              <a:buClr>
                <a:schemeClr val="lt1"/>
              </a:buClr>
              <a:buSzPts val="3600"/>
              <a:buNone/>
              <a:defRPr sz="3600">
                <a:solidFill>
                  <a:schemeClr val="lt1"/>
                </a:solidFill>
              </a:defRPr>
            </a:lvl5pPr>
            <a:lvl6pPr lvl="5" algn="l">
              <a:lnSpc>
                <a:spcPct val="100000"/>
              </a:lnSpc>
              <a:spcBef>
                <a:spcPts val="0"/>
              </a:spcBef>
              <a:spcAft>
                <a:spcPts val="0"/>
              </a:spcAft>
              <a:buClr>
                <a:schemeClr val="lt1"/>
              </a:buClr>
              <a:buSzPts val="3600"/>
              <a:buNone/>
              <a:defRPr sz="3600">
                <a:solidFill>
                  <a:schemeClr val="lt1"/>
                </a:solidFill>
              </a:defRPr>
            </a:lvl6pPr>
            <a:lvl7pPr lvl="6" algn="l">
              <a:lnSpc>
                <a:spcPct val="100000"/>
              </a:lnSpc>
              <a:spcBef>
                <a:spcPts val="0"/>
              </a:spcBef>
              <a:spcAft>
                <a:spcPts val="0"/>
              </a:spcAft>
              <a:buClr>
                <a:schemeClr val="lt1"/>
              </a:buClr>
              <a:buSzPts val="3600"/>
              <a:buNone/>
              <a:defRPr sz="3600">
                <a:solidFill>
                  <a:schemeClr val="lt1"/>
                </a:solidFill>
              </a:defRPr>
            </a:lvl7pPr>
            <a:lvl8pPr lvl="7" algn="l">
              <a:lnSpc>
                <a:spcPct val="100000"/>
              </a:lnSpc>
              <a:spcBef>
                <a:spcPts val="0"/>
              </a:spcBef>
              <a:spcAft>
                <a:spcPts val="0"/>
              </a:spcAft>
              <a:buClr>
                <a:schemeClr val="lt1"/>
              </a:buClr>
              <a:buSzPts val="3600"/>
              <a:buNone/>
              <a:defRPr sz="3600">
                <a:solidFill>
                  <a:schemeClr val="lt1"/>
                </a:solidFill>
              </a:defRPr>
            </a:lvl8pPr>
            <a:lvl9pPr lvl="8" algn="l">
              <a:lnSpc>
                <a:spcPct val="100000"/>
              </a:lnSpc>
              <a:spcBef>
                <a:spcPts val="0"/>
              </a:spcBef>
              <a:spcAft>
                <a:spcPts val="0"/>
              </a:spcAft>
              <a:buClr>
                <a:schemeClr val="lt1"/>
              </a:buClr>
              <a:buSzPts val="3600"/>
              <a:buNone/>
              <a:defRPr sz="3600">
                <a:solidFill>
                  <a:schemeClr val="lt1"/>
                </a:solidFill>
              </a:defRPr>
            </a:lvl9pPr>
          </a:lstStyle>
          <a:p>
            <a:endParaRPr/>
          </a:p>
        </p:txBody>
      </p:sp>
      <p:sp>
        <p:nvSpPr>
          <p:cNvPr id="11" name="Google Shape;11;p8"/>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977014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61"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hyperlink" Target="https://www.youtube.com/watch?v=XdDRLOrFhRw"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2.jpeg"/><Relationship Id="rId7"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microsoft.com/office/2018/10/relationships/comments" Target="../comments/modernComment_183_31BC56DF.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3.pn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microsoft.com/office/2018/10/relationships/comments" Target="../comments/modernComment_186_8EB4ABA9.xml"/><Relationship Id="rId7" Type="http://schemas.openxmlformats.org/officeDocument/2006/relationships/hyperlink" Target="mailto:NCSS_School@ncss.gov.sg"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3.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2.jpeg"/><Relationship Id="rId7" Type="http://schemas.openxmlformats.org/officeDocument/2006/relationships/image" Target="../media/image21.sv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25.svg"/><Relationship Id="rId5" Type="http://schemas.openxmlformats.org/officeDocument/2006/relationships/hyperlink" Target="mailto:NCSS_School@ncss.gov.sg" TargetMode="External"/><Relationship Id="rId10" Type="http://schemas.openxmlformats.org/officeDocument/2006/relationships/image" Target="../media/image24.png"/><Relationship Id="rId4" Type="http://schemas.openxmlformats.org/officeDocument/2006/relationships/image" Target="../media/image3.png"/><Relationship Id="rId9" Type="http://schemas.openxmlformats.org/officeDocument/2006/relationships/image" Target="../media/image23.sv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9.svg"/><Relationship Id="rId3" Type="http://schemas.openxmlformats.org/officeDocument/2006/relationships/image" Target="../media/image2.jpeg"/><Relationship Id="rId7" Type="http://schemas.openxmlformats.org/officeDocument/2006/relationships/image" Target="../media/image21.svg"/><Relationship Id="rId12"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27.svg"/><Relationship Id="rId5" Type="http://schemas.openxmlformats.org/officeDocument/2006/relationships/hyperlink" Target="mailto:NCSS_School@ncss.gov.sg" TargetMode="External"/><Relationship Id="rId10" Type="http://schemas.openxmlformats.org/officeDocument/2006/relationships/image" Target="../media/image26.png"/><Relationship Id="rId4" Type="http://schemas.openxmlformats.org/officeDocument/2006/relationships/image" Target="../media/image3.png"/><Relationship Id="rId9" Type="http://schemas.openxmlformats.org/officeDocument/2006/relationships/image" Target="../media/image23.sv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30.jpeg"/><Relationship Id="rId5" Type="http://schemas.openxmlformats.org/officeDocument/2006/relationships/hyperlink" Target="https://www.youtube.com/watch?v=gBhYSW0l9pU"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8" Type="http://schemas.openxmlformats.org/officeDocument/2006/relationships/hyperlink" Target="https://www.comchest.gov.sg/campaigns-events/campaigns/Details/children-s-day-appeal" TargetMode="External"/><Relationship Id="rId3" Type="http://schemas.openxmlformats.org/officeDocument/2006/relationships/image" Target="../media/image2.jpeg"/><Relationship Id="rId7" Type="http://schemas.openxmlformats.org/officeDocument/2006/relationships/hyperlink" Target="https://www.youtube.com/watch?v=gBhYSW0l9pU"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hyperlink" Target="https://www.youtube.com/watch?v=XdDRLOrFhRw" TargetMode="External"/><Relationship Id="rId5" Type="http://schemas.openxmlformats.org/officeDocument/2006/relationships/hyperlink" Target="https://www.youtube.com/watch?v=GgJdndNBxcI" TargetMode="External"/><Relationship Id="rId4" Type="http://schemas.openxmlformats.org/officeDocument/2006/relationships/image" Target="../media/image3.png"/><Relationship Id="rId9" Type="http://schemas.openxmlformats.org/officeDocument/2006/relationships/hyperlink" Target="https://www.comchest.gov.sg/docs/default-source/campaigns/cda/cda-faq.pdf?sfvrsn=95ab05b_3"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hyperlink" Target="mailto:NCSS_School@ncss.gov.sg"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https://www.youtube.com/watch?v=GgJdndNBxcI"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2.jpeg"/><Relationship Id="rId7"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 Id="rId9"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03" cy="51434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Meet Lucas who is differently gifted</a:t>
            </a:r>
            <a:endParaRPr lang="en-US" sz="2400">
              <a:solidFill>
                <a:schemeClr val="accent4">
                  <a:lumMod val="75000"/>
                </a:schemeClr>
              </a:solidFill>
              <a:latin typeface="Helvetica Neue" panose="020B0604020202020204" charset="0"/>
              <a:cs typeface="Calibri"/>
            </a:endParaRPr>
          </a:p>
        </p:txBody>
      </p:sp>
      <p:pic>
        <p:nvPicPr>
          <p:cNvPr id="4" name="Picture 3">
            <a:hlinkClick r:id="rId5"/>
            <a:extLst>
              <a:ext uri="{FF2B5EF4-FFF2-40B4-BE49-F238E27FC236}">
                <a16:creationId xmlns:a16="http://schemas.microsoft.com/office/drawing/2014/main" id="{4C87E568-7245-CAA7-E06D-110963C8E34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471888" y="1493324"/>
            <a:ext cx="4200224" cy="2349488"/>
          </a:xfrm>
          <a:prstGeom prst="rect">
            <a:avLst/>
          </a:prstGeom>
        </p:spPr>
      </p:pic>
      <p:sp>
        <p:nvSpPr>
          <p:cNvPr id="5" name="TextBox 4">
            <a:extLst>
              <a:ext uri="{FF2B5EF4-FFF2-40B4-BE49-F238E27FC236}">
                <a16:creationId xmlns:a16="http://schemas.microsoft.com/office/drawing/2014/main" id="{F4501160-CC09-0914-134F-6C945B6A11DE}"/>
              </a:ext>
            </a:extLst>
          </p:cNvPr>
          <p:cNvSpPr txBox="1"/>
          <p:nvPr/>
        </p:nvSpPr>
        <p:spPr>
          <a:xfrm>
            <a:off x="374154" y="739628"/>
            <a:ext cx="8395684" cy="646331"/>
          </a:xfrm>
          <a:prstGeom prst="rect">
            <a:avLst/>
          </a:prstGeom>
          <a:noFill/>
        </p:spPr>
        <p:txBody>
          <a:bodyPr wrap="square">
            <a:spAutoFit/>
          </a:bodyPr>
          <a:lstStyle/>
          <a:p>
            <a:pPr algn="ctr"/>
            <a:r>
              <a:rPr lang="en-US" sz="1800">
                <a:solidFill>
                  <a:srgbClr val="034DA0"/>
                </a:solidFill>
                <a:latin typeface="Helvetica Neue" panose="020B0604020202020204" charset="0"/>
                <a:cs typeface="Calibri"/>
              </a:rPr>
              <a:t>Watch this video to learn more about Lucas and </a:t>
            </a:r>
          </a:p>
          <a:p>
            <a:pPr algn="ctr"/>
            <a:r>
              <a:rPr lang="en-US" sz="1800">
                <a:solidFill>
                  <a:srgbClr val="034DA0"/>
                </a:solidFill>
                <a:latin typeface="Helvetica Neue" panose="020B0604020202020204" charset="0"/>
                <a:cs typeface="Calibri"/>
              </a:rPr>
              <a:t>how he spends a day at APSN Chaoyang School.</a:t>
            </a:r>
          </a:p>
        </p:txBody>
      </p:sp>
    </p:spTree>
    <p:extLst>
      <p:ext uri="{BB962C8B-B14F-4D97-AF65-F5344CB8AC3E}">
        <p14:creationId xmlns:p14="http://schemas.microsoft.com/office/powerpoint/2010/main" val="3833631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18" cy="5143501"/>
          </a:xfrm>
          <a:prstGeom prst="rect">
            <a:avLst/>
          </a:prstGeom>
          <a:noFill/>
          <a:ln>
            <a:noFill/>
          </a:ln>
        </p:spPr>
      </p:pic>
      <p:sp>
        <p:nvSpPr>
          <p:cNvPr id="2" name="Content Placeholder 3">
            <a:extLst>
              <a:ext uri="{FF2B5EF4-FFF2-40B4-BE49-F238E27FC236}">
                <a16:creationId xmlns:a16="http://schemas.microsoft.com/office/drawing/2014/main" id="{D97911E5-C117-4BB2-8785-A32F57062FA6}"/>
              </a:ext>
            </a:extLst>
          </p:cNvPr>
          <p:cNvSpPr txBox="1">
            <a:spLocks/>
          </p:cNvSpPr>
          <p:nvPr/>
        </p:nvSpPr>
        <p:spPr>
          <a:xfrm>
            <a:off x="2957539" y="2456487"/>
            <a:ext cx="7863596" cy="97606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solidFill>
                <a:schemeClr val="tx1">
                  <a:lumMod val="75000"/>
                  <a:lumOff val="25000"/>
                </a:schemeClr>
              </a:solidFill>
              <a:latin typeface="Helvetica Neue" panose="020B0604020202020204" charset="0"/>
              <a:cs typeface="Calibri"/>
            </a:endParaRPr>
          </a:p>
        </p:txBody>
      </p:sp>
      <p:sp>
        <p:nvSpPr>
          <p:cNvPr id="3" name="Rectangle 2">
            <a:extLst>
              <a:ext uri="{FF2B5EF4-FFF2-40B4-BE49-F238E27FC236}">
                <a16:creationId xmlns:a16="http://schemas.microsoft.com/office/drawing/2014/main" id="{35A60169-9751-3103-9869-0A556710577B}"/>
              </a:ext>
            </a:extLst>
          </p:cNvPr>
          <p:cNvSpPr/>
          <p:nvPr/>
        </p:nvSpPr>
        <p:spPr>
          <a:xfrm>
            <a:off x="3992806" y="2194877"/>
            <a:ext cx="4921136" cy="523220"/>
          </a:xfrm>
          <a:prstGeom prst="rect">
            <a:avLst/>
          </a:prstGeom>
          <a:noFill/>
        </p:spPr>
        <p:txBody>
          <a:bodyPr wrap="square" lIns="91440" tIns="45720" rIns="91440" bIns="45720">
            <a:spAutoFit/>
          </a:bodyPr>
          <a:lstStyle/>
          <a:p>
            <a:pPr algn="ctr"/>
            <a:r>
              <a:rPr lang="en-US" sz="2800" b="1">
                <a:ln w="0"/>
                <a:solidFill>
                  <a:schemeClr val="accent4">
                    <a:lumMod val="75000"/>
                  </a:schemeClr>
                </a:solidFill>
                <a:latin typeface="Helvetica Neue" panose="020B0604020202020204" charset="0"/>
              </a:rPr>
              <a:t>3T’s: Ways to Give</a:t>
            </a:r>
          </a:p>
        </p:txBody>
      </p:sp>
      <p:sp>
        <p:nvSpPr>
          <p:cNvPr id="4" name="TextBox 3">
            <a:extLst>
              <a:ext uri="{FF2B5EF4-FFF2-40B4-BE49-F238E27FC236}">
                <a16:creationId xmlns:a16="http://schemas.microsoft.com/office/drawing/2014/main" id="{B29E3B10-1C74-91BF-B00A-0ED1D0D6FB8A}"/>
              </a:ext>
            </a:extLst>
          </p:cNvPr>
          <p:cNvSpPr txBox="1"/>
          <p:nvPr/>
        </p:nvSpPr>
        <p:spPr>
          <a:xfrm>
            <a:off x="3898559" y="2786220"/>
            <a:ext cx="5109630" cy="646331"/>
          </a:xfrm>
          <a:prstGeom prst="rect">
            <a:avLst/>
          </a:prstGeom>
          <a:noFill/>
        </p:spPr>
        <p:txBody>
          <a:bodyPr wrap="square">
            <a:spAutoFit/>
          </a:bodyPr>
          <a:lstStyle/>
          <a:p>
            <a:pPr algn="ctr"/>
            <a:r>
              <a:rPr lang="en-US" sz="1800">
                <a:ln w="0"/>
                <a:solidFill>
                  <a:srgbClr val="034DA0"/>
                </a:solidFill>
                <a:latin typeface="Helvetica Neue" panose="020B0604020202020204" charset="0"/>
              </a:rPr>
              <a:t>Find out how we can help </a:t>
            </a:r>
          </a:p>
          <a:p>
            <a:pPr algn="ctr"/>
            <a:r>
              <a:rPr lang="en-US" sz="1800">
                <a:ln w="0"/>
                <a:solidFill>
                  <a:srgbClr val="034DA0"/>
                </a:solidFill>
                <a:latin typeface="Helvetica Neue" panose="020B0604020202020204" charset="0"/>
              </a:rPr>
              <a:t>people who need it.</a:t>
            </a:r>
          </a:p>
        </p:txBody>
      </p:sp>
    </p:spTree>
    <p:extLst>
      <p:ext uri="{BB962C8B-B14F-4D97-AF65-F5344CB8AC3E}">
        <p14:creationId xmlns:p14="http://schemas.microsoft.com/office/powerpoint/2010/main" val="987982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319061" y="76367"/>
            <a:ext cx="3055881" cy="1001420"/>
          </a:xfrm>
          <a:prstGeom prst="rect">
            <a:avLst/>
          </a:prstGeom>
        </p:spPr>
      </p:pic>
      <p:sp>
        <p:nvSpPr>
          <p:cNvPr id="3" name="Title 1">
            <a:extLst>
              <a:ext uri="{FF2B5EF4-FFF2-40B4-BE49-F238E27FC236}">
                <a16:creationId xmlns:a16="http://schemas.microsoft.com/office/drawing/2014/main" id="{5C09F47F-321D-DE49-66D8-2DD03FF09047}"/>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a:rPr>
              <a:t>3T’s: Ways To Give</a:t>
            </a:r>
          </a:p>
        </p:txBody>
      </p:sp>
      <p:sp>
        <p:nvSpPr>
          <p:cNvPr id="11" name="TextBox 10">
            <a:extLst>
              <a:ext uri="{FF2B5EF4-FFF2-40B4-BE49-F238E27FC236}">
                <a16:creationId xmlns:a16="http://schemas.microsoft.com/office/drawing/2014/main" id="{11C19FE8-D170-2FB5-338E-FA4445F1033F}"/>
              </a:ext>
            </a:extLst>
          </p:cNvPr>
          <p:cNvSpPr txBox="1"/>
          <p:nvPr/>
        </p:nvSpPr>
        <p:spPr>
          <a:xfrm>
            <a:off x="276696" y="1980986"/>
            <a:ext cx="2823140" cy="1384995"/>
          </a:xfrm>
          <a:prstGeom prst="rect">
            <a:avLst/>
          </a:prstGeom>
          <a:noFill/>
        </p:spPr>
        <p:txBody>
          <a:bodyPr wrap="square" lIns="91440" tIns="45720" rIns="91440" bIns="45720" rtlCol="0" anchor="t">
            <a:spAutoFit/>
          </a:bodyPr>
          <a:lstStyle/>
          <a:p>
            <a:pPr algn="ctr"/>
            <a:r>
              <a:rPr lang="en-US">
                <a:latin typeface="Helvetica Neue" panose="020B0604020202020204" charset="0"/>
              </a:rPr>
              <a:t>You can support CDA by sharing some of your pocket money! </a:t>
            </a:r>
          </a:p>
          <a:p>
            <a:pPr algn="ctr"/>
            <a:endParaRPr lang="en-US">
              <a:latin typeface="Helvetica Neue" panose="020B0604020202020204" charset="0"/>
            </a:endParaRPr>
          </a:p>
          <a:p>
            <a:pPr algn="ctr"/>
            <a:r>
              <a:rPr lang="en-US" b="1">
                <a:latin typeface="Helvetica Neue" panose="020B0604020202020204" charset="0"/>
              </a:rPr>
              <a:t>100% </a:t>
            </a:r>
            <a:r>
              <a:rPr lang="en-US">
                <a:latin typeface="Helvetica Neue" panose="020B0604020202020204" charset="0"/>
              </a:rPr>
              <a:t>of your pocket money will help students like Lucas learn at APSN Chaoyang School.</a:t>
            </a:r>
            <a:endParaRPr lang="en-SG" sz="1400">
              <a:latin typeface="Helvetica Neue" panose="020B0604020202020204" charset="0"/>
            </a:endParaRPr>
          </a:p>
        </p:txBody>
      </p:sp>
      <p:sp>
        <p:nvSpPr>
          <p:cNvPr id="12" name="TextBox 11">
            <a:extLst>
              <a:ext uri="{FF2B5EF4-FFF2-40B4-BE49-F238E27FC236}">
                <a16:creationId xmlns:a16="http://schemas.microsoft.com/office/drawing/2014/main" id="{A4C8F695-6D19-E14E-4637-BE25845595F3}"/>
              </a:ext>
            </a:extLst>
          </p:cNvPr>
          <p:cNvSpPr txBox="1"/>
          <p:nvPr/>
        </p:nvSpPr>
        <p:spPr>
          <a:xfrm>
            <a:off x="3553377" y="655651"/>
            <a:ext cx="2804060" cy="738664"/>
          </a:xfrm>
          <a:prstGeom prst="rect">
            <a:avLst/>
          </a:prstGeom>
          <a:noFill/>
        </p:spPr>
        <p:txBody>
          <a:bodyPr wrap="square" lIns="91440" tIns="45720" rIns="91440" bIns="45720" rtlCol="0" anchor="t">
            <a:spAutoFit/>
          </a:bodyPr>
          <a:lstStyle/>
          <a:p>
            <a:pPr algn="ctr"/>
            <a:r>
              <a:rPr lang="en-US" sz="1400">
                <a:latin typeface="Helvetica Neue" panose="020B0604020202020204" charset="0"/>
              </a:rPr>
              <a:t>You can have fun with children like Lucas during an afternoon of activities after school.</a:t>
            </a:r>
            <a:endParaRPr lang="en-SG" sz="1400">
              <a:latin typeface="Helvetica Neue" panose="020B0604020202020204" charset="0"/>
            </a:endParaRPr>
          </a:p>
        </p:txBody>
      </p:sp>
      <p:sp>
        <p:nvSpPr>
          <p:cNvPr id="13" name="TextBox 12">
            <a:extLst>
              <a:ext uri="{FF2B5EF4-FFF2-40B4-BE49-F238E27FC236}">
                <a16:creationId xmlns:a16="http://schemas.microsoft.com/office/drawing/2014/main" id="{FEA28CF9-B648-315E-8764-C87B2DF90D11}"/>
              </a:ext>
            </a:extLst>
          </p:cNvPr>
          <p:cNvSpPr txBox="1"/>
          <p:nvPr/>
        </p:nvSpPr>
        <p:spPr>
          <a:xfrm>
            <a:off x="6532853" y="2040489"/>
            <a:ext cx="2353088" cy="954107"/>
          </a:xfrm>
          <a:prstGeom prst="rect">
            <a:avLst/>
          </a:prstGeom>
          <a:noFill/>
        </p:spPr>
        <p:txBody>
          <a:bodyPr wrap="square" lIns="91440" tIns="45720" rIns="91440" bIns="45720" rtlCol="0" anchor="t">
            <a:spAutoFit/>
          </a:bodyPr>
          <a:lstStyle/>
          <a:p>
            <a:pPr algn="ctr"/>
            <a:r>
              <a:rPr lang="en-US">
                <a:latin typeface="Helvetica Neue" panose="020B0604020202020204" charset="0"/>
              </a:rPr>
              <a:t>You can sign up as a volunteer with your friends to help plan activities for children like Lucas.</a:t>
            </a:r>
            <a:endParaRPr lang="en-SG" sz="1400">
              <a:latin typeface="Helvetica Neue" panose="020B0604020202020204" charset="0"/>
            </a:endParaRPr>
          </a:p>
        </p:txBody>
      </p:sp>
      <p:pic>
        <p:nvPicPr>
          <p:cNvPr id="15" name="Picture 14" descr="A diagram of a community&#10;&#10;Description automatically generated">
            <a:extLst>
              <a:ext uri="{FF2B5EF4-FFF2-40B4-BE49-F238E27FC236}">
                <a16:creationId xmlns:a16="http://schemas.microsoft.com/office/drawing/2014/main" id="{ED635814-4395-E9F3-2329-E3DF37AB3E4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209900" y="1436043"/>
            <a:ext cx="3351067" cy="3372969"/>
          </a:xfrm>
          <a:prstGeom prst="rect">
            <a:avLst/>
          </a:prstGeom>
        </p:spPr>
      </p:pic>
      <p:sp>
        <p:nvSpPr>
          <p:cNvPr id="4" name="TextBox 3">
            <a:extLst>
              <a:ext uri="{FF2B5EF4-FFF2-40B4-BE49-F238E27FC236}">
                <a16:creationId xmlns:a16="http://schemas.microsoft.com/office/drawing/2014/main" id="{94A72CD9-B607-6E71-1C52-1505C31FBAC2}"/>
              </a:ext>
            </a:extLst>
          </p:cNvPr>
          <p:cNvSpPr txBox="1"/>
          <p:nvPr/>
        </p:nvSpPr>
        <p:spPr>
          <a:xfrm>
            <a:off x="6977496" y="1533542"/>
            <a:ext cx="1542410" cy="523220"/>
          </a:xfrm>
          <a:prstGeom prst="rect">
            <a:avLst/>
          </a:prstGeom>
          <a:noFill/>
        </p:spPr>
        <p:txBody>
          <a:bodyPr wrap="none" rtlCol="0">
            <a:spAutoFit/>
          </a:bodyPr>
          <a:lstStyle/>
          <a:p>
            <a:r>
              <a:rPr lang="en-US" sz="2800" b="1">
                <a:solidFill>
                  <a:srgbClr val="D3222A"/>
                </a:solidFill>
                <a:latin typeface="Helvetica Neue" panose="020B0604020202020204" charset="0"/>
              </a:rPr>
              <a:t>Talents </a:t>
            </a:r>
            <a:endParaRPr lang="en-SG" sz="2800" b="1">
              <a:solidFill>
                <a:srgbClr val="D3222A"/>
              </a:solidFill>
              <a:latin typeface="Helvetica Neue" panose="020B0604020202020204" charset="0"/>
            </a:endParaRPr>
          </a:p>
        </p:txBody>
      </p:sp>
      <p:sp>
        <p:nvSpPr>
          <p:cNvPr id="5" name="TextBox 4">
            <a:extLst>
              <a:ext uri="{FF2B5EF4-FFF2-40B4-BE49-F238E27FC236}">
                <a16:creationId xmlns:a16="http://schemas.microsoft.com/office/drawing/2014/main" id="{87775C6E-3946-A78B-2DB4-51EFE4DE50F8}"/>
              </a:ext>
            </a:extLst>
          </p:cNvPr>
          <p:cNvSpPr txBox="1"/>
          <p:nvPr/>
        </p:nvSpPr>
        <p:spPr>
          <a:xfrm>
            <a:off x="4282583" y="140798"/>
            <a:ext cx="1128835" cy="523220"/>
          </a:xfrm>
          <a:prstGeom prst="rect">
            <a:avLst/>
          </a:prstGeom>
          <a:noFill/>
        </p:spPr>
        <p:txBody>
          <a:bodyPr wrap="none" rtlCol="0">
            <a:spAutoFit/>
          </a:bodyPr>
          <a:lstStyle/>
          <a:p>
            <a:r>
              <a:rPr lang="en-US" sz="2800" b="1">
                <a:solidFill>
                  <a:srgbClr val="F68122"/>
                </a:solidFill>
                <a:latin typeface="Helvetica Neue" panose="020B0604020202020204" charset="0"/>
              </a:rPr>
              <a:t>Time</a:t>
            </a:r>
            <a:r>
              <a:rPr lang="en-US" sz="2800" b="1">
                <a:solidFill>
                  <a:srgbClr val="FEF9E6"/>
                </a:solidFill>
                <a:latin typeface="Helvetica Neue" panose="020B0604020202020204" charset="0"/>
              </a:rPr>
              <a:t> </a:t>
            </a:r>
            <a:endParaRPr lang="en-SG" sz="2800" b="1">
              <a:solidFill>
                <a:srgbClr val="FEF9E6"/>
              </a:solidFill>
              <a:latin typeface="Helvetica Neue" panose="020B0604020202020204" charset="0"/>
            </a:endParaRPr>
          </a:p>
        </p:txBody>
      </p:sp>
      <p:sp>
        <p:nvSpPr>
          <p:cNvPr id="6" name="TextBox 5">
            <a:extLst>
              <a:ext uri="{FF2B5EF4-FFF2-40B4-BE49-F238E27FC236}">
                <a16:creationId xmlns:a16="http://schemas.microsoft.com/office/drawing/2014/main" id="{B1ED5146-0E00-6947-DA64-C9C3E0E67FF2}"/>
              </a:ext>
            </a:extLst>
          </p:cNvPr>
          <p:cNvSpPr txBox="1"/>
          <p:nvPr/>
        </p:nvSpPr>
        <p:spPr>
          <a:xfrm>
            <a:off x="705179" y="1477883"/>
            <a:ext cx="2100255" cy="523220"/>
          </a:xfrm>
          <a:prstGeom prst="rect">
            <a:avLst/>
          </a:prstGeom>
          <a:noFill/>
        </p:spPr>
        <p:txBody>
          <a:bodyPr wrap="none" rtlCol="0">
            <a:spAutoFit/>
          </a:bodyPr>
          <a:lstStyle/>
          <a:p>
            <a:r>
              <a:rPr lang="en-US" sz="2800" b="1">
                <a:solidFill>
                  <a:srgbClr val="253E8E"/>
                </a:solidFill>
                <a:latin typeface="Helvetica Neue" panose="020B0604020202020204" charset="0"/>
              </a:rPr>
              <a:t>Treasures </a:t>
            </a:r>
            <a:r>
              <a:rPr lang="en-US" sz="2800" b="1">
                <a:solidFill>
                  <a:srgbClr val="FEF9E6"/>
                </a:solidFill>
                <a:latin typeface="Helvetica Neue" panose="020B0604020202020204" charset="0"/>
              </a:rPr>
              <a:t> </a:t>
            </a:r>
            <a:endParaRPr lang="en-SG" sz="2800" b="1">
              <a:solidFill>
                <a:srgbClr val="FEF9E6"/>
              </a:solidFill>
              <a:latin typeface="Helvetica Neue" panose="020B0604020202020204" charset="0"/>
            </a:endParaRPr>
          </a:p>
        </p:txBody>
      </p:sp>
    </p:spTree>
    <p:extLst>
      <p:ext uri="{BB962C8B-B14F-4D97-AF65-F5344CB8AC3E}">
        <p14:creationId xmlns:p14="http://schemas.microsoft.com/office/powerpoint/2010/main" val="82650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8" name="Rectangle 7">
            <a:extLst>
              <a:ext uri="{FF2B5EF4-FFF2-40B4-BE49-F238E27FC236}">
                <a16:creationId xmlns:a16="http://schemas.microsoft.com/office/drawing/2014/main" id="{1C1D5FB5-9B7B-3208-68EF-0AE18815C8B8}"/>
              </a:ext>
            </a:extLst>
          </p:cNvPr>
          <p:cNvSpPr/>
          <p:nvPr/>
        </p:nvSpPr>
        <p:spPr>
          <a:xfrm>
            <a:off x="129129" y="2568101"/>
            <a:ext cx="1476596" cy="623248"/>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Children with </a:t>
            </a:r>
          </a:p>
          <a:p>
            <a:pPr algn="ctr"/>
            <a:r>
              <a:rPr lang="en-US" sz="1200" b="1">
                <a:ln w="0"/>
                <a:solidFill>
                  <a:srgbClr val="034DA0"/>
                </a:solidFill>
                <a:latin typeface="Helvetica Neue" panose="020B0604020202020204" charset="0"/>
              </a:rPr>
              <a:t>special needs and Youth-at-risk</a:t>
            </a:r>
          </a:p>
        </p:txBody>
      </p:sp>
      <p:sp>
        <p:nvSpPr>
          <p:cNvPr id="10" name="Rectangle 9">
            <a:extLst>
              <a:ext uri="{FF2B5EF4-FFF2-40B4-BE49-F238E27FC236}">
                <a16:creationId xmlns:a16="http://schemas.microsoft.com/office/drawing/2014/main" id="{4F163595-E4E2-D9B5-E5FC-AF5A071965CD}"/>
              </a:ext>
            </a:extLst>
          </p:cNvPr>
          <p:cNvSpPr/>
          <p:nvPr/>
        </p:nvSpPr>
        <p:spPr>
          <a:xfrm>
            <a:off x="7487817" y="3424390"/>
            <a:ext cx="1494301"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Adults with disabilities</a:t>
            </a:r>
          </a:p>
        </p:txBody>
      </p:sp>
      <p:sp>
        <p:nvSpPr>
          <p:cNvPr id="11" name="Rectangle 10">
            <a:extLst>
              <a:ext uri="{FF2B5EF4-FFF2-40B4-BE49-F238E27FC236}">
                <a16:creationId xmlns:a16="http://schemas.microsoft.com/office/drawing/2014/main" id="{D5816352-33D2-6BDA-6F82-853C21B7B250}"/>
              </a:ext>
            </a:extLst>
          </p:cNvPr>
          <p:cNvSpPr/>
          <p:nvPr/>
        </p:nvSpPr>
        <p:spPr>
          <a:xfrm>
            <a:off x="3222994" y="2990010"/>
            <a:ext cx="2525033"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Families in need </a:t>
            </a:r>
          </a:p>
          <a:p>
            <a:pPr algn="ctr"/>
            <a:r>
              <a:rPr lang="en-US" sz="1200" b="1">
                <a:ln w="0"/>
                <a:solidFill>
                  <a:srgbClr val="034DA0"/>
                </a:solidFill>
                <a:latin typeface="Helvetica Neue" panose="020B0604020202020204" charset="0"/>
              </a:rPr>
              <a:t>of assistance </a:t>
            </a:r>
          </a:p>
        </p:txBody>
      </p:sp>
      <p:sp>
        <p:nvSpPr>
          <p:cNvPr id="12" name="Rectangle 11">
            <a:extLst>
              <a:ext uri="{FF2B5EF4-FFF2-40B4-BE49-F238E27FC236}">
                <a16:creationId xmlns:a16="http://schemas.microsoft.com/office/drawing/2014/main" id="{5205FF22-A2D0-D802-D511-7132350F9FCE}"/>
              </a:ext>
            </a:extLst>
          </p:cNvPr>
          <p:cNvSpPr/>
          <p:nvPr/>
        </p:nvSpPr>
        <p:spPr>
          <a:xfrm>
            <a:off x="1679128" y="2731769"/>
            <a:ext cx="1476000" cy="623248"/>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Persons with mental health conditions</a:t>
            </a:r>
          </a:p>
        </p:txBody>
      </p:sp>
      <p:sp>
        <p:nvSpPr>
          <p:cNvPr id="13" name="Rectangle 12">
            <a:extLst>
              <a:ext uri="{FF2B5EF4-FFF2-40B4-BE49-F238E27FC236}">
                <a16:creationId xmlns:a16="http://schemas.microsoft.com/office/drawing/2014/main" id="{D87A396A-D2AE-F8F0-7716-872BA39AF529}"/>
              </a:ext>
            </a:extLst>
          </p:cNvPr>
          <p:cNvSpPr/>
          <p:nvPr/>
        </p:nvSpPr>
        <p:spPr>
          <a:xfrm>
            <a:off x="5870772" y="3209301"/>
            <a:ext cx="1494300"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Seniors in need </a:t>
            </a:r>
          </a:p>
          <a:p>
            <a:pPr algn="ctr"/>
            <a:r>
              <a:rPr lang="en-US" sz="1200" b="1">
                <a:ln w="0"/>
                <a:solidFill>
                  <a:srgbClr val="034DA0"/>
                </a:solidFill>
                <a:latin typeface="Helvetica Neue" panose="020B0604020202020204" charset="0"/>
              </a:rPr>
              <a:t>of support</a:t>
            </a:r>
          </a:p>
        </p:txBody>
      </p:sp>
      <p:pic>
        <p:nvPicPr>
          <p:cNvPr id="15" name="Picture 14">
            <a:extLst>
              <a:ext uri="{FF2B5EF4-FFF2-40B4-BE49-F238E27FC236}">
                <a16:creationId xmlns:a16="http://schemas.microsoft.com/office/drawing/2014/main" id="{6CA8A298-7EEF-F750-8BEF-301BF3276664}"/>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681091" y="810726"/>
            <a:ext cx="1483962" cy="1853808"/>
          </a:xfrm>
          <a:prstGeom prst="ellipse">
            <a:avLst/>
          </a:prstGeom>
        </p:spPr>
      </p:pic>
      <p:pic>
        <p:nvPicPr>
          <p:cNvPr id="16" name="Picture 15">
            <a:extLst>
              <a:ext uri="{FF2B5EF4-FFF2-40B4-BE49-F238E27FC236}">
                <a16:creationId xmlns:a16="http://schemas.microsoft.com/office/drawing/2014/main" id="{6187808F-109D-4F9B-A27B-88311DB0FA9D}"/>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487818" y="1392277"/>
            <a:ext cx="1531853" cy="1880437"/>
          </a:xfrm>
          <a:prstGeom prst="ellipse">
            <a:avLst/>
          </a:prstGeom>
        </p:spPr>
      </p:pic>
      <p:pic>
        <p:nvPicPr>
          <p:cNvPr id="17" name="Picture 16">
            <a:extLst>
              <a:ext uri="{FF2B5EF4-FFF2-40B4-BE49-F238E27FC236}">
                <a16:creationId xmlns:a16="http://schemas.microsoft.com/office/drawing/2014/main" id="{6E485AB1-EFAD-4573-B526-F12C48B498B3}"/>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820233" y="1195726"/>
            <a:ext cx="1531853" cy="1853808"/>
          </a:xfrm>
          <a:prstGeom prst="ellipse">
            <a:avLst/>
          </a:prstGeom>
        </p:spPr>
      </p:pic>
      <p:pic>
        <p:nvPicPr>
          <p:cNvPr id="19" name="Picture 18">
            <a:extLst>
              <a:ext uri="{FF2B5EF4-FFF2-40B4-BE49-F238E27FC236}">
                <a16:creationId xmlns:a16="http://schemas.microsoft.com/office/drawing/2014/main" id="{B93A50F4-4C06-129E-9710-4F2F28AAF449}"/>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263181" y="1003226"/>
            <a:ext cx="2459011" cy="1897548"/>
          </a:xfrm>
          <a:prstGeom prst="ellipse">
            <a:avLst/>
          </a:prstGeom>
        </p:spPr>
      </p:pic>
      <p:pic>
        <p:nvPicPr>
          <p:cNvPr id="22" name="Picture 21">
            <a:extLst>
              <a:ext uri="{FF2B5EF4-FFF2-40B4-BE49-F238E27FC236}">
                <a16:creationId xmlns:a16="http://schemas.microsoft.com/office/drawing/2014/main" id="{92136711-6AEA-E641-BF01-91FFE8F3801A}"/>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82900" y="691259"/>
            <a:ext cx="1462459" cy="1764111"/>
          </a:xfrm>
          <a:prstGeom prst="ellipse">
            <a:avLst/>
          </a:prstGeom>
        </p:spPr>
      </p:pic>
      <p:sp>
        <p:nvSpPr>
          <p:cNvPr id="2" name="Title 1">
            <a:extLst>
              <a:ext uri="{FF2B5EF4-FFF2-40B4-BE49-F238E27FC236}">
                <a16:creationId xmlns:a16="http://schemas.microsoft.com/office/drawing/2014/main" id="{9BDC9ED9-8E66-C0C7-7C35-354061F3661F}"/>
              </a:ext>
            </a:extLst>
          </p:cNvPr>
          <p:cNvSpPr txBox="1">
            <a:spLocks/>
          </p:cNvSpPr>
          <p:nvPr/>
        </p:nvSpPr>
        <p:spPr>
          <a:xfrm>
            <a:off x="178355" y="184540"/>
            <a:ext cx="8787290" cy="6268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a:solidFill>
                  <a:schemeClr val="accent4">
                    <a:lumMod val="75000"/>
                  </a:schemeClr>
                </a:solidFill>
                <a:latin typeface="Helvetica Neue" panose="020B0604020202020204" charset="0"/>
                <a:cs typeface="Calibri Light"/>
              </a:rPr>
              <a:t>Thank you for raising a total of </a:t>
            </a:r>
            <a:r>
              <a:rPr lang="en-US" sz="2400" b="1">
                <a:solidFill>
                  <a:srgbClr val="034DA0"/>
                </a:solidFill>
                <a:latin typeface="Helvetica Neue" panose="020B0604020202020204" charset="0"/>
                <a:cs typeface="Calibri Light"/>
              </a:rPr>
              <a:t>$461,985.75 </a:t>
            </a:r>
          </a:p>
          <a:p>
            <a:pPr algn="ctr"/>
            <a:r>
              <a:rPr lang="en-US" sz="2400" b="1">
                <a:solidFill>
                  <a:schemeClr val="accent4">
                    <a:lumMod val="75000"/>
                  </a:schemeClr>
                </a:solidFill>
                <a:latin typeface="Helvetica Neue" panose="020B0604020202020204" charset="0"/>
                <a:cs typeface="Calibri Light"/>
              </a:rPr>
              <a:t>through Children’s Day Appeal 2023! </a:t>
            </a:r>
            <a:endParaRPr lang="en-US" sz="2400">
              <a:solidFill>
                <a:schemeClr val="accent4">
                  <a:lumMod val="75000"/>
                </a:schemeClr>
              </a:solidFill>
              <a:latin typeface="Helvetica Neue" panose="020B0604020202020204" charset="0"/>
              <a:cs typeface="Calibri"/>
            </a:endParaRPr>
          </a:p>
        </p:txBody>
      </p:sp>
    </p:spTree>
    <p:extLst>
      <p:ext uri="{BB962C8B-B14F-4D97-AF65-F5344CB8AC3E}">
        <p14:creationId xmlns:p14="http://schemas.microsoft.com/office/powerpoint/2010/main" val="2345360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You Can Give To Make A Difference</a:t>
            </a:r>
            <a:endParaRPr lang="en-US" sz="2400">
              <a:solidFill>
                <a:schemeClr val="accent4">
                  <a:lumMod val="75000"/>
                </a:schemeClr>
              </a:solidFill>
              <a:latin typeface="Helvetica Neue" panose="020B0604020202020204" charset="0"/>
              <a:cs typeface="Calibri"/>
            </a:endParaRPr>
          </a:p>
        </p:txBody>
      </p:sp>
      <p:sp>
        <p:nvSpPr>
          <p:cNvPr id="3" name="TextBox 2">
            <a:extLst>
              <a:ext uri="{FF2B5EF4-FFF2-40B4-BE49-F238E27FC236}">
                <a16:creationId xmlns:a16="http://schemas.microsoft.com/office/drawing/2014/main" id="{FCBA1FBD-4B64-D4D9-F03E-99F7C280D382}"/>
              </a:ext>
            </a:extLst>
          </p:cNvPr>
          <p:cNvSpPr txBox="1"/>
          <p:nvPr/>
        </p:nvSpPr>
        <p:spPr>
          <a:xfrm>
            <a:off x="4024057" y="814494"/>
            <a:ext cx="5346550" cy="3170099"/>
          </a:xfrm>
          <a:prstGeom prst="rect">
            <a:avLst/>
          </a:prstGeom>
          <a:noFill/>
        </p:spPr>
        <p:txBody>
          <a:bodyPr wrap="square" rtlCol="0">
            <a:spAutoFit/>
          </a:bodyPr>
          <a:lstStyle/>
          <a:p>
            <a:r>
              <a:rPr lang="en-US" sz="1800" b="1">
                <a:solidFill>
                  <a:srgbClr val="034DA0"/>
                </a:solidFill>
                <a:latin typeface="Helvetica Neue" panose="020B0604020202020204" charset="0"/>
              </a:rPr>
              <a:t>As we share our pocket money, remember:</a:t>
            </a:r>
          </a:p>
          <a:p>
            <a:endParaRPr lang="en-US" sz="1800">
              <a:solidFill>
                <a:srgbClr val="034DA0"/>
              </a:solidFill>
              <a:latin typeface="Helvetica Neue" panose="020B0604020202020204" charset="0"/>
            </a:endParaRPr>
          </a:p>
          <a:p>
            <a:endParaRPr lang="en-US" sz="1800">
              <a:solidFill>
                <a:srgbClr val="034DA0"/>
              </a:solidFill>
              <a:latin typeface="Helvetica Neue" panose="020B0604020202020204" charset="0"/>
            </a:endParaRPr>
          </a:p>
          <a:p>
            <a:r>
              <a:rPr lang="en-US" sz="1800">
                <a:solidFill>
                  <a:srgbClr val="034DA0"/>
                </a:solidFill>
                <a:latin typeface="Helvetica Neue" panose="020B0604020202020204" charset="0"/>
              </a:rPr>
              <a:t>	 Give what you can.</a:t>
            </a:r>
          </a:p>
          <a:p>
            <a:r>
              <a:rPr lang="en-US" sz="1800">
                <a:solidFill>
                  <a:srgbClr val="034DA0"/>
                </a:solidFill>
                <a:latin typeface="Helvetica Neue" panose="020B0604020202020204" charset="0"/>
              </a:rPr>
              <a:t>	</a:t>
            </a:r>
          </a:p>
          <a:p>
            <a:endParaRPr lang="en-US" sz="2600">
              <a:solidFill>
                <a:srgbClr val="034DA0"/>
              </a:solidFill>
              <a:latin typeface="Helvetica Neue" panose="020B0604020202020204" charset="0"/>
            </a:endParaRPr>
          </a:p>
          <a:p>
            <a:r>
              <a:rPr lang="en-US" sz="1800">
                <a:solidFill>
                  <a:srgbClr val="034DA0"/>
                </a:solidFill>
                <a:latin typeface="Helvetica Neue" panose="020B0604020202020204" charset="0"/>
              </a:rPr>
              <a:t>                Every amount counts.</a:t>
            </a:r>
          </a:p>
          <a:p>
            <a:r>
              <a:rPr lang="en-US" sz="1800">
                <a:solidFill>
                  <a:srgbClr val="034DA0"/>
                </a:solidFill>
                <a:latin typeface="Helvetica Neue" panose="020B0604020202020204" charset="0"/>
              </a:rPr>
              <a:t>	</a:t>
            </a:r>
          </a:p>
          <a:p>
            <a:endParaRPr lang="en-US" sz="3000">
              <a:solidFill>
                <a:srgbClr val="034DA0"/>
              </a:solidFill>
              <a:latin typeface="Helvetica Neue" panose="020B0604020202020204" charset="0"/>
            </a:endParaRPr>
          </a:p>
          <a:p>
            <a:r>
              <a:rPr lang="en-US" sz="1800">
                <a:solidFill>
                  <a:srgbClr val="034DA0"/>
                </a:solidFill>
                <a:latin typeface="Helvetica Neue" panose="020B0604020202020204" charset="0"/>
              </a:rPr>
              <a:t>                Invite your parents to join you too!</a:t>
            </a:r>
          </a:p>
        </p:txBody>
      </p:sp>
      <p:grpSp>
        <p:nvGrpSpPr>
          <p:cNvPr id="4" name="Group 3">
            <a:extLst>
              <a:ext uri="{FF2B5EF4-FFF2-40B4-BE49-F238E27FC236}">
                <a16:creationId xmlns:a16="http://schemas.microsoft.com/office/drawing/2014/main" id="{1FE2EB03-E89C-41CD-5C8B-55C93EF551FA}"/>
              </a:ext>
            </a:extLst>
          </p:cNvPr>
          <p:cNvGrpSpPr>
            <a:grpSpLocks noChangeAspect="1"/>
          </p:cNvGrpSpPr>
          <p:nvPr/>
        </p:nvGrpSpPr>
        <p:grpSpPr>
          <a:xfrm>
            <a:off x="4240940" y="1597211"/>
            <a:ext cx="481767" cy="472943"/>
            <a:chOff x="866120" y="7283920"/>
            <a:chExt cx="1461045" cy="1434286"/>
          </a:xfrm>
        </p:grpSpPr>
        <p:sp>
          <p:nvSpPr>
            <p:cNvPr id="5" name="Shape">
              <a:extLst>
                <a:ext uri="{FF2B5EF4-FFF2-40B4-BE49-F238E27FC236}">
                  <a16:creationId xmlns:a16="http://schemas.microsoft.com/office/drawing/2014/main" id="{BB9F685A-4460-D3D3-4CB1-5BCC5CFAA472}"/>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6" name="Shape">
              <a:extLst>
                <a:ext uri="{FF2B5EF4-FFF2-40B4-BE49-F238E27FC236}">
                  <a16:creationId xmlns:a16="http://schemas.microsoft.com/office/drawing/2014/main" id="{C4241F16-EAD6-0763-05A7-30DC774E14FA}"/>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7" name="Group 6">
            <a:extLst>
              <a:ext uri="{FF2B5EF4-FFF2-40B4-BE49-F238E27FC236}">
                <a16:creationId xmlns:a16="http://schemas.microsoft.com/office/drawing/2014/main" id="{19BE9861-15DA-4ECB-312F-8A80FCC972B2}"/>
              </a:ext>
            </a:extLst>
          </p:cNvPr>
          <p:cNvGrpSpPr>
            <a:grpSpLocks noChangeAspect="1"/>
          </p:cNvGrpSpPr>
          <p:nvPr/>
        </p:nvGrpSpPr>
        <p:grpSpPr>
          <a:xfrm>
            <a:off x="4261559" y="2578121"/>
            <a:ext cx="481767" cy="472943"/>
            <a:chOff x="866120" y="7283920"/>
            <a:chExt cx="1461045" cy="1434286"/>
          </a:xfrm>
        </p:grpSpPr>
        <p:sp>
          <p:nvSpPr>
            <p:cNvPr id="10" name="Shape">
              <a:extLst>
                <a:ext uri="{FF2B5EF4-FFF2-40B4-BE49-F238E27FC236}">
                  <a16:creationId xmlns:a16="http://schemas.microsoft.com/office/drawing/2014/main" id="{FB549973-0094-3307-DACC-773229F1EBBC}"/>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11" name="Shape">
              <a:extLst>
                <a:ext uri="{FF2B5EF4-FFF2-40B4-BE49-F238E27FC236}">
                  <a16:creationId xmlns:a16="http://schemas.microsoft.com/office/drawing/2014/main" id="{B45F1E90-A15C-C763-B06C-4064E68048F6}"/>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13" name="Group 12">
            <a:extLst>
              <a:ext uri="{FF2B5EF4-FFF2-40B4-BE49-F238E27FC236}">
                <a16:creationId xmlns:a16="http://schemas.microsoft.com/office/drawing/2014/main" id="{F6BD1974-78AF-6745-4E81-52E46996E637}"/>
              </a:ext>
            </a:extLst>
          </p:cNvPr>
          <p:cNvGrpSpPr>
            <a:grpSpLocks noChangeAspect="1"/>
          </p:cNvGrpSpPr>
          <p:nvPr/>
        </p:nvGrpSpPr>
        <p:grpSpPr>
          <a:xfrm>
            <a:off x="4261559" y="3617228"/>
            <a:ext cx="481767" cy="472943"/>
            <a:chOff x="866120" y="7283920"/>
            <a:chExt cx="1461045" cy="1434286"/>
          </a:xfrm>
        </p:grpSpPr>
        <p:sp>
          <p:nvSpPr>
            <p:cNvPr id="14" name="Shape">
              <a:extLst>
                <a:ext uri="{FF2B5EF4-FFF2-40B4-BE49-F238E27FC236}">
                  <a16:creationId xmlns:a16="http://schemas.microsoft.com/office/drawing/2014/main" id="{66488141-957D-E365-B78D-0717D6905053}"/>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15" name="Shape">
              <a:extLst>
                <a:ext uri="{FF2B5EF4-FFF2-40B4-BE49-F238E27FC236}">
                  <a16:creationId xmlns:a16="http://schemas.microsoft.com/office/drawing/2014/main" id="{68C41CEB-5B46-4981-B2C8-5662A20E8EB1}"/>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pic>
        <p:nvPicPr>
          <p:cNvPr id="17" name="Picture 16">
            <a:extLst>
              <a:ext uri="{FF2B5EF4-FFF2-40B4-BE49-F238E27FC236}">
                <a16:creationId xmlns:a16="http://schemas.microsoft.com/office/drawing/2014/main" id="{43270F79-AA19-39E3-8D13-A4029FD18875}"/>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63944" y="977686"/>
            <a:ext cx="3076470" cy="2184935"/>
          </a:xfrm>
          <a:prstGeom prst="roundRect">
            <a:avLst/>
          </a:prstGeom>
          <a:ln w="28575">
            <a:solidFill>
              <a:schemeClr val="tx1"/>
            </a:solidFill>
          </a:ln>
        </p:spPr>
      </p:pic>
    </p:spTree>
    <p:extLst>
      <p:ext uri="{BB962C8B-B14F-4D97-AF65-F5344CB8AC3E}">
        <p14:creationId xmlns:p14="http://schemas.microsoft.com/office/powerpoint/2010/main" val="1994165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5"/>
          <a:stretch>
            <a:fillRect/>
          </a:stretch>
        </p:blipFill>
        <p:spPr>
          <a:xfrm>
            <a:off x="3236854" y="41565"/>
            <a:ext cx="3055881" cy="1001420"/>
          </a:xfrm>
          <a:prstGeom prst="rect">
            <a:avLst/>
          </a:prstGeom>
        </p:spPr>
      </p:pic>
      <p:sp>
        <p:nvSpPr>
          <p:cNvPr id="3" name="TextBox 2">
            <a:extLst>
              <a:ext uri="{FF2B5EF4-FFF2-40B4-BE49-F238E27FC236}">
                <a16:creationId xmlns:a16="http://schemas.microsoft.com/office/drawing/2014/main" id="{FCBA1FBD-4B64-D4D9-F03E-99F7C280D382}"/>
              </a:ext>
            </a:extLst>
          </p:cNvPr>
          <p:cNvSpPr txBox="1"/>
          <p:nvPr/>
        </p:nvSpPr>
        <p:spPr>
          <a:xfrm>
            <a:off x="4024057" y="814494"/>
            <a:ext cx="5346550" cy="3170099"/>
          </a:xfrm>
          <a:prstGeom prst="rect">
            <a:avLst/>
          </a:prstGeom>
          <a:noFill/>
        </p:spPr>
        <p:txBody>
          <a:bodyPr wrap="square" rtlCol="0">
            <a:spAutoFit/>
          </a:bodyPr>
          <a:lstStyle/>
          <a:p>
            <a:r>
              <a:rPr lang="en-US" sz="1800" b="1">
                <a:solidFill>
                  <a:srgbClr val="253E8E"/>
                </a:solidFill>
                <a:latin typeface="Helvetica Neue" panose="020B0604020202020204" charset="0"/>
              </a:rPr>
              <a:t>As we scan the QR code, remember:</a:t>
            </a:r>
          </a:p>
          <a:p>
            <a:endParaRPr lang="en-US" sz="1800">
              <a:solidFill>
                <a:srgbClr val="253E8E"/>
              </a:solidFill>
              <a:latin typeface="Helvetica Neue" panose="020B0604020202020204" charset="0"/>
            </a:endParaRPr>
          </a:p>
          <a:p>
            <a:endParaRPr lang="en-US" sz="1800">
              <a:solidFill>
                <a:srgbClr val="253E8E"/>
              </a:solidFill>
              <a:latin typeface="Helvetica Neue" panose="020B0604020202020204" charset="0"/>
            </a:endParaRPr>
          </a:p>
          <a:p>
            <a:r>
              <a:rPr lang="en-US" sz="1800">
                <a:solidFill>
                  <a:srgbClr val="253E8E"/>
                </a:solidFill>
                <a:latin typeface="Helvetica Neue" panose="020B0604020202020204" charset="0"/>
              </a:rPr>
              <a:t>	 Give what you can.</a:t>
            </a:r>
          </a:p>
          <a:p>
            <a:r>
              <a:rPr lang="en-US" sz="1800">
                <a:solidFill>
                  <a:srgbClr val="253E8E"/>
                </a:solidFill>
                <a:latin typeface="Helvetica Neue" panose="020B0604020202020204" charset="0"/>
              </a:rPr>
              <a:t>	</a:t>
            </a:r>
          </a:p>
          <a:p>
            <a:endParaRPr lang="en-US" sz="2600">
              <a:solidFill>
                <a:srgbClr val="253E8E"/>
              </a:solidFill>
              <a:latin typeface="Helvetica Neue" panose="020B0604020202020204" charset="0"/>
            </a:endParaRPr>
          </a:p>
          <a:p>
            <a:r>
              <a:rPr lang="en-US" sz="1800">
                <a:solidFill>
                  <a:srgbClr val="253E8E"/>
                </a:solidFill>
                <a:latin typeface="Helvetica Neue" panose="020B0604020202020204" charset="0"/>
              </a:rPr>
              <a:t>                Every amount counts.</a:t>
            </a:r>
          </a:p>
          <a:p>
            <a:r>
              <a:rPr lang="en-US" sz="1800">
                <a:solidFill>
                  <a:srgbClr val="253E8E"/>
                </a:solidFill>
                <a:latin typeface="Helvetica Neue" panose="020B0604020202020204" charset="0"/>
              </a:rPr>
              <a:t>	</a:t>
            </a:r>
          </a:p>
          <a:p>
            <a:endParaRPr lang="en-US" sz="3000">
              <a:solidFill>
                <a:srgbClr val="253E8E"/>
              </a:solidFill>
              <a:latin typeface="Helvetica Neue" panose="020B0604020202020204" charset="0"/>
            </a:endParaRPr>
          </a:p>
          <a:p>
            <a:r>
              <a:rPr lang="en-US" sz="1800">
                <a:solidFill>
                  <a:srgbClr val="253E8E"/>
                </a:solidFill>
                <a:latin typeface="Helvetica Neue" panose="020B0604020202020204" charset="0"/>
              </a:rPr>
              <a:t>                Invite your parents to join you too!</a:t>
            </a:r>
          </a:p>
        </p:txBody>
      </p:sp>
      <p:grpSp>
        <p:nvGrpSpPr>
          <p:cNvPr id="4" name="Group 3">
            <a:extLst>
              <a:ext uri="{FF2B5EF4-FFF2-40B4-BE49-F238E27FC236}">
                <a16:creationId xmlns:a16="http://schemas.microsoft.com/office/drawing/2014/main" id="{1FE2EB03-E89C-41CD-5C8B-55C93EF551FA}"/>
              </a:ext>
            </a:extLst>
          </p:cNvPr>
          <p:cNvGrpSpPr>
            <a:grpSpLocks noChangeAspect="1"/>
          </p:cNvGrpSpPr>
          <p:nvPr/>
        </p:nvGrpSpPr>
        <p:grpSpPr>
          <a:xfrm>
            <a:off x="4240940" y="1597211"/>
            <a:ext cx="481767" cy="472943"/>
            <a:chOff x="866120" y="7283920"/>
            <a:chExt cx="1461045" cy="1434286"/>
          </a:xfrm>
        </p:grpSpPr>
        <p:sp>
          <p:nvSpPr>
            <p:cNvPr id="5" name="Shape">
              <a:extLst>
                <a:ext uri="{FF2B5EF4-FFF2-40B4-BE49-F238E27FC236}">
                  <a16:creationId xmlns:a16="http://schemas.microsoft.com/office/drawing/2014/main" id="{BB9F685A-4460-D3D3-4CB1-5BCC5CFAA472}"/>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6" name="Shape">
              <a:extLst>
                <a:ext uri="{FF2B5EF4-FFF2-40B4-BE49-F238E27FC236}">
                  <a16:creationId xmlns:a16="http://schemas.microsoft.com/office/drawing/2014/main" id="{C4241F16-EAD6-0763-05A7-30DC774E14FA}"/>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7" name="Group 6">
            <a:extLst>
              <a:ext uri="{FF2B5EF4-FFF2-40B4-BE49-F238E27FC236}">
                <a16:creationId xmlns:a16="http://schemas.microsoft.com/office/drawing/2014/main" id="{19BE9861-15DA-4ECB-312F-8A80FCC972B2}"/>
              </a:ext>
            </a:extLst>
          </p:cNvPr>
          <p:cNvGrpSpPr>
            <a:grpSpLocks noChangeAspect="1"/>
          </p:cNvGrpSpPr>
          <p:nvPr/>
        </p:nvGrpSpPr>
        <p:grpSpPr>
          <a:xfrm>
            <a:off x="4261559" y="2578121"/>
            <a:ext cx="481767" cy="472943"/>
            <a:chOff x="866120" y="7283920"/>
            <a:chExt cx="1461045" cy="1434286"/>
          </a:xfrm>
        </p:grpSpPr>
        <p:sp>
          <p:nvSpPr>
            <p:cNvPr id="10" name="Shape">
              <a:extLst>
                <a:ext uri="{FF2B5EF4-FFF2-40B4-BE49-F238E27FC236}">
                  <a16:creationId xmlns:a16="http://schemas.microsoft.com/office/drawing/2014/main" id="{FB549973-0094-3307-DACC-773229F1EBBC}"/>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11" name="Shape">
              <a:extLst>
                <a:ext uri="{FF2B5EF4-FFF2-40B4-BE49-F238E27FC236}">
                  <a16:creationId xmlns:a16="http://schemas.microsoft.com/office/drawing/2014/main" id="{B45F1E90-A15C-C763-B06C-4064E68048F6}"/>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13" name="Group 12">
            <a:extLst>
              <a:ext uri="{FF2B5EF4-FFF2-40B4-BE49-F238E27FC236}">
                <a16:creationId xmlns:a16="http://schemas.microsoft.com/office/drawing/2014/main" id="{F6BD1974-78AF-6745-4E81-52E46996E637}"/>
              </a:ext>
            </a:extLst>
          </p:cNvPr>
          <p:cNvGrpSpPr>
            <a:grpSpLocks noChangeAspect="1"/>
          </p:cNvGrpSpPr>
          <p:nvPr/>
        </p:nvGrpSpPr>
        <p:grpSpPr>
          <a:xfrm>
            <a:off x="4261559" y="3617228"/>
            <a:ext cx="481767" cy="472943"/>
            <a:chOff x="866120" y="7283920"/>
            <a:chExt cx="1461045" cy="1434286"/>
          </a:xfrm>
        </p:grpSpPr>
        <p:sp>
          <p:nvSpPr>
            <p:cNvPr id="14" name="Shape">
              <a:extLst>
                <a:ext uri="{FF2B5EF4-FFF2-40B4-BE49-F238E27FC236}">
                  <a16:creationId xmlns:a16="http://schemas.microsoft.com/office/drawing/2014/main" id="{66488141-957D-E365-B78D-0717D6905053}"/>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15" name="Shape">
              <a:extLst>
                <a:ext uri="{FF2B5EF4-FFF2-40B4-BE49-F238E27FC236}">
                  <a16:creationId xmlns:a16="http://schemas.microsoft.com/office/drawing/2014/main" id="{68C41CEB-5B46-4981-B2C8-5662A20E8EB1}"/>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pic>
        <p:nvPicPr>
          <p:cNvPr id="8" name="Picture 7">
            <a:extLst>
              <a:ext uri="{FF2B5EF4-FFF2-40B4-BE49-F238E27FC236}">
                <a16:creationId xmlns:a16="http://schemas.microsoft.com/office/drawing/2014/main" id="{C663156E-E118-50F4-B868-36B262E04832}"/>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12400" y="925054"/>
            <a:ext cx="2353407" cy="2374737"/>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You Can Give To Make A Difference</a:t>
            </a:r>
            <a:endParaRPr lang="en-US" sz="2400">
              <a:solidFill>
                <a:schemeClr val="accent4">
                  <a:lumMod val="75000"/>
                </a:schemeClr>
              </a:solidFill>
              <a:latin typeface="Helvetica Neue" panose="020B0604020202020204" charset="0"/>
              <a:cs typeface="Calibri"/>
            </a:endParaRPr>
          </a:p>
        </p:txBody>
      </p:sp>
    </p:spTree>
    <p:extLst>
      <p:ext uri="{BB962C8B-B14F-4D97-AF65-F5344CB8AC3E}">
        <p14:creationId xmlns:p14="http://schemas.microsoft.com/office/powerpoint/2010/main" val="834426591"/>
      </p:ext>
    </p:extLst>
  </p:cSld>
  <p:clrMapOvr>
    <a:masterClrMapping/>
  </p:clrMapOvr>
  <p:extLst>
    <p:ext uri="{6950BFC3-D8DA-4A85-94F7-54DA5524770B}">
      <p188:commentRel xmlns:p188="http://schemas.microsoft.com/office/powerpoint/2018/8/main" r:id="rId3"/>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a:cs typeface="Calibri Light"/>
              </a:rPr>
              <a:t>Work Together As A Class To Make A Difference</a:t>
            </a:r>
            <a:endParaRPr lang="en-US" sz="2400">
              <a:solidFill>
                <a:schemeClr val="accent4">
                  <a:lumMod val="75000"/>
                </a:schemeClr>
              </a:solidFill>
              <a:latin typeface="Helvetica Neue"/>
              <a:cs typeface="Calibri"/>
            </a:endParaRPr>
          </a:p>
        </p:txBody>
      </p:sp>
      <p:sp>
        <p:nvSpPr>
          <p:cNvPr id="2" name="TextBox 1">
            <a:extLst>
              <a:ext uri="{FF2B5EF4-FFF2-40B4-BE49-F238E27FC236}">
                <a16:creationId xmlns:a16="http://schemas.microsoft.com/office/drawing/2014/main" id="{B6E6F618-C22D-1F7B-ABD1-860155A5D509}"/>
              </a:ext>
            </a:extLst>
          </p:cNvPr>
          <p:cNvSpPr txBox="1"/>
          <p:nvPr/>
        </p:nvSpPr>
        <p:spPr>
          <a:xfrm>
            <a:off x="608283" y="2352549"/>
            <a:ext cx="7927426" cy="1323439"/>
          </a:xfrm>
          <a:prstGeom prst="rect">
            <a:avLst/>
          </a:prstGeom>
          <a:noFill/>
        </p:spPr>
        <p:txBody>
          <a:bodyPr wrap="square" lIns="91440" tIns="45720" rIns="91440" bIns="45720" anchor="t">
            <a:spAutoFit/>
          </a:bodyPr>
          <a:lstStyle/>
          <a:p>
            <a:pPr algn="ctr"/>
            <a:r>
              <a:rPr lang="en-US" sz="1800">
                <a:ln w="0"/>
                <a:solidFill>
                  <a:srgbClr val="034DA0"/>
                </a:solidFill>
                <a:latin typeface="Helvetica Neue"/>
              </a:rPr>
              <a:t>To celebrate the 40</a:t>
            </a:r>
            <a:r>
              <a:rPr lang="en-US" sz="1800" baseline="30000">
                <a:ln w="0"/>
                <a:solidFill>
                  <a:srgbClr val="034DA0"/>
                </a:solidFill>
                <a:latin typeface="Helvetica Neue"/>
              </a:rPr>
              <a:t>th</a:t>
            </a:r>
            <a:r>
              <a:rPr lang="en-US" sz="1800">
                <a:ln w="0"/>
                <a:solidFill>
                  <a:srgbClr val="034DA0"/>
                </a:solidFill>
                <a:latin typeface="Helvetica Neue"/>
              </a:rPr>
              <a:t> Anniversary of the Children’s Day Appeal, Toppers Education Centre will donate Sharity merchandise sets worth </a:t>
            </a:r>
            <a:r>
              <a:rPr lang="en-US" sz="2400" b="1">
                <a:ln w="0"/>
                <a:solidFill>
                  <a:srgbClr val="EF8600"/>
                </a:solidFill>
                <a:latin typeface="Helvetica Neue"/>
              </a:rPr>
              <a:t>$40 </a:t>
            </a:r>
            <a:r>
              <a:rPr lang="en-US" sz="1800">
                <a:ln w="0"/>
                <a:solidFill>
                  <a:srgbClr val="034DA0"/>
                </a:solidFill>
                <a:latin typeface="Helvetica Neue"/>
              </a:rPr>
              <a:t>each to needy families for the first 250 class submissions! Get your class involved in one of the activities and help make a difference</a:t>
            </a:r>
            <a:r>
              <a:rPr lang="en-US" sz="2000">
                <a:ln w="0"/>
                <a:solidFill>
                  <a:srgbClr val="034DA0"/>
                </a:solidFill>
                <a:latin typeface="Helvetica Neue"/>
              </a:rPr>
              <a:t>!</a:t>
            </a:r>
          </a:p>
        </p:txBody>
      </p:sp>
      <p:pic>
        <p:nvPicPr>
          <p:cNvPr id="17" name="Picture 16" descr="A logo with text overlay&#10;&#10;Description automatically generated">
            <a:extLst>
              <a:ext uri="{FF2B5EF4-FFF2-40B4-BE49-F238E27FC236}">
                <a16:creationId xmlns:a16="http://schemas.microsoft.com/office/drawing/2014/main" id="{C402E6B2-4BCC-2952-8820-10FA420B99A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969157" y="978097"/>
            <a:ext cx="3205685" cy="1230381"/>
          </a:xfrm>
          <a:prstGeom prst="rect">
            <a:avLst/>
          </a:prstGeom>
        </p:spPr>
      </p:pic>
    </p:spTree>
    <p:extLst>
      <p:ext uri="{BB962C8B-B14F-4D97-AF65-F5344CB8AC3E}">
        <p14:creationId xmlns:p14="http://schemas.microsoft.com/office/powerpoint/2010/main" val="643795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4"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5"/>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Activity 1: Kindness Tree (Preschools and Primary 1 – 4)  </a:t>
            </a:r>
            <a:endParaRPr lang="en-US" sz="2400">
              <a:solidFill>
                <a:schemeClr val="accent4">
                  <a:lumMod val="75000"/>
                </a:schemeClr>
              </a:solidFill>
              <a:latin typeface="Helvetica Neue" panose="020B0604020202020204" charset="0"/>
              <a:cs typeface="Calibri"/>
            </a:endParaRPr>
          </a:p>
        </p:txBody>
      </p:sp>
      <p:pic>
        <p:nvPicPr>
          <p:cNvPr id="1036" name="Picture 12" descr="Social Work Week – March 4-10 – What is Social Work? – Social Work and ...">
            <a:extLst>
              <a:ext uri="{FF2B5EF4-FFF2-40B4-BE49-F238E27FC236}">
                <a16:creationId xmlns:a16="http://schemas.microsoft.com/office/drawing/2014/main" id="{A698A494-4714-D34B-1740-D7B4A743D09D}"/>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89046" y="790673"/>
            <a:ext cx="2467921" cy="2313676"/>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B93BBF3B-0765-E800-BE14-DFF9F26AF0B0}"/>
              </a:ext>
            </a:extLst>
          </p:cNvPr>
          <p:cNvSpPr txBox="1"/>
          <p:nvPr/>
        </p:nvSpPr>
        <p:spPr>
          <a:xfrm>
            <a:off x="3582493" y="734376"/>
            <a:ext cx="5383151" cy="3570208"/>
          </a:xfrm>
          <a:prstGeom prst="rect">
            <a:avLst/>
          </a:prstGeom>
          <a:noFill/>
        </p:spPr>
        <p:txBody>
          <a:bodyPr wrap="square" rtlCol="0">
            <a:spAutoFit/>
          </a:bodyPr>
          <a:lstStyle/>
          <a:p>
            <a:r>
              <a:rPr lang="en-US" sz="1600" b="1">
                <a:solidFill>
                  <a:srgbClr val="034DA0"/>
                </a:solidFill>
                <a:latin typeface="Helvetica Neue" panose="020B0604020202020204" charset="0"/>
              </a:rPr>
              <a:t>Aim: </a:t>
            </a:r>
          </a:p>
          <a:p>
            <a:pPr marL="285750" indent="-285750">
              <a:buFont typeface="Arial" panose="020B0604020202020204" pitchFamily="34" charset="0"/>
              <a:buChar char="•"/>
            </a:pPr>
            <a:r>
              <a:rPr lang="en-US" sz="1600">
                <a:solidFill>
                  <a:srgbClr val="034DA0"/>
                </a:solidFill>
                <a:latin typeface="Helvetica Neue" panose="020B0604020202020204" charset="0"/>
              </a:rPr>
              <a:t>To create a Class or Individual Kindness Tree where each handprint shows an act of kindness.</a:t>
            </a:r>
          </a:p>
          <a:p>
            <a:pPr marL="285750" indent="-285750">
              <a:buFont typeface="Arial" panose="020B0604020202020204" pitchFamily="34" charset="0"/>
              <a:buChar char="•"/>
            </a:pPr>
            <a:endParaRPr lang="en-US" sz="1600" b="1">
              <a:solidFill>
                <a:srgbClr val="034DA0"/>
              </a:solidFill>
              <a:latin typeface="Helvetica Neue" panose="020B0604020202020204" charset="0"/>
            </a:endParaRPr>
          </a:p>
          <a:p>
            <a:r>
              <a:rPr lang="en-US" sz="1600" b="1">
                <a:solidFill>
                  <a:srgbClr val="034DA0"/>
                </a:solidFill>
                <a:latin typeface="Helvetica Neue" panose="020B0604020202020204" charset="0"/>
              </a:rPr>
              <a:t>Bonus:</a:t>
            </a:r>
          </a:p>
          <a:p>
            <a:pPr marL="285750" indent="-285750">
              <a:buFont typeface="Arial" panose="020B0604020202020204" pitchFamily="34" charset="0"/>
              <a:buChar char="•"/>
            </a:pPr>
            <a:r>
              <a:rPr lang="en-US" sz="1600">
                <a:solidFill>
                  <a:srgbClr val="034DA0"/>
                </a:solidFill>
                <a:latin typeface="Helvetica Neue" panose="020B0604020202020204" charset="0"/>
              </a:rPr>
              <a:t>Share a Class Photo with your Class/Individual Kindness Tree to </a:t>
            </a:r>
            <a:r>
              <a:rPr lang="en-US" sz="1600">
                <a:solidFill>
                  <a:srgbClr val="034DA0"/>
                </a:solidFill>
                <a:latin typeface="Helvetica Neue" panose="020B0604020202020204" charset="0"/>
                <a:hlinkClick r:id="rId7">
                  <a:extLst>
                    <a:ext uri="{A12FA001-AC4F-418D-AE19-62706E023703}">
                      <ahyp:hlinkClr xmlns:ahyp="http://schemas.microsoft.com/office/drawing/2018/hyperlinkcolor" val="tx"/>
                    </a:ext>
                  </a:extLst>
                </a:hlinkClick>
              </a:rPr>
              <a:t>NCSS_School@ncss.gov.sg</a:t>
            </a:r>
            <a:r>
              <a:rPr lang="en-US" sz="1600">
                <a:solidFill>
                  <a:srgbClr val="034DA0"/>
                </a:solidFill>
                <a:latin typeface="Helvetica Neue" panose="020B0604020202020204" charset="0"/>
              </a:rPr>
              <a:t> to unlock the Sharity merchandise for the needy families! </a:t>
            </a:r>
            <a:endParaRPr lang="en-US" sz="1600" b="1">
              <a:solidFill>
                <a:srgbClr val="034DA0"/>
              </a:solidFill>
              <a:latin typeface="Helvetica Neue" panose="020B0604020202020204" charset="0"/>
            </a:endParaRPr>
          </a:p>
          <a:p>
            <a:endParaRPr lang="en-US" sz="1600" b="1">
              <a:solidFill>
                <a:srgbClr val="034DA0"/>
              </a:solidFill>
              <a:latin typeface="Helvetica Neue" panose="020B0604020202020204" charset="0"/>
            </a:endParaRPr>
          </a:p>
          <a:p>
            <a:r>
              <a:rPr lang="en-US" sz="1600" b="1">
                <a:solidFill>
                  <a:srgbClr val="034DA0"/>
                </a:solidFill>
                <a:latin typeface="Helvetica Neue" panose="020B0604020202020204" charset="0"/>
              </a:rPr>
              <a:t>Examples:  </a:t>
            </a:r>
          </a:p>
          <a:p>
            <a:pPr marL="285750" indent="-285750">
              <a:buFont typeface="Arial" panose="020B0604020202020204" pitchFamily="34" charset="0"/>
              <a:buChar char="•"/>
            </a:pPr>
            <a:r>
              <a:rPr lang="en-US" sz="1600" i="1">
                <a:solidFill>
                  <a:srgbClr val="034DA0"/>
                </a:solidFill>
                <a:latin typeface="Helvetica Neue" panose="020B0604020202020204" charset="0"/>
              </a:rPr>
              <a:t>I helped my mum to clean the table.</a:t>
            </a:r>
            <a:endParaRPr lang="en-US" sz="1600" b="1" i="1">
              <a:solidFill>
                <a:srgbClr val="034DA0"/>
              </a:solidFill>
              <a:latin typeface="Helvetica Neue" panose="020B0604020202020204" charset="0"/>
            </a:endParaRPr>
          </a:p>
          <a:p>
            <a:pPr marL="285750" indent="-285750">
              <a:buFont typeface="Arial" panose="020B0604020202020204" pitchFamily="34" charset="0"/>
              <a:buChar char="•"/>
            </a:pPr>
            <a:r>
              <a:rPr lang="en-US" sz="1600" i="1">
                <a:solidFill>
                  <a:srgbClr val="034DA0"/>
                </a:solidFill>
                <a:latin typeface="Helvetica Neue" panose="020B0604020202020204" charset="0"/>
              </a:rPr>
              <a:t>I shared my toy with my friends.</a:t>
            </a:r>
          </a:p>
          <a:p>
            <a:pPr marL="285750" indent="-285750">
              <a:buFont typeface="Arial" panose="020B0604020202020204" pitchFamily="34" charset="0"/>
              <a:buChar char="•"/>
            </a:pPr>
            <a:r>
              <a:rPr lang="en-US" sz="1600" i="1">
                <a:solidFill>
                  <a:srgbClr val="034DA0"/>
                </a:solidFill>
                <a:latin typeface="Helvetica Neue" panose="020B0604020202020204" charset="0"/>
              </a:rPr>
              <a:t>I helped my teacher to carry the books.</a:t>
            </a:r>
            <a:endParaRPr lang="en-US" sz="1600">
              <a:solidFill>
                <a:srgbClr val="034DA0"/>
              </a:solidFill>
              <a:latin typeface="Helvetica Neue" panose="020B0604020202020204" charset="0"/>
            </a:endParaRPr>
          </a:p>
          <a:p>
            <a:endParaRPr lang="en-US" sz="1800">
              <a:latin typeface="Helvetica Neue" panose="020B0604020202020204" charset="0"/>
            </a:endParaRPr>
          </a:p>
        </p:txBody>
      </p:sp>
      <p:grpSp>
        <p:nvGrpSpPr>
          <p:cNvPr id="34" name="Group 33">
            <a:extLst>
              <a:ext uri="{FF2B5EF4-FFF2-40B4-BE49-F238E27FC236}">
                <a16:creationId xmlns:a16="http://schemas.microsoft.com/office/drawing/2014/main" id="{823E8C40-3CA2-CB78-097B-E3F2224E1D9F}"/>
              </a:ext>
            </a:extLst>
          </p:cNvPr>
          <p:cNvGrpSpPr>
            <a:grpSpLocks noChangeAspect="1"/>
          </p:cNvGrpSpPr>
          <p:nvPr/>
        </p:nvGrpSpPr>
        <p:grpSpPr>
          <a:xfrm>
            <a:off x="2918138" y="796256"/>
            <a:ext cx="481767" cy="472943"/>
            <a:chOff x="866120" y="7283920"/>
            <a:chExt cx="1461045" cy="1434286"/>
          </a:xfrm>
        </p:grpSpPr>
        <p:sp>
          <p:nvSpPr>
            <p:cNvPr id="35" name="Shape">
              <a:extLst>
                <a:ext uri="{FF2B5EF4-FFF2-40B4-BE49-F238E27FC236}">
                  <a16:creationId xmlns:a16="http://schemas.microsoft.com/office/drawing/2014/main" id="{0FF26383-914A-C0FF-3114-6DC79D30BFB1}"/>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36" name="Shape">
              <a:extLst>
                <a:ext uri="{FF2B5EF4-FFF2-40B4-BE49-F238E27FC236}">
                  <a16:creationId xmlns:a16="http://schemas.microsoft.com/office/drawing/2014/main" id="{9F7A7C52-A915-3C63-B614-4C70346FFF03}"/>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40" name="Group 39">
            <a:extLst>
              <a:ext uri="{FF2B5EF4-FFF2-40B4-BE49-F238E27FC236}">
                <a16:creationId xmlns:a16="http://schemas.microsoft.com/office/drawing/2014/main" id="{75B6FE7E-B370-853C-34EA-F413F00112B6}"/>
              </a:ext>
            </a:extLst>
          </p:cNvPr>
          <p:cNvGrpSpPr>
            <a:grpSpLocks noChangeAspect="1"/>
          </p:cNvGrpSpPr>
          <p:nvPr/>
        </p:nvGrpSpPr>
        <p:grpSpPr>
          <a:xfrm>
            <a:off x="2947556" y="1786326"/>
            <a:ext cx="481767" cy="472943"/>
            <a:chOff x="866120" y="7283920"/>
            <a:chExt cx="1461045" cy="1434286"/>
          </a:xfrm>
        </p:grpSpPr>
        <p:sp>
          <p:nvSpPr>
            <p:cNvPr id="41" name="Shape">
              <a:extLst>
                <a:ext uri="{FF2B5EF4-FFF2-40B4-BE49-F238E27FC236}">
                  <a16:creationId xmlns:a16="http://schemas.microsoft.com/office/drawing/2014/main" id="{C9A94A54-4EFD-995C-FCC1-E002DD2EA7A5}"/>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42" name="Shape">
              <a:extLst>
                <a:ext uri="{FF2B5EF4-FFF2-40B4-BE49-F238E27FC236}">
                  <a16:creationId xmlns:a16="http://schemas.microsoft.com/office/drawing/2014/main" id="{C57139A6-92EA-A153-EDF9-D20FC854B00B}"/>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grpSp>
        <p:nvGrpSpPr>
          <p:cNvPr id="44" name="Group 43">
            <a:extLst>
              <a:ext uri="{FF2B5EF4-FFF2-40B4-BE49-F238E27FC236}">
                <a16:creationId xmlns:a16="http://schemas.microsoft.com/office/drawing/2014/main" id="{B3066D6E-1EC4-746B-22E8-B7C708DFDE37}"/>
              </a:ext>
            </a:extLst>
          </p:cNvPr>
          <p:cNvGrpSpPr>
            <a:grpSpLocks noChangeAspect="1"/>
          </p:cNvGrpSpPr>
          <p:nvPr/>
        </p:nvGrpSpPr>
        <p:grpSpPr>
          <a:xfrm>
            <a:off x="3011375" y="2954670"/>
            <a:ext cx="481767" cy="472943"/>
            <a:chOff x="866120" y="7283920"/>
            <a:chExt cx="1461045" cy="1434286"/>
          </a:xfrm>
        </p:grpSpPr>
        <p:sp>
          <p:nvSpPr>
            <p:cNvPr id="45" name="Shape">
              <a:extLst>
                <a:ext uri="{FF2B5EF4-FFF2-40B4-BE49-F238E27FC236}">
                  <a16:creationId xmlns:a16="http://schemas.microsoft.com/office/drawing/2014/main" id="{B475F7AF-1AD7-EA36-472E-6056C1DA3840}"/>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chemeClr val="accent1">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
          <p:nvSpPr>
            <p:cNvPr id="46" name="Shape">
              <a:extLst>
                <a:ext uri="{FF2B5EF4-FFF2-40B4-BE49-F238E27FC236}">
                  <a16:creationId xmlns:a16="http://schemas.microsoft.com/office/drawing/2014/main" id="{A58E411C-8A7A-42DA-3E10-D7EFF4ABB969}"/>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grpSp>
    </p:spTree>
    <p:extLst>
      <p:ext uri="{BB962C8B-B14F-4D97-AF65-F5344CB8AC3E}">
        <p14:creationId xmlns:p14="http://schemas.microsoft.com/office/powerpoint/2010/main" val="2394205097"/>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3" name="Title 1">
            <a:extLst>
              <a:ext uri="{FF2B5EF4-FFF2-40B4-BE49-F238E27FC236}">
                <a16:creationId xmlns:a16="http://schemas.microsoft.com/office/drawing/2014/main" id="{29AC149B-0778-6D47-7915-CFB2549ACC4F}"/>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a:solidFill>
                <a:schemeClr val="accent4">
                  <a:lumMod val="75000"/>
                </a:schemeClr>
              </a:solidFill>
              <a:latin typeface="Helvetica Neue" panose="020B0604020202020204" charset="0"/>
              <a:cs typeface="Calibri"/>
            </a:endParaRPr>
          </a:p>
        </p:txBody>
      </p:sp>
      <p:sp>
        <p:nvSpPr>
          <p:cNvPr id="4" name="Slide Number Placeholder 2">
            <a:extLst>
              <a:ext uri="{FF2B5EF4-FFF2-40B4-BE49-F238E27FC236}">
                <a16:creationId xmlns:a16="http://schemas.microsoft.com/office/drawing/2014/main" id="{95FA88AD-529F-1CF7-043F-1DAC329896F8}"/>
              </a:ext>
            </a:extLst>
          </p:cNvPr>
          <p:cNvSpPr>
            <a:spLocks noGrp="1"/>
          </p:cNvSpPr>
          <p:nvPr>
            <p:ph type="sldNum" idx="12"/>
          </p:nvPr>
        </p:nvSpPr>
        <p:spPr>
          <a:xfrm>
            <a:off x="8472458" y="4730123"/>
            <a:ext cx="548700" cy="393600"/>
          </a:xfrm>
        </p:spPr>
        <p:txBody>
          <a:bodyPr/>
          <a:lstStyle/>
          <a:p>
            <a:pPr marL="0" lvl="0" indent="0" algn="r" rtl="0">
              <a:spcBef>
                <a:spcPts val="0"/>
              </a:spcBef>
              <a:spcAft>
                <a:spcPts val="0"/>
              </a:spcAft>
              <a:buNone/>
            </a:pPr>
            <a:fld id="{00000000-1234-1234-1234-123412341234}" type="slidenum">
              <a:rPr lang="en-GB" smtClean="0"/>
              <a:t>18</a:t>
            </a:fld>
            <a:endParaRPr lang="en-GB"/>
          </a:p>
        </p:txBody>
      </p:sp>
      <p:sp>
        <p:nvSpPr>
          <p:cNvPr id="5" name="Rectangle: Rounded Corners 4">
            <a:extLst>
              <a:ext uri="{FF2B5EF4-FFF2-40B4-BE49-F238E27FC236}">
                <a16:creationId xmlns:a16="http://schemas.microsoft.com/office/drawing/2014/main" id="{1805388B-9D61-6A1F-6C85-96A28D50168A}"/>
              </a:ext>
            </a:extLst>
          </p:cNvPr>
          <p:cNvSpPr/>
          <p:nvPr/>
        </p:nvSpPr>
        <p:spPr>
          <a:xfrm>
            <a:off x="178354" y="1389090"/>
            <a:ext cx="2848743" cy="16200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1300" b="1" u="sng">
                <a:solidFill>
                  <a:srgbClr val="253E8E"/>
                </a:solidFill>
                <a:latin typeface="Helvetica Neue" panose="020B0604020202020204" charset="0"/>
              </a:rPr>
              <a:t>Create a Kindness Tree</a:t>
            </a:r>
          </a:p>
          <a:p>
            <a:pPr algn="ctr"/>
            <a:endParaRPr lang="en-US" sz="1300" b="1">
              <a:solidFill>
                <a:srgbClr val="253E8E"/>
              </a:solidFill>
              <a:latin typeface="Helvetica Neue" panose="020B0604020202020204" charset="0"/>
            </a:endParaRPr>
          </a:p>
          <a:p>
            <a:r>
              <a:rPr lang="en-US" sz="1300">
                <a:solidFill>
                  <a:srgbClr val="253E8E"/>
                </a:solidFill>
                <a:latin typeface="Helvetica Neue" panose="020B0604020202020204" charset="0"/>
              </a:rPr>
              <a:t>Teachers are encouraged to involve students in creating either a Class or Individual Kindness Tree!</a:t>
            </a:r>
            <a:endParaRPr lang="en-US" sz="1300">
              <a:solidFill>
                <a:srgbClr val="253E8E"/>
              </a:solidFill>
              <a:latin typeface="Helvetica Neue"/>
            </a:endParaRPr>
          </a:p>
        </p:txBody>
      </p:sp>
      <p:sp>
        <p:nvSpPr>
          <p:cNvPr id="6" name="Rectangle: Rounded Corners 5">
            <a:extLst>
              <a:ext uri="{FF2B5EF4-FFF2-40B4-BE49-F238E27FC236}">
                <a16:creationId xmlns:a16="http://schemas.microsoft.com/office/drawing/2014/main" id="{13798D9D-CF06-63B8-A405-D4FF60E10972}"/>
              </a:ext>
            </a:extLst>
          </p:cNvPr>
          <p:cNvSpPr/>
          <p:nvPr/>
        </p:nvSpPr>
        <p:spPr>
          <a:xfrm>
            <a:off x="6116902" y="1389093"/>
            <a:ext cx="2848743" cy="2968268"/>
          </a:xfrm>
          <a:prstGeom prst="roundRect">
            <a:avLst/>
          </a:prstGeom>
          <a:solidFill>
            <a:srgbClr val="FFCCCC"/>
          </a:solidFill>
          <a:ln>
            <a:solidFill>
              <a:srgbClr val="D3222A"/>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1300" b="1" u="sng">
                <a:solidFill>
                  <a:srgbClr val="253E8E"/>
                </a:solidFill>
                <a:latin typeface="Helvetica Neue" panose="020B0604020202020204" charset="0"/>
              </a:rPr>
              <a:t>Contribution</a:t>
            </a:r>
          </a:p>
          <a:p>
            <a:pPr algn="ctr"/>
            <a:endParaRPr lang="en-US" sz="1300" b="1" u="sng">
              <a:solidFill>
                <a:srgbClr val="253E8E"/>
              </a:solidFill>
              <a:latin typeface="Helvetica Neue" panose="020B0604020202020204" charset="0"/>
            </a:endParaRPr>
          </a:p>
          <a:p>
            <a:r>
              <a:rPr lang="en-US" sz="1300">
                <a:solidFill>
                  <a:srgbClr val="253E8E"/>
                </a:solidFill>
                <a:latin typeface="Helvetica Neue"/>
              </a:rPr>
              <a:t>You will receive an email confirmation once we receive your submission. </a:t>
            </a:r>
            <a:r>
              <a:rPr lang="en-US" sz="1300" b="1">
                <a:solidFill>
                  <a:srgbClr val="253E8E"/>
                </a:solidFill>
                <a:latin typeface="Helvetica Neue"/>
              </a:rPr>
              <a:t>Each eligible submission will earn a Sharity merchandise set, which will be donated to CDA 2024!</a:t>
            </a:r>
          </a:p>
          <a:p>
            <a:endParaRPr lang="en-US" sz="1300">
              <a:solidFill>
                <a:srgbClr val="253E8E"/>
              </a:solidFill>
              <a:latin typeface="Helvetica Neue" panose="020B0604020202020204" charset="0"/>
            </a:endParaRPr>
          </a:p>
          <a:p>
            <a:r>
              <a:rPr lang="en-US" sz="1300">
                <a:solidFill>
                  <a:srgbClr val="253E8E"/>
                </a:solidFill>
                <a:latin typeface="Helvetica Neue" panose="020B0604020202020204" charset="0"/>
              </a:rPr>
              <a:t>Send in your class photo and get excited about your contribution making a difference today!</a:t>
            </a:r>
          </a:p>
        </p:txBody>
      </p:sp>
      <p:sp>
        <p:nvSpPr>
          <p:cNvPr id="7" name="Rectangle: Rounded Corners 6">
            <a:extLst>
              <a:ext uri="{FF2B5EF4-FFF2-40B4-BE49-F238E27FC236}">
                <a16:creationId xmlns:a16="http://schemas.microsoft.com/office/drawing/2014/main" id="{412D8B18-2CF5-F6FE-C068-A1DAEABA8BB2}"/>
              </a:ext>
            </a:extLst>
          </p:cNvPr>
          <p:cNvSpPr/>
          <p:nvPr/>
        </p:nvSpPr>
        <p:spPr>
          <a:xfrm>
            <a:off x="3147627" y="1389090"/>
            <a:ext cx="2848742" cy="2681977"/>
          </a:xfrm>
          <a:prstGeom prst="roundRect">
            <a:avLst/>
          </a:prstGeom>
          <a:solidFill>
            <a:schemeClr val="accent4">
              <a:lumMod val="20000"/>
              <a:lumOff val="80000"/>
            </a:scheme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1300" b="1" u="sng">
                <a:solidFill>
                  <a:srgbClr val="253E8E"/>
                </a:solidFill>
                <a:latin typeface="Helvetica Neue" panose="020B0604020202020204" charset="0"/>
              </a:rPr>
              <a:t>Submission</a:t>
            </a:r>
          </a:p>
          <a:p>
            <a:pPr algn="ctr"/>
            <a:endParaRPr lang="en-US" sz="1300" b="1" u="sng">
              <a:solidFill>
                <a:srgbClr val="253E8E"/>
              </a:solidFill>
              <a:latin typeface="Helvetica Neue" panose="020B0604020202020204" charset="0"/>
            </a:endParaRPr>
          </a:p>
          <a:p>
            <a:r>
              <a:rPr lang="en-US" sz="1300">
                <a:solidFill>
                  <a:srgbClr val="253E8E"/>
                </a:solidFill>
                <a:latin typeface="Helvetica Neue" panose="020B0604020202020204" charset="0"/>
              </a:rPr>
              <a:t>Teachers should s</a:t>
            </a:r>
            <a:r>
              <a:rPr lang="en-US" sz="1300" b="0" i="0">
                <a:solidFill>
                  <a:srgbClr val="253E8E"/>
                </a:solidFill>
                <a:latin typeface="Helvetica Neue" panose="020B0604020202020204" charset="0"/>
              </a:rPr>
              <a:t>end a Class Photo of your Kindness Tree to </a:t>
            </a:r>
            <a:r>
              <a:rPr lang="en-US" sz="1300" b="0" i="0">
                <a:solidFill>
                  <a:srgbClr val="253E8E"/>
                </a:solidFill>
                <a:latin typeface="Helvetica Neue" panose="020B0604020202020204" charset="0"/>
                <a:hlinkClick r:id="rId5">
                  <a:extLst>
                    <a:ext uri="{A12FA001-AC4F-418D-AE19-62706E023703}">
                      <ahyp:hlinkClr xmlns:ahyp="http://schemas.microsoft.com/office/drawing/2018/hyperlinkcolor" val="tx"/>
                    </a:ext>
                  </a:extLst>
                </a:hlinkClick>
              </a:rPr>
              <a:t>NCSS_School@ncss.gov.sg</a:t>
            </a:r>
            <a:r>
              <a:rPr lang="en-US" sz="1300">
                <a:solidFill>
                  <a:srgbClr val="253E8E"/>
                </a:solidFill>
                <a:latin typeface="Helvetica Neue" panose="020B0604020202020204" charset="0"/>
              </a:rPr>
              <a:t>.</a:t>
            </a:r>
            <a:r>
              <a:rPr lang="en-US" sz="1300" b="0" i="0">
                <a:solidFill>
                  <a:srgbClr val="253E8E"/>
                </a:solidFill>
                <a:latin typeface="Helvetica Neue" panose="020B0604020202020204" charset="0"/>
              </a:rPr>
              <a:t> The submission deadline is the </a:t>
            </a:r>
            <a:r>
              <a:rPr lang="en-US" sz="1300" b="1" i="0">
                <a:solidFill>
                  <a:srgbClr val="253E8E"/>
                </a:solidFill>
                <a:latin typeface="Helvetica Neue" panose="020B0604020202020204" charset="0"/>
              </a:rPr>
              <a:t>end of </a:t>
            </a:r>
            <a:r>
              <a:rPr lang="en-US" sz="1300" b="1">
                <a:solidFill>
                  <a:srgbClr val="253E8E"/>
                </a:solidFill>
                <a:latin typeface="Helvetica Neue" panose="020B0604020202020204" charset="0"/>
              </a:rPr>
              <a:t>October</a:t>
            </a:r>
            <a:r>
              <a:rPr lang="en-US" sz="1300" b="0" i="0">
                <a:solidFill>
                  <a:srgbClr val="253E8E"/>
                </a:solidFill>
                <a:latin typeface="Helvetica Neue" panose="020B0604020202020204" charset="0"/>
              </a:rPr>
              <a:t>, so keep those submissions coming!</a:t>
            </a:r>
          </a:p>
          <a:p>
            <a:endParaRPr lang="en-US" sz="1300">
              <a:solidFill>
                <a:srgbClr val="253E8E"/>
              </a:solidFill>
              <a:latin typeface="Helvetica Neue" panose="020B0604020202020204" charset="0"/>
            </a:endParaRPr>
          </a:p>
          <a:p>
            <a:r>
              <a:rPr lang="en-US" sz="1300">
                <a:solidFill>
                  <a:srgbClr val="253E8E"/>
                </a:solidFill>
                <a:latin typeface="Helvetica Neue" panose="020B0604020202020204" charset="0"/>
              </a:rPr>
              <a:t>Please r</a:t>
            </a:r>
            <a:r>
              <a:rPr lang="en-US" sz="1300" b="0" i="0">
                <a:solidFill>
                  <a:srgbClr val="253E8E"/>
                </a:solidFill>
                <a:latin typeface="Helvetica Neue" panose="020B0604020202020204" charset="0"/>
              </a:rPr>
              <a:t>emember to include </a:t>
            </a:r>
            <a:r>
              <a:rPr lang="en-US" sz="1300">
                <a:solidFill>
                  <a:srgbClr val="253E8E"/>
                </a:solidFill>
                <a:latin typeface="Helvetica Neue" panose="020B0604020202020204" charset="0"/>
              </a:rPr>
              <a:t>your</a:t>
            </a:r>
            <a:r>
              <a:rPr lang="en-US" sz="1300" b="1" i="0">
                <a:solidFill>
                  <a:srgbClr val="253E8E"/>
                </a:solidFill>
                <a:latin typeface="Helvetica Neue" panose="020B0604020202020204" charset="0"/>
              </a:rPr>
              <a:t> school's name </a:t>
            </a:r>
            <a:r>
              <a:rPr lang="en-US" sz="1300" b="0" i="0">
                <a:solidFill>
                  <a:srgbClr val="253E8E"/>
                </a:solidFill>
                <a:latin typeface="Helvetica Neue" panose="020B0604020202020204" charset="0"/>
              </a:rPr>
              <a:t>and </a:t>
            </a:r>
            <a:r>
              <a:rPr lang="en-US" sz="1300" b="1" i="0">
                <a:solidFill>
                  <a:srgbClr val="253E8E"/>
                </a:solidFill>
                <a:latin typeface="Helvetica Neue" panose="020B0604020202020204" charset="0"/>
              </a:rPr>
              <a:t>class</a:t>
            </a:r>
            <a:r>
              <a:rPr lang="en-US" sz="1300" b="0" i="0">
                <a:solidFill>
                  <a:srgbClr val="253E8E"/>
                </a:solidFill>
                <a:latin typeface="Helvetica Neue" panose="020B0604020202020204" charset="0"/>
              </a:rPr>
              <a:t> in the email subject line.</a:t>
            </a:r>
          </a:p>
        </p:txBody>
      </p:sp>
      <p:pic>
        <p:nvPicPr>
          <p:cNvPr id="10" name="Graphic 9" descr="Envelope with solid fill">
            <a:extLst>
              <a:ext uri="{FF2B5EF4-FFF2-40B4-BE49-F238E27FC236}">
                <a16:creationId xmlns:a16="http://schemas.microsoft.com/office/drawing/2014/main" id="{66B41E72-2472-8680-8306-8AC6B11566F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227110" y="749008"/>
            <a:ext cx="651496" cy="565558"/>
          </a:xfrm>
          <a:prstGeom prst="rect">
            <a:avLst/>
          </a:prstGeom>
        </p:spPr>
      </p:pic>
      <p:pic>
        <p:nvPicPr>
          <p:cNvPr id="11" name="Graphic 10" descr="Present with solid fill">
            <a:extLst>
              <a:ext uri="{FF2B5EF4-FFF2-40B4-BE49-F238E27FC236}">
                <a16:creationId xmlns:a16="http://schemas.microsoft.com/office/drawing/2014/main" id="{42018046-B323-D102-93F1-C2252959AFC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74392" y="786139"/>
            <a:ext cx="533761" cy="463353"/>
          </a:xfrm>
          <a:prstGeom prst="rect">
            <a:avLst/>
          </a:prstGeom>
        </p:spPr>
      </p:pic>
      <p:pic>
        <p:nvPicPr>
          <p:cNvPr id="14" name="Graphic 13" descr="Leaf with solid fill">
            <a:extLst>
              <a:ext uri="{FF2B5EF4-FFF2-40B4-BE49-F238E27FC236}">
                <a16:creationId xmlns:a16="http://schemas.microsoft.com/office/drawing/2014/main" id="{E1276709-8BEF-8EEB-87B2-995E30F6058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179829" y="854915"/>
            <a:ext cx="651496" cy="459651"/>
          </a:xfrm>
          <a:prstGeom prst="rect">
            <a:avLst/>
          </a:prstGeom>
        </p:spPr>
      </p:pic>
      <p:sp>
        <p:nvSpPr>
          <p:cNvPr id="15" name="Title 1">
            <a:extLst>
              <a:ext uri="{FF2B5EF4-FFF2-40B4-BE49-F238E27FC236}">
                <a16:creationId xmlns:a16="http://schemas.microsoft.com/office/drawing/2014/main" id="{63EA0B55-AA68-48CB-99BC-D32FDB146710}"/>
              </a:ext>
            </a:extLst>
          </p:cNvPr>
          <p:cNvSpPr txBox="1">
            <a:spLocks/>
          </p:cNvSpPr>
          <p:nvPr/>
        </p:nvSpPr>
        <p:spPr>
          <a:xfrm>
            <a:off x="330755" y="2599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Activity 1: Kindness Tree (Preschools and Primary 1 – 4)  </a:t>
            </a:r>
            <a:endParaRPr lang="en-US" sz="2400">
              <a:solidFill>
                <a:schemeClr val="accent4">
                  <a:lumMod val="75000"/>
                </a:schemeClr>
              </a:solidFill>
              <a:latin typeface="Helvetica Neue" panose="020B0604020202020204" charset="0"/>
              <a:cs typeface="Calibri"/>
            </a:endParaRPr>
          </a:p>
        </p:txBody>
      </p:sp>
    </p:spTree>
    <p:extLst>
      <p:ext uri="{BB962C8B-B14F-4D97-AF65-F5344CB8AC3E}">
        <p14:creationId xmlns:p14="http://schemas.microsoft.com/office/powerpoint/2010/main" val="60524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3" name="Title 1">
            <a:extLst>
              <a:ext uri="{FF2B5EF4-FFF2-40B4-BE49-F238E27FC236}">
                <a16:creationId xmlns:a16="http://schemas.microsoft.com/office/drawing/2014/main" id="{29AC149B-0778-6D47-7915-CFB2549ACC4F}"/>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a:solidFill>
                <a:schemeClr val="accent4">
                  <a:lumMod val="75000"/>
                </a:schemeClr>
              </a:solidFill>
              <a:latin typeface="Helvetica Neue" panose="020B0604020202020204" charset="0"/>
              <a:cs typeface="Calibri"/>
            </a:endParaRPr>
          </a:p>
        </p:txBody>
      </p:sp>
      <p:sp>
        <p:nvSpPr>
          <p:cNvPr id="4" name="Slide Number Placeholder 2">
            <a:extLst>
              <a:ext uri="{FF2B5EF4-FFF2-40B4-BE49-F238E27FC236}">
                <a16:creationId xmlns:a16="http://schemas.microsoft.com/office/drawing/2014/main" id="{95FA88AD-529F-1CF7-043F-1DAC329896F8}"/>
              </a:ext>
            </a:extLst>
          </p:cNvPr>
          <p:cNvSpPr>
            <a:spLocks noGrp="1"/>
          </p:cNvSpPr>
          <p:nvPr>
            <p:ph type="sldNum" idx="12"/>
          </p:nvPr>
        </p:nvSpPr>
        <p:spPr>
          <a:xfrm>
            <a:off x="8472458" y="4663217"/>
            <a:ext cx="548700" cy="393600"/>
          </a:xfrm>
        </p:spPr>
        <p:txBody>
          <a:bodyPr/>
          <a:lstStyle/>
          <a:p>
            <a:pPr marL="0" lvl="0" indent="0" algn="r" rtl="0">
              <a:spcBef>
                <a:spcPts val="0"/>
              </a:spcBef>
              <a:spcAft>
                <a:spcPts val="0"/>
              </a:spcAft>
              <a:buNone/>
            </a:pPr>
            <a:fld id="{00000000-1234-1234-1234-123412341234}" type="slidenum">
              <a:rPr lang="en-GB" smtClean="0"/>
              <a:t>19</a:t>
            </a:fld>
            <a:endParaRPr lang="en-GB"/>
          </a:p>
        </p:txBody>
      </p:sp>
      <p:sp>
        <p:nvSpPr>
          <p:cNvPr id="2" name="Title 1">
            <a:extLst>
              <a:ext uri="{FF2B5EF4-FFF2-40B4-BE49-F238E27FC236}">
                <a16:creationId xmlns:a16="http://schemas.microsoft.com/office/drawing/2014/main" id="{208FC551-3810-10D7-6101-705AE27244CB}"/>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a:solidFill>
                <a:schemeClr val="accent4">
                  <a:lumMod val="75000"/>
                </a:schemeClr>
              </a:solidFill>
              <a:latin typeface="Helvetica Neue" panose="020B0604020202020204" charset="0"/>
              <a:cs typeface="Calibri"/>
            </a:endParaRPr>
          </a:p>
        </p:txBody>
      </p:sp>
      <p:sp>
        <p:nvSpPr>
          <p:cNvPr id="12" name="Rectangle: Rounded Corners 11">
            <a:extLst>
              <a:ext uri="{FF2B5EF4-FFF2-40B4-BE49-F238E27FC236}">
                <a16:creationId xmlns:a16="http://schemas.microsoft.com/office/drawing/2014/main" id="{74B47202-5586-A809-934F-8236B9E28057}"/>
              </a:ext>
            </a:extLst>
          </p:cNvPr>
          <p:cNvSpPr/>
          <p:nvPr/>
        </p:nvSpPr>
        <p:spPr>
          <a:xfrm>
            <a:off x="1" y="886777"/>
            <a:ext cx="9118044" cy="4256722"/>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u="sng">
                <a:solidFill>
                  <a:srgbClr val="034DA0"/>
                </a:solidFill>
                <a:latin typeface="Helvetica Neue" panose="020B0604020202020204" charset="0"/>
              </a:rPr>
              <a:t>Padlet Discussion Questions</a:t>
            </a:r>
          </a:p>
          <a:p>
            <a:pPr algn="ctr"/>
            <a:endParaRPr lang="en-US" b="1">
              <a:solidFill>
                <a:srgbClr val="034DA0"/>
              </a:solidFill>
              <a:latin typeface="Helvetica Neue" panose="020B0604020202020204" charset="0"/>
            </a:endParaRPr>
          </a:p>
          <a:p>
            <a:r>
              <a:rPr lang="en-US" i="0">
                <a:solidFill>
                  <a:srgbClr val="034DA0"/>
                </a:solidFill>
                <a:latin typeface="Helvetica Neue" panose="020B0604020202020204" charset="0"/>
              </a:rPr>
              <a:t>Each class is invited to respond to at least one of the following thought-provoking questions:</a:t>
            </a:r>
          </a:p>
          <a:p>
            <a:endParaRPr lang="en-US" i="0">
              <a:solidFill>
                <a:srgbClr val="034DA0"/>
              </a:solidFill>
              <a:latin typeface="Helvetica Neue" panose="020B0604020202020204" charset="0"/>
            </a:endParaRPr>
          </a:p>
          <a:p>
            <a:r>
              <a:rPr lang="en-US" b="1" i="0">
                <a:solidFill>
                  <a:srgbClr val="034DA0"/>
                </a:solidFill>
                <a:latin typeface="Helvetica Neue" panose="020B0604020202020204" charset="0"/>
              </a:rPr>
              <a:t>1. Why Should We Get Involved?: </a:t>
            </a:r>
            <a:r>
              <a:rPr lang="en-US" i="0">
                <a:solidFill>
                  <a:srgbClr val="034DA0"/>
                </a:solidFill>
                <a:latin typeface="Helvetica Neue" panose="020B0604020202020204" charset="0"/>
              </a:rPr>
              <a:t>Why is it so important for us, as young people, to take part in initiatives like the Children’s Day Appeal? How does participating in such events help us better understand and address community needs?</a:t>
            </a:r>
          </a:p>
          <a:p>
            <a:endParaRPr lang="en-US">
              <a:solidFill>
                <a:srgbClr val="034DA0"/>
              </a:solidFill>
              <a:latin typeface="Helvetica Neue" panose="020B0604020202020204" charset="0"/>
            </a:endParaRPr>
          </a:p>
          <a:p>
            <a:r>
              <a:rPr lang="en-US" b="1" i="0">
                <a:solidFill>
                  <a:srgbClr val="034DA0"/>
                </a:solidFill>
                <a:latin typeface="Helvetica Neue" panose="020B0604020202020204" charset="0"/>
              </a:rPr>
              <a:t>2. Inspire Others with Your Story!: </a:t>
            </a:r>
            <a:r>
              <a:rPr lang="en-US" i="0">
                <a:solidFill>
                  <a:srgbClr val="034DA0"/>
                </a:solidFill>
                <a:latin typeface="Helvetica Neue" panose="020B0604020202020204" charset="0"/>
              </a:rPr>
              <a:t>How can we effectively share the importance of giving and community involvement with our friends and classmates? What are some creative ways to share our experiences and inspire others to take action?</a:t>
            </a:r>
          </a:p>
          <a:p>
            <a:endParaRPr lang="en-US">
              <a:solidFill>
                <a:srgbClr val="034DA0"/>
              </a:solidFill>
              <a:latin typeface="Helvetica Neue" panose="020B0604020202020204" charset="0"/>
            </a:endParaRPr>
          </a:p>
          <a:p>
            <a:r>
              <a:rPr lang="en-US" b="1" i="0">
                <a:solidFill>
                  <a:srgbClr val="034DA0"/>
                </a:solidFill>
                <a:latin typeface="Helvetica Neue" panose="020B0604020202020204" charset="0"/>
              </a:rPr>
              <a:t>3. Building Community Spirit: </a:t>
            </a:r>
            <a:r>
              <a:rPr lang="en-US" i="0">
                <a:solidFill>
                  <a:srgbClr val="034DA0"/>
                </a:solidFill>
                <a:latin typeface="Helvetica Neue" panose="020B0604020202020204" charset="0"/>
              </a:rPr>
              <a:t>How do fundraising campaigns like the Children’s Day Appeal help us develop a sense of responsibility and community spirit? What are some effective ways to communicate this impact and encourage other schools to join the cause? Share your ideas and reflections on Padlet, and let’s make a difference together!</a:t>
            </a:r>
          </a:p>
        </p:txBody>
      </p:sp>
      <p:sp>
        <p:nvSpPr>
          <p:cNvPr id="14" name="Title 1">
            <a:extLst>
              <a:ext uri="{FF2B5EF4-FFF2-40B4-BE49-F238E27FC236}">
                <a16:creationId xmlns:a16="http://schemas.microsoft.com/office/drawing/2014/main" id="{010D5FB1-AE3A-A321-2735-B9D5DD151C0C}"/>
              </a:ext>
            </a:extLst>
          </p:cNvPr>
          <p:cNvSpPr txBox="1">
            <a:spLocks/>
          </p:cNvSpPr>
          <p:nvPr/>
        </p:nvSpPr>
        <p:spPr>
          <a:xfrm>
            <a:off x="330755" y="2599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Activity 2: Kindness Wall (Primary 5 – 6)</a:t>
            </a:r>
            <a:endParaRPr lang="en-US" sz="2400">
              <a:solidFill>
                <a:schemeClr val="accent4">
                  <a:lumMod val="75000"/>
                </a:schemeClr>
              </a:solidFill>
              <a:latin typeface="Helvetica Neue" panose="020B0604020202020204" charset="0"/>
              <a:cs typeface="Calibri"/>
            </a:endParaRPr>
          </a:p>
        </p:txBody>
      </p:sp>
    </p:spTree>
    <p:extLst>
      <p:ext uri="{BB962C8B-B14F-4D97-AF65-F5344CB8AC3E}">
        <p14:creationId xmlns:p14="http://schemas.microsoft.com/office/powerpoint/2010/main" val="147803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Table of Contents</a:t>
            </a:r>
            <a:endParaRPr lang="en-US" sz="2400">
              <a:solidFill>
                <a:schemeClr val="accent4">
                  <a:lumMod val="75000"/>
                </a:schemeClr>
              </a:solidFill>
              <a:latin typeface="Helvetica Neue" panose="020B0604020202020204" charset="0"/>
              <a:cs typeface="Calibri"/>
            </a:endParaRPr>
          </a:p>
        </p:txBody>
      </p:sp>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extBox 11">
            <a:extLst>
              <a:ext uri="{FF2B5EF4-FFF2-40B4-BE49-F238E27FC236}">
                <a16:creationId xmlns:a16="http://schemas.microsoft.com/office/drawing/2014/main" id="{3CA892F7-D658-FB15-13C4-49FCD51C751F}"/>
              </a:ext>
            </a:extLst>
          </p:cNvPr>
          <p:cNvSpPr txBox="1"/>
          <p:nvPr/>
        </p:nvSpPr>
        <p:spPr>
          <a:xfrm>
            <a:off x="584049" y="1042985"/>
            <a:ext cx="8361489" cy="2031325"/>
          </a:xfrm>
          <a:prstGeom prst="rect">
            <a:avLst/>
          </a:prstGeom>
          <a:noFill/>
        </p:spPr>
        <p:txBody>
          <a:bodyPr wrap="square">
            <a:spAutoFit/>
          </a:bodyPr>
          <a:lstStyle/>
          <a:p>
            <a:pPr marL="342900" indent="-342900">
              <a:buClr>
                <a:srgbClr val="253E8E"/>
              </a:buClr>
              <a:buFont typeface="+mj-lt"/>
              <a:buAutoNum type="arabicPeriod"/>
            </a:pPr>
            <a:r>
              <a:rPr lang="en-SG" sz="1800">
                <a:solidFill>
                  <a:srgbClr val="253E8E"/>
                </a:solidFill>
                <a:latin typeface="Helvetica Neue" panose="020B0604020202020204" charset="0"/>
              </a:rPr>
              <a:t> Look Beyond My Disability, See The True Me – We are not that different (Video)</a:t>
            </a:r>
          </a:p>
          <a:p>
            <a:pPr marL="342900" indent="-342900">
              <a:buClr>
                <a:srgbClr val="253E8E"/>
              </a:buClr>
              <a:buFont typeface="+mj-lt"/>
              <a:buAutoNum type="arabicPeriod"/>
            </a:pPr>
            <a:endParaRPr lang="en-SG" sz="1800">
              <a:solidFill>
                <a:srgbClr val="253E8E"/>
              </a:solidFill>
              <a:latin typeface="Helvetica Neue" panose="020B0604020202020204" charset="0"/>
            </a:endParaRPr>
          </a:p>
          <a:p>
            <a:pPr marL="342900" indent="-342900">
              <a:buClr>
                <a:srgbClr val="253E8E"/>
              </a:buClr>
              <a:buFont typeface="+mj-lt"/>
              <a:buAutoNum type="arabicPeriod"/>
            </a:pPr>
            <a:r>
              <a:rPr lang="en-SG" sz="1800">
                <a:solidFill>
                  <a:srgbClr val="253E8E"/>
                </a:solidFill>
                <a:latin typeface="Helvetica Neue" panose="020B0604020202020204" charset="0"/>
              </a:rPr>
              <a:t>Community Chest Children’s Day Appeal and How Giving Helps</a:t>
            </a:r>
          </a:p>
          <a:p>
            <a:pPr marL="342900" indent="-342900">
              <a:buClr>
                <a:srgbClr val="253E8E"/>
              </a:buClr>
              <a:buFont typeface="+mj-lt"/>
              <a:buAutoNum type="arabicPeriod"/>
            </a:pPr>
            <a:endParaRPr lang="en-SG" sz="1800">
              <a:solidFill>
                <a:srgbClr val="253E8E"/>
              </a:solidFill>
              <a:latin typeface="Helvetica Neue" panose="020B0604020202020204" charset="0"/>
            </a:endParaRPr>
          </a:p>
          <a:p>
            <a:pPr marL="342900" indent="-342900">
              <a:buClr>
                <a:srgbClr val="253E8E"/>
              </a:buClr>
              <a:buFont typeface="+mj-lt"/>
              <a:buAutoNum type="arabicPeriod"/>
            </a:pPr>
            <a:r>
              <a:rPr lang="en-SG" sz="1800">
                <a:solidFill>
                  <a:srgbClr val="253E8E"/>
                </a:solidFill>
                <a:latin typeface="Helvetica Neue" panose="020B0604020202020204" charset="0"/>
              </a:rPr>
              <a:t>3T’s: Ways To Give</a:t>
            </a:r>
          </a:p>
          <a:p>
            <a:pPr marL="342900" indent="-342900">
              <a:buClr>
                <a:srgbClr val="253E8E"/>
              </a:buClr>
              <a:buFont typeface="+mj-lt"/>
              <a:buAutoNum type="arabicPeriod"/>
            </a:pPr>
            <a:endParaRPr lang="en-SG" sz="1800">
              <a:solidFill>
                <a:srgbClr val="253E8E"/>
              </a:solidFill>
              <a:latin typeface="Helvetica Neue" panose="020B0604020202020204" charset="0"/>
            </a:endParaRPr>
          </a:p>
          <a:p>
            <a:pPr marL="342900" indent="-342900">
              <a:buClr>
                <a:srgbClr val="253E8E"/>
              </a:buClr>
              <a:buFont typeface="+mj-lt"/>
              <a:buAutoNum type="arabicPeriod"/>
            </a:pPr>
            <a:r>
              <a:rPr lang="en-SG" sz="1800">
                <a:solidFill>
                  <a:srgbClr val="253E8E"/>
                </a:solidFill>
                <a:latin typeface="Helvetica Neue" panose="020B0604020202020204" charset="0"/>
              </a:rPr>
              <a:t>Look Beyond My Disability, See The True Me – ‘Fire In the Rain’ (Video)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24332" y="99179"/>
            <a:ext cx="3055881" cy="1001420"/>
          </a:xfrm>
          <a:prstGeom prst="rect">
            <a:avLst/>
          </a:prstGeom>
        </p:spPr>
      </p:pic>
      <p:sp>
        <p:nvSpPr>
          <p:cNvPr id="3" name="Title 1">
            <a:extLst>
              <a:ext uri="{FF2B5EF4-FFF2-40B4-BE49-F238E27FC236}">
                <a16:creationId xmlns:a16="http://schemas.microsoft.com/office/drawing/2014/main" id="{29AC149B-0778-6D47-7915-CFB2549ACC4F}"/>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a:solidFill>
                <a:schemeClr val="accent4">
                  <a:lumMod val="75000"/>
                </a:schemeClr>
              </a:solidFill>
              <a:latin typeface="Helvetica Neue" panose="020B0604020202020204" charset="0"/>
              <a:cs typeface="Calibri"/>
            </a:endParaRPr>
          </a:p>
        </p:txBody>
      </p:sp>
      <p:sp>
        <p:nvSpPr>
          <p:cNvPr id="4" name="Slide Number Placeholder 2">
            <a:extLst>
              <a:ext uri="{FF2B5EF4-FFF2-40B4-BE49-F238E27FC236}">
                <a16:creationId xmlns:a16="http://schemas.microsoft.com/office/drawing/2014/main" id="{95FA88AD-529F-1CF7-043F-1DAC329896F8}"/>
              </a:ext>
            </a:extLst>
          </p:cNvPr>
          <p:cNvSpPr>
            <a:spLocks noGrp="1"/>
          </p:cNvSpPr>
          <p:nvPr>
            <p:ph type="sldNum" idx="12"/>
          </p:nvPr>
        </p:nvSpPr>
        <p:spPr>
          <a:xfrm>
            <a:off x="8555113" y="4393497"/>
            <a:ext cx="548700" cy="393600"/>
          </a:xfrm>
        </p:spPr>
        <p:txBody>
          <a:bodyPr/>
          <a:lstStyle/>
          <a:p>
            <a:pPr marL="0" lvl="0" indent="0" algn="r" rtl="0">
              <a:spcBef>
                <a:spcPts val="0"/>
              </a:spcBef>
              <a:spcAft>
                <a:spcPts val="0"/>
              </a:spcAft>
              <a:buNone/>
            </a:pPr>
            <a:fld id="{00000000-1234-1234-1234-123412341234}" type="slidenum">
              <a:rPr lang="en-GB" smtClean="0"/>
              <a:t>20</a:t>
            </a:fld>
            <a:endParaRPr lang="en-GB"/>
          </a:p>
        </p:txBody>
      </p:sp>
      <p:sp>
        <p:nvSpPr>
          <p:cNvPr id="5" name="Rectangle: Rounded Corners 4">
            <a:extLst>
              <a:ext uri="{FF2B5EF4-FFF2-40B4-BE49-F238E27FC236}">
                <a16:creationId xmlns:a16="http://schemas.microsoft.com/office/drawing/2014/main" id="{1805388B-9D61-6A1F-6C85-96A28D50168A}"/>
              </a:ext>
            </a:extLst>
          </p:cNvPr>
          <p:cNvSpPr/>
          <p:nvPr/>
        </p:nvSpPr>
        <p:spPr>
          <a:xfrm>
            <a:off x="104946" y="1052464"/>
            <a:ext cx="2700000" cy="21600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300" b="1" u="sng">
                <a:solidFill>
                  <a:srgbClr val="034DA0"/>
                </a:solidFill>
                <a:latin typeface="Helvetica Neue" panose="020B0604020202020204" charset="0"/>
              </a:rPr>
              <a:t>Create a Kindness Tree</a:t>
            </a:r>
          </a:p>
          <a:p>
            <a:pPr algn="ctr"/>
            <a:endParaRPr lang="en-US" sz="1300" b="1">
              <a:solidFill>
                <a:srgbClr val="034DA0"/>
              </a:solidFill>
              <a:latin typeface="Helvetica Neue" panose="020B0604020202020204" charset="0"/>
            </a:endParaRPr>
          </a:p>
          <a:p>
            <a:r>
              <a:rPr lang="en-US" sz="1300">
                <a:solidFill>
                  <a:srgbClr val="034DA0"/>
                </a:solidFill>
                <a:latin typeface="Helvetica Neue" panose="020B0604020202020204" charset="0"/>
              </a:rPr>
              <a:t>Teachers are encouraged to engage students in creating one of the following:</a:t>
            </a:r>
          </a:p>
          <a:p>
            <a:r>
              <a:rPr lang="en-US" sz="1300">
                <a:solidFill>
                  <a:srgbClr val="034DA0"/>
                </a:solidFill>
                <a:latin typeface="Helvetica Neue" panose="020B0604020202020204" charset="0"/>
              </a:rPr>
              <a:t>1. A Class or Individual Kindness Tree using handicraft</a:t>
            </a:r>
          </a:p>
          <a:p>
            <a:r>
              <a:rPr lang="en-US" sz="1300">
                <a:solidFill>
                  <a:srgbClr val="034DA0"/>
                </a:solidFill>
                <a:latin typeface="Helvetica Neue"/>
              </a:rPr>
              <a:t>2. A Class or Individual Kindness Wall using Padlet</a:t>
            </a:r>
          </a:p>
        </p:txBody>
      </p:sp>
      <p:sp>
        <p:nvSpPr>
          <p:cNvPr id="6" name="Rectangle: Rounded Corners 5">
            <a:extLst>
              <a:ext uri="{FF2B5EF4-FFF2-40B4-BE49-F238E27FC236}">
                <a16:creationId xmlns:a16="http://schemas.microsoft.com/office/drawing/2014/main" id="{13798D9D-CF06-63B8-A405-D4FF60E10972}"/>
              </a:ext>
            </a:extLst>
          </p:cNvPr>
          <p:cNvSpPr/>
          <p:nvPr/>
        </p:nvSpPr>
        <p:spPr>
          <a:xfrm>
            <a:off x="6300175" y="1013968"/>
            <a:ext cx="2738879" cy="3341030"/>
          </a:xfrm>
          <a:prstGeom prst="roundRect">
            <a:avLst/>
          </a:prstGeom>
          <a:solidFill>
            <a:srgbClr val="FFCCCC"/>
          </a:solidFill>
          <a:ln>
            <a:solidFill>
              <a:srgbClr val="D3222A"/>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300" b="1" u="sng">
                <a:solidFill>
                  <a:srgbClr val="034DA0"/>
                </a:solidFill>
                <a:latin typeface="Helvetica Neue" panose="020B0604020202020204" charset="0"/>
              </a:rPr>
              <a:t>Contribution</a:t>
            </a:r>
          </a:p>
          <a:p>
            <a:pPr algn="ctr"/>
            <a:endParaRPr lang="en-US" sz="1300" b="1" u="sng">
              <a:solidFill>
                <a:srgbClr val="034DA0"/>
              </a:solidFill>
              <a:latin typeface="Helvetica Neue" panose="020B0604020202020204" charset="0"/>
            </a:endParaRPr>
          </a:p>
          <a:p>
            <a:r>
              <a:rPr lang="en-US" sz="1300">
                <a:solidFill>
                  <a:srgbClr val="034DA0"/>
                </a:solidFill>
                <a:latin typeface="Helvetica Neue"/>
              </a:rPr>
              <a:t>You will receive an email confirmation once we receive your submission. </a:t>
            </a:r>
            <a:r>
              <a:rPr lang="en-US" sz="1300" b="1">
                <a:solidFill>
                  <a:srgbClr val="034DA0"/>
                </a:solidFill>
                <a:latin typeface="Helvetica Neue"/>
              </a:rPr>
              <a:t>Each eligible submission will earn a Sharity merchandise set, which will be donated to CDA 2024!</a:t>
            </a:r>
          </a:p>
          <a:p>
            <a:endParaRPr lang="en-US" sz="1300">
              <a:solidFill>
                <a:srgbClr val="034DA0"/>
              </a:solidFill>
              <a:latin typeface="Helvetica Neue" panose="020B0604020202020204" charset="0"/>
            </a:endParaRPr>
          </a:p>
          <a:p>
            <a:r>
              <a:rPr lang="en-US" sz="1300">
                <a:solidFill>
                  <a:srgbClr val="034DA0"/>
                </a:solidFill>
                <a:latin typeface="Helvetica Neue" panose="020B0604020202020204" charset="0"/>
              </a:rPr>
              <a:t>Send in your class photo and get excited about your contribution making a difference today!</a:t>
            </a:r>
          </a:p>
        </p:txBody>
      </p:sp>
      <p:sp>
        <p:nvSpPr>
          <p:cNvPr id="7" name="Rectangle: Rounded Corners 6">
            <a:extLst>
              <a:ext uri="{FF2B5EF4-FFF2-40B4-BE49-F238E27FC236}">
                <a16:creationId xmlns:a16="http://schemas.microsoft.com/office/drawing/2014/main" id="{412D8B18-2CF5-F6FE-C068-A1DAEABA8BB2}"/>
              </a:ext>
            </a:extLst>
          </p:cNvPr>
          <p:cNvSpPr/>
          <p:nvPr/>
        </p:nvSpPr>
        <p:spPr>
          <a:xfrm>
            <a:off x="2944740" y="1052464"/>
            <a:ext cx="3211617" cy="3168472"/>
          </a:xfrm>
          <a:prstGeom prst="roundRect">
            <a:avLst/>
          </a:prstGeom>
          <a:solidFill>
            <a:schemeClr val="accent4">
              <a:lumMod val="20000"/>
              <a:lumOff val="80000"/>
            </a:scheme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b="1" u="sng">
                <a:solidFill>
                  <a:srgbClr val="034DA0"/>
                </a:solidFill>
                <a:latin typeface="Helvetica Neue" panose="020B0604020202020204" charset="0"/>
              </a:rPr>
              <a:t>Submission</a:t>
            </a:r>
          </a:p>
          <a:p>
            <a:pPr algn="ctr"/>
            <a:endParaRPr lang="en-US" sz="1300" b="1" u="sng">
              <a:solidFill>
                <a:srgbClr val="034DA0"/>
              </a:solidFill>
              <a:latin typeface="Helvetica Neue" panose="020B0604020202020204" charset="0"/>
            </a:endParaRPr>
          </a:p>
          <a:p>
            <a:r>
              <a:rPr lang="en-US" sz="1300">
                <a:solidFill>
                  <a:srgbClr val="034DA0"/>
                </a:solidFill>
                <a:latin typeface="Helvetica Neue" panose="020B0604020202020204" charset="0"/>
              </a:rPr>
              <a:t>Teachers should submit one of the following:</a:t>
            </a:r>
          </a:p>
          <a:p>
            <a:pPr marL="342900" indent="-342900">
              <a:buAutoNum type="arabicPeriod"/>
            </a:pPr>
            <a:r>
              <a:rPr lang="en-US" sz="1300" b="1">
                <a:solidFill>
                  <a:srgbClr val="034DA0"/>
                </a:solidFill>
                <a:latin typeface="Helvetica Neue" panose="020B0604020202020204" charset="0"/>
              </a:rPr>
              <a:t>A Class Photo of Your Kindness Tree</a:t>
            </a:r>
          </a:p>
          <a:p>
            <a:pPr marL="342900" indent="-342900">
              <a:buAutoNum type="arabicPeriod"/>
            </a:pPr>
            <a:r>
              <a:rPr lang="en-US" sz="1300" b="1">
                <a:solidFill>
                  <a:srgbClr val="034DA0"/>
                </a:solidFill>
                <a:latin typeface="Helvetica Neue" panose="020B0604020202020204" charset="0"/>
              </a:rPr>
              <a:t>Padlet Discussions (PDF Format)</a:t>
            </a:r>
          </a:p>
          <a:p>
            <a:r>
              <a:rPr lang="en-US" sz="1300">
                <a:solidFill>
                  <a:srgbClr val="034DA0"/>
                </a:solidFill>
                <a:latin typeface="Helvetica Neue" panose="020B0604020202020204" charset="0"/>
              </a:rPr>
              <a:t>Send your submission to </a:t>
            </a:r>
            <a:r>
              <a:rPr lang="en-US" sz="1300">
                <a:solidFill>
                  <a:srgbClr val="034DA0"/>
                </a:solidFill>
                <a:latin typeface="Helvetica Neue" panose="020B0604020202020204" charset="0"/>
                <a:hlinkClick r:id="rId5">
                  <a:extLst>
                    <a:ext uri="{A12FA001-AC4F-418D-AE19-62706E023703}">
                      <ahyp:hlinkClr xmlns:ahyp="http://schemas.microsoft.com/office/drawing/2018/hyperlinkcolor" val="tx"/>
                    </a:ext>
                  </a:extLst>
                </a:hlinkClick>
              </a:rPr>
              <a:t>NCSS_School@ncss.gov.sg</a:t>
            </a:r>
            <a:r>
              <a:rPr lang="en-US" sz="1300">
                <a:solidFill>
                  <a:srgbClr val="034DA0"/>
                </a:solidFill>
                <a:latin typeface="Helvetica Neue" panose="020B0604020202020204" charset="0"/>
              </a:rPr>
              <a:t>  by the end of October.</a:t>
            </a:r>
          </a:p>
          <a:p>
            <a:endParaRPr lang="en-US" sz="1300">
              <a:solidFill>
                <a:srgbClr val="034DA0"/>
              </a:solidFill>
              <a:latin typeface="Helvetica Neue" panose="020B0604020202020204" charset="0"/>
            </a:endParaRPr>
          </a:p>
          <a:p>
            <a:r>
              <a:rPr lang="en-US" sz="1300">
                <a:solidFill>
                  <a:srgbClr val="034DA0"/>
                </a:solidFill>
                <a:latin typeface="Helvetica Neue" panose="020B0604020202020204" charset="0"/>
              </a:rPr>
              <a:t>Do include your </a:t>
            </a:r>
            <a:r>
              <a:rPr lang="en-US" sz="1300" b="1">
                <a:solidFill>
                  <a:srgbClr val="034DA0"/>
                </a:solidFill>
                <a:latin typeface="Helvetica Neue" panose="020B0604020202020204" charset="0"/>
              </a:rPr>
              <a:t>school's name </a:t>
            </a:r>
            <a:r>
              <a:rPr lang="en-US" sz="1300">
                <a:solidFill>
                  <a:srgbClr val="034DA0"/>
                </a:solidFill>
                <a:latin typeface="Helvetica Neue" panose="020B0604020202020204" charset="0"/>
              </a:rPr>
              <a:t>and </a:t>
            </a:r>
            <a:r>
              <a:rPr lang="en-US" sz="1300" b="1">
                <a:solidFill>
                  <a:srgbClr val="034DA0"/>
                </a:solidFill>
                <a:latin typeface="Helvetica Neue" panose="020B0604020202020204" charset="0"/>
              </a:rPr>
              <a:t>class</a:t>
            </a:r>
            <a:r>
              <a:rPr lang="en-US" sz="1300">
                <a:solidFill>
                  <a:srgbClr val="034DA0"/>
                </a:solidFill>
                <a:latin typeface="Helvetica Neue" panose="020B0604020202020204" charset="0"/>
              </a:rPr>
              <a:t> in the email subject line.</a:t>
            </a:r>
            <a:endParaRPr lang="en-US" sz="1300" b="0" i="0">
              <a:solidFill>
                <a:srgbClr val="034DA0"/>
              </a:solidFill>
              <a:latin typeface="Helvetica Neue" panose="020B0604020202020204" charset="0"/>
            </a:endParaRPr>
          </a:p>
        </p:txBody>
      </p:sp>
      <p:pic>
        <p:nvPicPr>
          <p:cNvPr id="10" name="Graphic 9" descr="Envelope with solid fill">
            <a:extLst>
              <a:ext uri="{FF2B5EF4-FFF2-40B4-BE49-F238E27FC236}">
                <a16:creationId xmlns:a16="http://schemas.microsoft.com/office/drawing/2014/main" id="{66B41E72-2472-8680-8306-8AC6B11566F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202993" y="459708"/>
            <a:ext cx="663525" cy="576000"/>
          </a:xfrm>
          <a:prstGeom prst="rect">
            <a:avLst/>
          </a:prstGeom>
        </p:spPr>
      </p:pic>
      <p:pic>
        <p:nvPicPr>
          <p:cNvPr id="11" name="Graphic 10" descr="Present with solid fill">
            <a:extLst>
              <a:ext uri="{FF2B5EF4-FFF2-40B4-BE49-F238E27FC236}">
                <a16:creationId xmlns:a16="http://schemas.microsoft.com/office/drawing/2014/main" id="{42018046-B323-D102-93F1-C2252959AFC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379630" y="515450"/>
            <a:ext cx="533761" cy="463353"/>
          </a:xfrm>
          <a:prstGeom prst="rect">
            <a:avLst/>
          </a:prstGeom>
        </p:spPr>
      </p:pic>
      <p:sp>
        <p:nvSpPr>
          <p:cNvPr id="15" name="Title 1">
            <a:extLst>
              <a:ext uri="{FF2B5EF4-FFF2-40B4-BE49-F238E27FC236}">
                <a16:creationId xmlns:a16="http://schemas.microsoft.com/office/drawing/2014/main" id="{63EA0B55-AA68-48CB-99BC-D32FDB146710}"/>
              </a:ext>
            </a:extLst>
          </p:cNvPr>
          <p:cNvSpPr txBox="1">
            <a:spLocks/>
          </p:cNvSpPr>
          <p:nvPr/>
        </p:nvSpPr>
        <p:spPr>
          <a:xfrm>
            <a:off x="1" y="423"/>
            <a:ext cx="914400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200" b="1">
                <a:solidFill>
                  <a:schemeClr val="accent4">
                    <a:lumMod val="75000"/>
                  </a:schemeClr>
                </a:solidFill>
                <a:latin typeface="Helvetica Neue" panose="020B0604020202020204" charset="0"/>
                <a:cs typeface="Calibri Light"/>
              </a:rPr>
              <a:t>Submission To Unlock Sharity Merchandise Donations!</a:t>
            </a:r>
            <a:endParaRPr lang="en-US" sz="2200">
              <a:solidFill>
                <a:schemeClr val="accent4">
                  <a:lumMod val="75000"/>
                </a:schemeClr>
              </a:solidFill>
              <a:latin typeface="Helvetica Neue" panose="020B0604020202020204" charset="0"/>
              <a:cs typeface="Calibri"/>
            </a:endParaRPr>
          </a:p>
        </p:txBody>
      </p:sp>
      <p:pic>
        <p:nvPicPr>
          <p:cNvPr id="2" name="Graphic 1" descr="Chat with solid fill">
            <a:extLst>
              <a:ext uri="{FF2B5EF4-FFF2-40B4-BE49-F238E27FC236}">
                <a16:creationId xmlns:a16="http://schemas.microsoft.com/office/drawing/2014/main" id="{0EA8A88D-A026-15F6-0F33-40455819482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335847" y="437968"/>
            <a:ext cx="576000" cy="576000"/>
          </a:xfrm>
          <a:prstGeom prst="rect">
            <a:avLst/>
          </a:prstGeom>
        </p:spPr>
      </p:pic>
      <p:pic>
        <p:nvPicPr>
          <p:cNvPr id="18" name="Graphic 17" descr="Plant with solid fill">
            <a:extLst>
              <a:ext uri="{FF2B5EF4-FFF2-40B4-BE49-F238E27FC236}">
                <a16:creationId xmlns:a16="http://schemas.microsoft.com/office/drawing/2014/main" id="{C419C46B-EEC0-6D70-4AA8-66B1A0E8F13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831479" y="443260"/>
            <a:ext cx="540000" cy="540000"/>
          </a:xfrm>
          <a:prstGeom prst="rect">
            <a:avLst/>
          </a:prstGeom>
        </p:spPr>
      </p:pic>
    </p:spTree>
    <p:extLst>
      <p:ext uri="{BB962C8B-B14F-4D97-AF65-F5344CB8AC3E}">
        <p14:creationId xmlns:p14="http://schemas.microsoft.com/office/powerpoint/2010/main" val="3749708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18" cy="5143501"/>
          </a:xfrm>
          <a:prstGeom prst="rect">
            <a:avLst/>
          </a:prstGeom>
          <a:noFill/>
          <a:ln>
            <a:noFill/>
          </a:ln>
        </p:spPr>
      </p:pic>
      <p:sp>
        <p:nvSpPr>
          <p:cNvPr id="2" name="Content Placeholder 3">
            <a:extLst>
              <a:ext uri="{FF2B5EF4-FFF2-40B4-BE49-F238E27FC236}">
                <a16:creationId xmlns:a16="http://schemas.microsoft.com/office/drawing/2014/main" id="{D97911E5-C117-4BB2-8785-A32F57062FA6}"/>
              </a:ext>
            </a:extLst>
          </p:cNvPr>
          <p:cNvSpPr txBox="1">
            <a:spLocks/>
          </p:cNvSpPr>
          <p:nvPr/>
        </p:nvSpPr>
        <p:spPr>
          <a:xfrm>
            <a:off x="2957539" y="2456487"/>
            <a:ext cx="7863596" cy="97606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solidFill>
                <a:schemeClr val="tx1">
                  <a:lumMod val="75000"/>
                  <a:lumOff val="25000"/>
                </a:schemeClr>
              </a:solidFill>
              <a:latin typeface="Helvetica Neue" panose="020B0604020202020204" charset="0"/>
              <a:cs typeface="Calibri"/>
            </a:endParaRPr>
          </a:p>
        </p:txBody>
      </p:sp>
      <p:sp>
        <p:nvSpPr>
          <p:cNvPr id="3" name="Rectangle 2">
            <a:extLst>
              <a:ext uri="{FF2B5EF4-FFF2-40B4-BE49-F238E27FC236}">
                <a16:creationId xmlns:a16="http://schemas.microsoft.com/office/drawing/2014/main" id="{35A60169-9751-3103-9869-0A556710577B}"/>
              </a:ext>
            </a:extLst>
          </p:cNvPr>
          <p:cNvSpPr/>
          <p:nvPr/>
        </p:nvSpPr>
        <p:spPr>
          <a:xfrm>
            <a:off x="4087053" y="1879252"/>
            <a:ext cx="4921136" cy="1384995"/>
          </a:xfrm>
          <a:prstGeom prst="rect">
            <a:avLst/>
          </a:prstGeom>
          <a:noFill/>
        </p:spPr>
        <p:txBody>
          <a:bodyPr wrap="square" lIns="91440" tIns="45720" rIns="91440" bIns="45720">
            <a:spAutoFit/>
          </a:bodyPr>
          <a:lstStyle/>
          <a:p>
            <a:pPr algn="ctr"/>
            <a:r>
              <a:rPr lang="en-US" sz="2800" b="1" cap="none" spc="0">
                <a:ln w="0"/>
                <a:solidFill>
                  <a:schemeClr val="accent4">
                    <a:lumMod val="75000"/>
                  </a:schemeClr>
                </a:solidFill>
                <a:latin typeface="Helvetica Neue" panose="020B0604020202020204" charset="0"/>
                <a:ea typeface="Calibri"/>
              </a:rPr>
              <a:t>Look Beyond My Disability, </a:t>
            </a:r>
          </a:p>
          <a:p>
            <a:pPr algn="ctr"/>
            <a:r>
              <a:rPr lang="en-US" sz="2800" b="1">
                <a:ln w="0"/>
                <a:solidFill>
                  <a:schemeClr val="accent4">
                    <a:lumMod val="75000"/>
                  </a:schemeClr>
                </a:solidFill>
                <a:latin typeface="Helvetica Neue" panose="020B0604020202020204" charset="0"/>
              </a:rPr>
              <a:t>See The True Me – </a:t>
            </a:r>
          </a:p>
          <a:p>
            <a:pPr algn="ctr"/>
            <a:r>
              <a:rPr lang="en-US" sz="2800" b="1">
                <a:ln w="0"/>
                <a:solidFill>
                  <a:schemeClr val="accent4">
                    <a:lumMod val="75000"/>
                  </a:schemeClr>
                </a:solidFill>
                <a:latin typeface="Helvetica Neue" panose="020B0604020202020204" charset="0"/>
              </a:rPr>
              <a:t>‘Fire In the Rain’ (Video)</a:t>
            </a:r>
            <a:endParaRPr lang="en-SG" sz="2800" b="1" cap="none" spc="0">
              <a:ln w="0"/>
              <a:solidFill>
                <a:schemeClr val="accent4">
                  <a:lumMod val="75000"/>
                </a:schemeClr>
              </a:solidFill>
            </a:endParaRPr>
          </a:p>
        </p:txBody>
      </p:sp>
      <p:sp>
        <p:nvSpPr>
          <p:cNvPr id="4" name="TextBox 3">
            <a:extLst>
              <a:ext uri="{FF2B5EF4-FFF2-40B4-BE49-F238E27FC236}">
                <a16:creationId xmlns:a16="http://schemas.microsoft.com/office/drawing/2014/main" id="{7914B83B-E7F8-3AE8-140A-A5562252423E}"/>
              </a:ext>
            </a:extLst>
          </p:cNvPr>
          <p:cNvSpPr txBox="1"/>
          <p:nvPr/>
        </p:nvSpPr>
        <p:spPr>
          <a:xfrm>
            <a:off x="3992806" y="3432551"/>
            <a:ext cx="5109630" cy="369332"/>
          </a:xfrm>
          <a:prstGeom prst="rect">
            <a:avLst/>
          </a:prstGeom>
          <a:noFill/>
        </p:spPr>
        <p:txBody>
          <a:bodyPr wrap="square">
            <a:spAutoFit/>
          </a:bodyPr>
          <a:lstStyle/>
          <a:p>
            <a:pPr algn="ctr"/>
            <a:r>
              <a:rPr lang="en-US" sz="1800">
                <a:ln w="0"/>
                <a:solidFill>
                  <a:srgbClr val="034DA0"/>
                </a:solidFill>
                <a:latin typeface="Helvetica Neue" panose="020B0604020202020204" charset="0"/>
              </a:rPr>
              <a:t>Everyone is special in their own way.</a:t>
            </a:r>
          </a:p>
        </p:txBody>
      </p:sp>
    </p:spTree>
    <p:extLst>
      <p:ext uri="{BB962C8B-B14F-4D97-AF65-F5344CB8AC3E}">
        <p14:creationId xmlns:p14="http://schemas.microsoft.com/office/powerpoint/2010/main" val="2725742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3" name="Title 1">
            <a:extLst>
              <a:ext uri="{FF2B5EF4-FFF2-40B4-BE49-F238E27FC236}">
                <a16:creationId xmlns:a16="http://schemas.microsoft.com/office/drawing/2014/main" id="{1CC1AD55-02D0-0B30-9C53-028EB35D0EE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See The True Me</a:t>
            </a:r>
            <a:endParaRPr lang="en-US" sz="2400">
              <a:solidFill>
                <a:schemeClr val="accent4">
                  <a:lumMod val="75000"/>
                </a:schemeClr>
              </a:solidFill>
              <a:latin typeface="Helvetica Neue" panose="020B0604020202020204" charset="0"/>
              <a:cs typeface="Calibri"/>
            </a:endParaRPr>
          </a:p>
        </p:txBody>
      </p:sp>
      <p:sp>
        <p:nvSpPr>
          <p:cNvPr id="4" name="TextBox 3">
            <a:extLst>
              <a:ext uri="{FF2B5EF4-FFF2-40B4-BE49-F238E27FC236}">
                <a16:creationId xmlns:a16="http://schemas.microsoft.com/office/drawing/2014/main" id="{F5589D50-316C-05E1-35D4-158FAE547506}"/>
              </a:ext>
            </a:extLst>
          </p:cNvPr>
          <p:cNvSpPr txBox="1"/>
          <p:nvPr/>
        </p:nvSpPr>
        <p:spPr>
          <a:xfrm>
            <a:off x="353680" y="659048"/>
            <a:ext cx="8324491" cy="923330"/>
          </a:xfrm>
          <a:prstGeom prst="rect">
            <a:avLst/>
          </a:prstGeom>
          <a:noFill/>
        </p:spPr>
        <p:txBody>
          <a:bodyPr wrap="square" lIns="91440" tIns="45720" rIns="91440" bIns="45720" anchor="t">
            <a:spAutoFit/>
          </a:bodyPr>
          <a:lstStyle/>
          <a:p>
            <a:pPr algn="ctr"/>
            <a:r>
              <a:rPr lang="en-US" sz="1800">
                <a:solidFill>
                  <a:srgbClr val="034DA0"/>
                </a:solidFill>
                <a:latin typeface="Helvetica Neue"/>
                <a:cs typeface="Calibri"/>
              </a:rPr>
              <a:t>Everyone has special gifts. When we look past our differences, we can see how everyone has something amazing to bring to the group. </a:t>
            </a:r>
          </a:p>
          <a:p>
            <a:pPr algn="ctr"/>
            <a:r>
              <a:rPr lang="en-US" sz="1800">
                <a:solidFill>
                  <a:srgbClr val="034DA0"/>
                </a:solidFill>
                <a:latin typeface="Helvetica Neue" panose="020B0604020202020204" charset="0"/>
                <a:cs typeface="Calibri"/>
              </a:rPr>
              <a:t>Watch this video to celebrate their gifts.</a:t>
            </a:r>
          </a:p>
        </p:txBody>
      </p:sp>
      <p:pic>
        <p:nvPicPr>
          <p:cNvPr id="5" name="Picture 4">
            <a:hlinkClick r:id="rId5"/>
            <a:extLst>
              <a:ext uri="{FF2B5EF4-FFF2-40B4-BE49-F238E27FC236}">
                <a16:creationId xmlns:a16="http://schemas.microsoft.com/office/drawing/2014/main" id="{1FBE7150-8668-E980-A931-C961A679996B}"/>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766148" y="1699307"/>
            <a:ext cx="3997292" cy="2248477"/>
          </a:xfrm>
          <a:prstGeom prst="rect">
            <a:avLst/>
          </a:prstGeom>
        </p:spPr>
      </p:pic>
    </p:spTree>
    <p:extLst>
      <p:ext uri="{BB962C8B-B14F-4D97-AF65-F5344CB8AC3E}">
        <p14:creationId xmlns:p14="http://schemas.microsoft.com/office/powerpoint/2010/main" val="110884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 Big Thank You</a:t>
            </a:r>
            <a:endParaRPr lang="en-US" sz="2400">
              <a:solidFill>
                <a:schemeClr val="accent4">
                  <a:lumMod val="75000"/>
                </a:schemeClr>
              </a:solidFill>
              <a:latin typeface="Helvetica Neue" panose="020B0604020202020204" charset="0"/>
              <a:cs typeface="Calibri"/>
            </a:endParaRPr>
          </a:p>
        </p:txBody>
      </p:sp>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4" name="TextBox 13">
            <a:extLst>
              <a:ext uri="{FF2B5EF4-FFF2-40B4-BE49-F238E27FC236}">
                <a16:creationId xmlns:a16="http://schemas.microsoft.com/office/drawing/2014/main" id="{6C49F1D6-6219-F8CA-2741-528AFB47EF92}"/>
              </a:ext>
            </a:extLst>
          </p:cNvPr>
          <p:cNvSpPr txBox="1"/>
          <p:nvPr/>
        </p:nvSpPr>
        <p:spPr>
          <a:xfrm>
            <a:off x="705247" y="2739715"/>
            <a:ext cx="7733493" cy="1015663"/>
          </a:xfrm>
          <a:prstGeom prst="rect">
            <a:avLst/>
          </a:prstGeom>
          <a:noFill/>
        </p:spPr>
        <p:txBody>
          <a:bodyPr wrap="square">
            <a:spAutoFit/>
          </a:bodyPr>
          <a:lstStyle/>
          <a:p>
            <a:pPr algn="ctr" fontAlgn="base"/>
            <a:r>
              <a:rPr lang="en-US" sz="2000" b="1" i="0">
                <a:ln w="0"/>
                <a:solidFill>
                  <a:srgbClr val="034DA0"/>
                </a:solidFill>
                <a:latin typeface="Helvetica Neue" panose="020B0604020202020204" charset="0"/>
              </a:rPr>
              <a:t>Thank </a:t>
            </a:r>
            <a:r>
              <a:rPr lang="en-US" sz="2000" b="1">
                <a:ln w="0"/>
                <a:solidFill>
                  <a:srgbClr val="034DA0"/>
                </a:solidFill>
                <a:latin typeface="Helvetica Neue" panose="020B0604020202020204" charset="0"/>
              </a:rPr>
              <a:t>you, </a:t>
            </a:r>
            <a:r>
              <a:rPr lang="en-US" sz="2000" b="1" i="0">
                <a:ln w="0"/>
                <a:solidFill>
                  <a:srgbClr val="034DA0"/>
                </a:solidFill>
                <a:latin typeface="Helvetica Neue" panose="020B0604020202020204" charset="0"/>
              </a:rPr>
              <a:t>Toppers Education Centre, </a:t>
            </a:r>
          </a:p>
          <a:p>
            <a:pPr algn="ctr" fontAlgn="base"/>
            <a:r>
              <a:rPr lang="en-US" sz="2000" i="0">
                <a:ln w="0"/>
                <a:solidFill>
                  <a:srgbClr val="253E8E"/>
                </a:solidFill>
                <a:latin typeface="Helvetica Neue" panose="020B0604020202020204" charset="0"/>
              </a:rPr>
              <a:t>for supporting the 40</a:t>
            </a:r>
            <a:r>
              <a:rPr lang="en-US" sz="2000" i="0" baseline="30000">
                <a:ln w="0"/>
                <a:solidFill>
                  <a:srgbClr val="253E8E"/>
                </a:solidFill>
                <a:latin typeface="Helvetica Neue" panose="020B0604020202020204" charset="0"/>
              </a:rPr>
              <a:t>th</a:t>
            </a:r>
            <a:r>
              <a:rPr lang="en-US" sz="2000" i="0">
                <a:ln w="0"/>
                <a:solidFill>
                  <a:srgbClr val="253E8E"/>
                </a:solidFill>
                <a:latin typeface="Helvetica Neue" panose="020B0604020202020204" charset="0"/>
              </a:rPr>
              <a:t> Anniversary of </a:t>
            </a:r>
          </a:p>
          <a:p>
            <a:pPr algn="ctr" fontAlgn="base"/>
            <a:r>
              <a:rPr lang="en-US" sz="2000" i="0">
                <a:ln w="0"/>
                <a:solidFill>
                  <a:srgbClr val="253E8E"/>
                </a:solidFill>
                <a:latin typeface="Helvetica Neue" panose="020B0604020202020204" charset="0"/>
              </a:rPr>
              <a:t>Community Chest Childre</a:t>
            </a:r>
            <a:r>
              <a:rPr lang="en-US" sz="2000">
                <a:ln w="0"/>
                <a:solidFill>
                  <a:srgbClr val="253E8E"/>
                </a:solidFill>
                <a:latin typeface="Helvetica Neue" panose="020B0604020202020204" charset="0"/>
              </a:rPr>
              <a:t>n’s Day Appeal!</a:t>
            </a:r>
            <a:endParaRPr lang="en-US" sz="2000" i="0">
              <a:ln w="0"/>
              <a:solidFill>
                <a:srgbClr val="253E8E"/>
              </a:solidFill>
              <a:latin typeface="Helvetica Neue" panose="020B0604020202020204" charset="0"/>
            </a:endParaRPr>
          </a:p>
        </p:txBody>
      </p:sp>
      <p:pic>
        <p:nvPicPr>
          <p:cNvPr id="17" name="Picture 16" descr="A logo with text overlay&#10;&#10;Description automatically generated">
            <a:extLst>
              <a:ext uri="{FF2B5EF4-FFF2-40B4-BE49-F238E27FC236}">
                <a16:creationId xmlns:a16="http://schemas.microsoft.com/office/drawing/2014/main" id="{DB9060F1-4C8A-A61E-F470-053192166A9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238025" y="931300"/>
            <a:ext cx="4274093" cy="1640449"/>
          </a:xfrm>
          <a:prstGeom prst="rect">
            <a:avLst/>
          </a:prstGeom>
        </p:spPr>
      </p:pic>
    </p:spTree>
    <p:extLst>
      <p:ext uri="{BB962C8B-B14F-4D97-AF65-F5344CB8AC3E}">
        <p14:creationId xmlns:p14="http://schemas.microsoft.com/office/powerpoint/2010/main" val="1152795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18" cy="5143501"/>
          </a:xfrm>
          <a:prstGeom prst="rect">
            <a:avLst/>
          </a:prstGeom>
          <a:noFill/>
          <a:ln>
            <a:noFill/>
          </a:ln>
        </p:spPr>
      </p:pic>
      <p:sp>
        <p:nvSpPr>
          <p:cNvPr id="2" name="Content Placeholder 3">
            <a:extLst>
              <a:ext uri="{FF2B5EF4-FFF2-40B4-BE49-F238E27FC236}">
                <a16:creationId xmlns:a16="http://schemas.microsoft.com/office/drawing/2014/main" id="{D97911E5-C117-4BB2-8785-A32F57062FA6}"/>
              </a:ext>
            </a:extLst>
          </p:cNvPr>
          <p:cNvSpPr txBox="1">
            <a:spLocks/>
          </p:cNvSpPr>
          <p:nvPr/>
        </p:nvSpPr>
        <p:spPr>
          <a:xfrm>
            <a:off x="2957539" y="2456487"/>
            <a:ext cx="7863596" cy="97606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solidFill>
                <a:schemeClr val="tx1">
                  <a:lumMod val="75000"/>
                  <a:lumOff val="25000"/>
                </a:schemeClr>
              </a:solidFill>
              <a:latin typeface="Helvetica Neue" panose="020B0604020202020204" charset="0"/>
              <a:cs typeface="Calibri"/>
            </a:endParaRPr>
          </a:p>
        </p:txBody>
      </p:sp>
      <p:sp>
        <p:nvSpPr>
          <p:cNvPr id="3" name="Rectangle 2">
            <a:extLst>
              <a:ext uri="{FF2B5EF4-FFF2-40B4-BE49-F238E27FC236}">
                <a16:creationId xmlns:a16="http://schemas.microsoft.com/office/drawing/2014/main" id="{35A60169-9751-3103-9869-0A556710577B}"/>
              </a:ext>
            </a:extLst>
          </p:cNvPr>
          <p:cNvSpPr/>
          <p:nvPr/>
        </p:nvSpPr>
        <p:spPr>
          <a:xfrm>
            <a:off x="4087053" y="1879252"/>
            <a:ext cx="4921136" cy="1384995"/>
          </a:xfrm>
          <a:prstGeom prst="rect">
            <a:avLst/>
          </a:prstGeom>
          <a:noFill/>
        </p:spPr>
        <p:txBody>
          <a:bodyPr wrap="square" lIns="91440" tIns="45720" rIns="91440" bIns="45720">
            <a:spAutoFit/>
          </a:bodyPr>
          <a:lstStyle/>
          <a:p>
            <a:pPr algn="ctr"/>
            <a:r>
              <a:rPr lang="en-US" sz="2800" b="1" cap="none" spc="0">
                <a:ln w="0"/>
                <a:solidFill>
                  <a:schemeClr val="accent4">
                    <a:lumMod val="75000"/>
                  </a:schemeClr>
                </a:solidFill>
                <a:latin typeface="Helvetica Neue" panose="020B0604020202020204" charset="0"/>
                <a:ea typeface="Calibri"/>
              </a:rPr>
              <a:t>Thank you for joining the Children’s Day Appeal and </a:t>
            </a:r>
            <a:r>
              <a:rPr lang="en-US" sz="2800" b="1">
                <a:ln w="0"/>
                <a:solidFill>
                  <a:schemeClr val="accent4">
                    <a:lumMod val="75000"/>
                  </a:schemeClr>
                </a:solidFill>
                <a:latin typeface="Helvetica Neue" panose="020B0604020202020204" charset="0"/>
                <a:ea typeface="Calibri"/>
              </a:rPr>
              <a:t>s</a:t>
            </a:r>
            <a:r>
              <a:rPr lang="en-US" sz="2800" b="1" cap="none" spc="0">
                <a:ln w="0"/>
                <a:solidFill>
                  <a:schemeClr val="accent4">
                    <a:lumMod val="75000"/>
                  </a:schemeClr>
                </a:solidFill>
                <a:latin typeface="Helvetica Neue" panose="020B0604020202020204" charset="0"/>
                <a:ea typeface="Calibri"/>
              </a:rPr>
              <a:t>upporting those in need!</a:t>
            </a:r>
            <a:endParaRPr lang="en-SG" sz="2800" b="1" cap="none" spc="0">
              <a:ln w="0"/>
              <a:solidFill>
                <a:schemeClr val="accent4">
                  <a:lumMod val="75000"/>
                </a:schemeClr>
              </a:solidFill>
            </a:endParaRPr>
          </a:p>
        </p:txBody>
      </p:sp>
      <p:sp>
        <p:nvSpPr>
          <p:cNvPr id="4" name="TextBox 3">
            <a:extLst>
              <a:ext uri="{FF2B5EF4-FFF2-40B4-BE49-F238E27FC236}">
                <a16:creationId xmlns:a16="http://schemas.microsoft.com/office/drawing/2014/main" id="{7914B83B-E7F8-3AE8-140A-A5562252423E}"/>
              </a:ext>
            </a:extLst>
          </p:cNvPr>
          <p:cNvSpPr txBox="1"/>
          <p:nvPr/>
        </p:nvSpPr>
        <p:spPr>
          <a:xfrm>
            <a:off x="3992806" y="3432551"/>
            <a:ext cx="5109630" cy="369332"/>
          </a:xfrm>
          <a:prstGeom prst="rect">
            <a:avLst/>
          </a:prstGeom>
          <a:noFill/>
        </p:spPr>
        <p:txBody>
          <a:bodyPr wrap="square">
            <a:spAutoFit/>
          </a:bodyPr>
          <a:lstStyle/>
          <a:p>
            <a:pPr algn="ctr"/>
            <a:r>
              <a:rPr lang="en-US" sz="1800">
                <a:ln w="0"/>
                <a:solidFill>
                  <a:srgbClr val="034DA0"/>
                </a:solidFill>
                <a:latin typeface="Helvetica Neue" panose="020B0604020202020204" charset="0"/>
              </a:rPr>
              <a:t>Caring and sharing starts with you and me!</a:t>
            </a:r>
          </a:p>
        </p:txBody>
      </p:sp>
    </p:spTree>
    <p:extLst>
      <p:ext uri="{BB962C8B-B14F-4D97-AF65-F5344CB8AC3E}">
        <p14:creationId xmlns:p14="http://schemas.microsoft.com/office/powerpoint/2010/main" val="1000103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3" name="Picture 2">
            <a:extLst>
              <a:ext uri="{FF2B5EF4-FFF2-40B4-BE49-F238E27FC236}">
                <a16:creationId xmlns:a16="http://schemas.microsoft.com/office/drawing/2014/main" id="{FE66A6B5-19D2-9302-0A57-17BD2C94CA2F}"/>
              </a:ext>
            </a:extLst>
          </p:cNvPr>
          <p:cNvPicPr>
            <a:picLocks noChangeAspect="1"/>
          </p:cNvPicPr>
          <p:nvPr/>
        </p:nvPicPr>
        <p:blipFill>
          <a:blip r:embed="rId4"/>
          <a:stretch>
            <a:fillRect/>
          </a:stretch>
        </p:blipFill>
        <p:spPr>
          <a:xfrm>
            <a:off x="-8" y="3840480"/>
            <a:ext cx="5162673" cy="1303020"/>
          </a:xfrm>
          <a:prstGeom prst="rect">
            <a:avLst/>
          </a:prstGeom>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Teaching Notes</a:t>
            </a:r>
            <a:endParaRPr lang="en-US" sz="2400">
              <a:solidFill>
                <a:schemeClr val="accent4">
                  <a:lumMod val="75000"/>
                </a:schemeClr>
              </a:solidFill>
              <a:latin typeface="Helvetica Neue" panose="020B0604020202020204" charset="0"/>
              <a:cs typeface="Calibri"/>
            </a:endParaRPr>
          </a:p>
        </p:txBody>
      </p:sp>
      <p:graphicFrame>
        <p:nvGraphicFramePr>
          <p:cNvPr id="2" name="Table 1">
            <a:extLst>
              <a:ext uri="{FF2B5EF4-FFF2-40B4-BE49-F238E27FC236}">
                <a16:creationId xmlns:a16="http://schemas.microsoft.com/office/drawing/2014/main" id="{2AAAC6FA-D8B5-215D-AB7F-CDF9C4FD409B}"/>
              </a:ext>
            </a:extLst>
          </p:cNvPr>
          <p:cNvGraphicFramePr>
            <a:graphicFrameLocks noGrp="1"/>
          </p:cNvGraphicFramePr>
          <p:nvPr>
            <p:extLst>
              <p:ext uri="{D42A27DB-BD31-4B8C-83A1-F6EECF244321}">
                <p14:modId xmlns:p14="http://schemas.microsoft.com/office/powerpoint/2010/main" val="2715663748"/>
              </p:ext>
            </p:extLst>
          </p:nvPr>
        </p:nvGraphicFramePr>
        <p:xfrm>
          <a:off x="2" y="714309"/>
          <a:ext cx="9143998" cy="3376228"/>
        </p:xfrm>
        <a:graphic>
          <a:graphicData uri="http://schemas.openxmlformats.org/drawingml/2006/table">
            <a:tbl>
              <a:tblPr firstRow="1" bandRow="1">
                <a:tableStyleId>{C4B1156A-380E-4F78-BDF5-A606A8083BF9}</a:tableStyleId>
              </a:tblPr>
              <a:tblGrid>
                <a:gridCol w="627959">
                  <a:extLst>
                    <a:ext uri="{9D8B030D-6E8A-4147-A177-3AD203B41FA5}">
                      <a16:colId xmlns:a16="http://schemas.microsoft.com/office/drawing/2014/main" val="724391793"/>
                    </a:ext>
                  </a:extLst>
                </a:gridCol>
                <a:gridCol w="1498294">
                  <a:extLst>
                    <a:ext uri="{9D8B030D-6E8A-4147-A177-3AD203B41FA5}">
                      <a16:colId xmlns:a16="http://schemas.microsoft.com/office/drawing/2014/main" val="1462178838"/>
                    </a:ext>
                  </a:extLst>
                </a:gridCol>
                <a:gridCol w="6114362">
                  <a:extLst>
                    <a:ext uri="{9D8B030D-6E8A-4147-A177-3AD203B41FA5}">
                      <a16:colId xmlns:a16="http://schemas.microsoft.com/office/drawing/2014/main" val="1060971356"/>
                    </a:ext>
                  </a:extLst>
                </a:gridCol>
                <a:gridCol w="903383">
                  <a:extLst>
                    <a:ext uri="{9D8B030D-6E8A-4147-A177-3AD203B41FA5}">
                      <a16:colId xmlns:a16="http://schemas.microsoft.com/office/drawing/2014/main" val="3536825702"/>
                    </a:ext>
                  </a:extLst>
                </a:gridCol>
              </a:tblGrid>
              <a:tr h="305084">
                <a:tc>
                  <a:txBody>
                    <a:bodyPr/>
                    <a:lstStyle/>
                    <a:p>
                      <a:r>
                        <a:rPr lang="en-US" sz="1400">
                          <a:latin typeface="Helvetica Neue" panose="020B0604020202020204" charset="0"/>
                        </a:rPr>
                        <a:t>No.</a:t>
                      </a:r>
                      <a:endParaRPr lang="en-SG" sz="1400">
                        <a:latin typeface="Helvetica Neue" panose="020B0604020202020204" charset="0"/>
                      </a:endParaRPr>
                    </a:p>
                  </a:txBody>
                  <a:tcPr/>
                </a:tc>
                <a:tc>
                  <a:txBody>
                    <a:bodyPr/>
                    <a:lstStyle/>
                    <a:p>
                      <a:r>
                        <a:rPr lang="en-US" sz="1400">
                          <a:latin typeface="Helvetica Neue" panose="020B0604020202020204" charset="0"/>
                        </a:rPr>
                        <a:t>Question</a:t>
                      </a:r>
                      <a:endParaRPr lang="en-SG" sz="1400">
                        <a:latin typeface="Helvetica Neue" panose="020B0604020202020204" charset="0"/>
                      </a:endParaRPr>
                    </a:p>
                  </a:txBody>
                  <a:tcPr/>
                </a:tc>
                <a:tc>
                  <a:txBody>
                    <a:bodyPr/>
                    <a:lstStyle/>
                    <a:p>
                      <a:r>
                        <a:rPr lang="en-US" sz="1400">
                          <a:latin typeface="Helvetica Neue" panose="020B0604020202020204" charset="0"/>
                        </a:rPr>
                        <a:t>Answer</a:t>
                      </a:r>
                      <a:endParaRPr lang="en-SG" sz="1400">
                        <a:latin typeface="Helvetica Neue" panose="020B0604020202020204" charset="0"/>
                      </a:endParaRPr>
                    </a:p>
                  </a:txBody>
                  <a:tcPr/>
                </a:tc>
                <a:tc>
                  <a:txBody>
                    <a:bodyPr/>
                    <a:lstStyle/>
                    <a:p>
                      <a:r>
                        <a:rPr lang="en-US" sz="1400">
                          <a:latin typeface="Helvetica Neue" panose="020B0604020202020204" charset="0"/>
                        </a:rPr>
                        <a:t>Slide</a:t>
                      </a:r>
                      <a:endParaRPr lang="en-SG" sz="1400">
                        <a:latin typeface="Helvetica Neue" panose="020B0604020202020204" charset="0"/>
                      </a:endParaRPr>
                    </a:p>
                  </a:txBody>
                  <a:tcPr/>
                </a:tc>
                <a:extLst>
                  <a:ext uri="{0D108BD9-81ED-4DB2-BD59-A6C34878D82A}">
                    <a16:rowId xmlns:a16="http://schemas.microsoft.com/office/drawing/2014/main" val="869867296"/>
                  </a:ext>
                </a:extLst>
              </a:tr>
              <a:tr h="555731">
                <a:tc>
                  <a:txBody>
                    <a:bodyPr/>
                    <a:lstStyle/>
                    <a:p>
                      <a:r>
                        <a:rPr lang="en-US" sz="1400">
                          <a:latin typeface="Helvetica Neue" panose="020B0604020202020204" charset="0"/>
                        </a:rPr>
                        <a:t>1.</a:t>
                      </a:r>
                      <a:endParaRPr lang="en-SG" sz="1400">
                        <a:latin typeface="Helvetica Neue"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rPr>
                        <a:t>What is a “disability”?</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rPr>
                        <a:t>“Disability” means someone might find some things harder to do. It is just one part of who they are, and they may need extra help.</a:t>
                      </a:r>
                    </a:p>
                  </a:txBody>
                  <a:tcPr/>
                </a:tc>
                <a:tc>
                  <a:txBody>
                    <a:bodyPr/>
                    <a:lstStyle/>
                    <a:p>
                      <a:r>
                        <a:rPr lang="en-US" sz="1400">
                          <a:latin typeface="Helvetica Neue" panose="020B0604020202020204" charset="0"/>
                        </a:rPr>
                        <a:t>3</a:t>
                      </a:r>
                      <a:endParaRPr lang="en-SG" sz="1400">
                        <a:latin typeface="Helvetica Neue" panose="020B0604020202020204" charset="0"/>
                      </a:endParaRPr>
                    </a:p>
                  </a:txBody>
                  <a:tcPr/>
                </a:tc>
                <a:extLst>
                  <a:ext uri="{0D108BD9-81ED-4DB2-BD59-A6C34878D82A}">
                    <a16:rowId xmlns:a16="http://schemas.microsoft.com/office/drawing/2014/main" val="1489498131"/>
                  </a:ext>
                </a:extLst>
              </a:tr>
              <a:tr h="555731">
                <a:tc>
                  <a:txBody>
                    <a:bodyPr/>
                    <a:lstStyle/>
                    <a:p>
                      <a:r>
                        <a:rPr lang="en-US" sz="1400">
                          <a:latin typeface="Helvetica Neue" panose="020B0604020202020204" charset="0"/>
                        </a:rPr>
                        <a:t>2.</a:t>
                      </a:r>
                      <a:endParaRPr lang="en-SG" sz="1400">
                        <a:latin typeface="Helvetica Neue" panose="020B0604020202020204" charset="0"/>
                      </a:endParaRPr>
                    </a:p>
                  </a:txBody>
                  <a:tcPr/>
                </a:tc>
                <a:tc>
                  <a:txBody>
                    <a:bodyPr/>
                    <a:lstStyle/>
                    <a:p>
                      <a:r>
                        <a:rPr lang="en-US" sz="1400">
                          <a:latin typeface="Helvetica Neue" panose="020B0604020202020204" charset="0"/>
                        </a:rPr>
                        <a:t>What is a “charity”?</a:t>
                      </a:r>
                    </a:p>
                  </a:txBody>
                  <a:tcPr/>
                </a:tc>
                <a:tc>
                  <a:txBody>
                    <a:bodyPr/>
                    <a:lstStyle/>
                    <a:p>
                      <a:r>
                        <a:rPr lang="en-US" sz="1400">
                          <a:latin typeface="Helvetica Neue" panose="020B0604020202020204" charset="0"/>
                        </a:rPr>
                        <a:t>A charity helps people who need support by giving them money, food, or other required resources.</a:t>
                      </a:r>
                    </a:p>
                  </a:txBody>
                  <a:tcPr/>
                </a:tc>
                <a:tc>
                  <a:txBody>
                    <a:bodyPr/>
                    <a:lstStyle/>
                    <a:p>
                      <a:r>
                        <a:rPr lang="en-US" sz="1400">
                          <a:latin typeface="Helvetica Neue" panose="020B0604020202020204" charset="0"/>
                        </a:rPr>
                        <a:t>6</a:t>
                      </a:r>
                      <a:endParaRPr lang="en-SG" sz="1400">
                        <a:latin typeface="Helvetica Neue" panose="020B0604020202020204" charset="0"/>
                      </a:endParaRPr>
                    </a:p>
                  </a:txBody>
                  <a:tcPr/>
                </a:tc>
                <a:extLst>
                  <a:ext uri="{0D108BD9-81ED-4DB2-BD59-A6C34878D82A}">
                    <a16:rowId xmlns:a16="http://schemas.microsoft.com/office/drawing/2014/main" val="4281777604"/>
                  </a:ext>
                </a:extLst>
              </a:tr>
              <a:tr h="1959682">
                <a:tc>
                  <a:txBody>
                    <a:bodyPr/>
                    <a:lstStyle/>
                    <a:p>
                      <a:r>
                        <a:rPr lang="en-US" sz="1400">
                          <a:latin typeface="Helvetica Neue" panose="020B0604020202020204" charset="0"/>
                        </a:rPr>
                        <a:t>3.</a:t>
                      </a:r>
                      <a:endParaRPr lang="en-SG" sz="1400">
                        <a:latin typeface="Helvetica Neue" panose="020B0604020202020204" charset="0"/>
                      </a:endParaRPr>
                    </a:p>
                  </a:txBody>
                  <a:tcPr/>
                </a:tc>
                <a:tc>
                  <a:txBody>
                    <a:bodyPr/>
                    <a:lstStyle/>
                    <a:p>
                      <a:r>
                        <a:rPr lang="en-US" sz="1400">
                          <a:latin typeface="Helvetica Neue" panose="020B0604020202020204" charset="0"/>
                        </a:rPr>
                        <a:t>More about CDA</a:t>
                      </a:r>
                      <a:endParaRPr lang="en-SG" sz="1400">
                        <a:latin typeface="Helvetica Neue" panose="020B0604020202020204" charset="0"/>
                      </a:endParaRPr>
                    </a:p>
                  </a:txBody>
                  <a:tcPr/>
                </a:tc>
                <a:tc>
                  <a:txBody>
                    <a:bodyPr/>
                    <a:lstStyle/>
                    <a:p>
                      <a:pPr marL="285750" indent="-285750">
                        <a:buFont typeface="Arial" panose="020B0604020202020204" pitchFamily="34" charset="0"/>
                        <a:buChar char="•"/>
                      </a:pPr>
                      <a:r>
                        <a:rPr lang="en-US" sz="1400">
                          <a:latin typeface="Helvetica Neue" panose="020B0604020202020204" charset="0"/>
                        </a:rPr>
                        <a:t>CDA aligns with the Ministry of Education’s Value-in-Action </a:t>
                      </a:r>
                      <a:r>
                        <a:rPr lang="en-US" sz="1400" err="1">
                          <a:latin typeface="Helvetica Neue" panose="020B0604020202020204" charset="0"/>
                        </a:rPr>
                        <a:t>programme</a:t>
                      </a:r>
                      <a:r>
                        <a:rPr lang="en-US" sz="1400">
                          <a:latin typeface="Helvetica Neue" panose="020B0604020202020204" charset="0"/>
                        </a:rPr>
                        <a:t>, aiming to develop students into socially responsible citizens who contribute meaningfully and actively to their school, community, and nation.</a:t>
                      </a:r>
                    </a:p>
                    <a:p>
                      <a:pPr marL="285750" indent="-285750">
                        <a:buFont typeface="Arial" panose="020B0604020202020204" pitchFamily="34" charset="0"/>
                        <a:buChar char="•"/>
                      </a:pPr>
                      <a:r>
                        <a:rPr lang="en-US" sz="1400">
                          <a:latin typeface="Helvetica Neue" panose="020B0604020202020204" charset="0"/>
                        </a:rPr>
                        <a:t>Timed with the Children’s Day celebration in October, the Children’s Day Appeal (CDA) encourages preschools and primary schools to promote giving and support communities in need.</a:t>
                      </a:r>
                    </a:p>
                    <a:p>
                      <a:pPr marL="0" indent="0">
                        <a:buFont typeface="Arial" panose="020B0604020202020204" pitchFamily="34" charset="0"/>
                        <a:buNone/>
                      </a:pPr>
                      <a:endParaRPr lang="en-US" sz="1400">
                        <a:latin typeface="Helvetica Neue" panose="020B0604020202020204" charset="0"/>
                      </a:endParaRPr>
                    </a:p>
                  </a:txBody>
                  <a:tcPr/>
                </a:tc>
                <a:tc>
                  <a:txBody>
                    <a:bodyPr/>
                    <a:lstStyle/>
                    <a:p>
                      <a:r>
                        <a:rPr lang="en-US" sz="1400">
                          <a:latin typeface="Helvetica Neue" panose="020B0604020202020204" charset="0"/>
                        </a:rPr>
                        <a:t>7</a:t>
                      </a:r>
                      <a:endParaRPr lang="en-SG" sz="1400">
                        <a:latin typeface="Helvetica Neue" panose="020B0604020202020204" charset="0"/>
                      </a:endParaRPr>
                    </a:p>
                  </a:txBody>
                  <a:tcPr/>
                </a:tc>
                <a:extLst>
                  <a:ext uri="{0D108BD9-81ED-4DB2-BD59-A6C34878D82A}">
                    <a16:rowId xmlns:a16="http://schemas.microsoft.com/office/drawing/2014/main" val="781117794"/>
                  </a:ext>
                </a:extLst>
              </a:tr>
            </a:tbl>
          </a:graphicData>
        </a:graphic>
      </p:graphicFrame>
    </p:spTree>
    <p:extLst>
      <p:ext uri="{BB962C8B-B14F-4D97-AF65-F5344CB8AC3E}">
        <p14:creationId xmlns:p14="http://schemas.microsoft.com/office/powerpoint/2010/main" val="1953887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3" name="Picture 2">
            <a:extLst>
              <a:ext uri="{FF2B5EF4-FFF2-40B4-BE49-F238E27FC236}">
                <a16:creationId xmlns:a16="http://schemas.microsoft.com/office/drawing/2014/main" id="{3D230850-D0B7-9133-4AB7-0958317FE413}"/>
              </a:ext>
            </a:extLst>
          </p:cNvPr>
          <p:cNvPicPr>
            <a:picLocks noChangeAspect="1"/>
          </p:cNvPicPr>
          <p:nvPr/>
        </p:nvPicPr>
        <p:blipFill>
          <a:blip r:embed="rId4"/>
          <a:stretch>
            <a:fillRect/>
          </a:stretch>
        </p:blipFill>
        <p:spPr>
          <a:xfrm>
            <a:off x="0" y="4136984"/>
            <a:ext cx="3721210" cy="1001420"/>
          </a:xfrm>
          <a:prstGeom prst="rect">
            <a:avLst/>
          </a:prstGeom>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Teaching Notes</a:t>
            </a:r>
            <a:endParaRPr lang="en-US" sz="2400">
              <a:solidFill>
                <a:schemeClr val="accent4">
                  <a:lumMod val="75000"/>
                </a:schemeClr>
              </a:solidFill>
              <a:latin typeface="Helvetica Neue" panose="020B0604020202020204" charset="0"/>
              <a:cs typeface="Calibri"/>
            </a:endParaRPr>
          </a:p>
        </p:txBody>
      </p:sp>
      <p:graphicFrame>
        <p:nvGraphicFramePr>
          <p:cNvPr id="2" name="Table 1">
            <a:extLst>
              <a:ext uri="{FF2B5EF4-FFF2-40B4-BE49-F238E27FC236}">
                <a16:creationId xmlns:a16="http://schemas.microsoft.com/office/drawing/2014/main" id="{2AAAC6FA-D8B5-215D-AB7F-CDF9C4FD409B}"/>
              </a:ext>
            </a:extLst>
          </p:cNvPr>
          <p:cNvGraphicFramePr>
            <a:graphicFrameLocks noGrp="1"/>
          </p:cNvGraphicFramePr>
          <p:nvPr>
            <p:extLst>
              <p:ext uri="{D42A27DB-BD31-4B8C-83A1-F6EECF244321}">
                <p14:modId xmlns:p14="http://schemas.microsoft.com/office/powerpoint/2010/main" val="4266790848"/>
              </p:ext>
            </p:extLst>
          </p:nvPr>
        </p:nvGraphicFramePr>
        <p:xfrm>
          <a:off x="-6" y="734376"/>
          <a:ext cx="9143998" cy="3448011"/>
        </p:xfrm>
        <a:graphic>
          <a:graphicData uri="http://schemas.openxmlformats.org/drawingml/2006/table">
            <a:tbl>
              <a:tblPr firstRow="1" bandRow="1">
                <a:tableStyleId>{C4B1156A-380E-4F78-BDF5-A606A8083BF9}</a:tableStyleId>
              </a:tblPr>
              <a:tblGrid>
                <a:gridCol w="583892">
                  <a:extLst>
                    <a:ext uri="{9D8B030D-6E8A-4147-A177-3AD203B41FA5}">
                      <a16:colId xmlns:a16="http://schemas.microsoft.com/office/drawing/2014/main" val="724391793"/>
                    </a:ext>
                  </a:extLst>
                </a:gridCol>
                <a:gridCol w="1586429">
                  <a:extLst>
                    <a:ext uri="{9D8B030D-6E8A-4147-A177-3AD203B41FA5}">
                      <a16:colId xmlns:a16="http://schemas.microsoft.com/office/drawing/2014/main" val="1462178838"/>
                    </a:ext>
                  </a:extLst>
                </a:gridCol>
                <a:gridCol w="6114361">
                  <a:extLst>
                    <a:ext uri="{9D8B030D-6E8A-4147-A177-3AD203B41FA5}">
                      <a16:colId xmlns:a16="http://schemas.microsoft.com/office/drawing/2014/main" val="1060971356"/>
                    </a:ext>
                  </a:extLst>
                </a:gridCol>
                <a:gridCol w="859316">
                  <a:extLst>
                    <a:ext uri="{9D8B030D-6E8A-4147-A177-3AD203B41FA5}">
                      <a16:colId xmlns:a16="http://schemas.microsoft.com/office/drawing/2014/main" val="3536825702"/>
                    </a:ext>
                  </a:extLst>
                </a:gridCol>
              </a:tblGrid>
              <a:tr h="306490">
                <a:tc>
                  <a:txBody>
                    <a:bodyPr/>
                    <a:lstStyle/>
                    <a:p>
                      <a:r>
                        <a:rPr lang="en-US" sz="1400">
                          <a:latin typeface="Helvetica Neue" panose="020B0604020202020204" charset="0"/>
                        </a:rPr>
                        <a:t>No.</a:t>
                      </a:r>
                      <a:endParaRPr lang="en-SG" sz="1400">
                        <a:latin typeface="Helvetica Neue" panose="020B0604020202020204" charset="0"/>
                      </a:endParaRPr>
                    </a:p>
                  </a:txBody>
                  <a:tcPr/>
                </a:tc>
                <a:tc>
                  <a:txBody>
                    <a:bodyPr/>
                    <a:lstStyle/>
                    <a:p>
                      <a:r>
                        <a:rPr lang="en-US" sz="1400">
                          <a:latin typeface="Helvetica Neue" panose="020B0604020202020204" charset="0"/>
                        </a:rPr>
                        <a:t>Question</a:t>
                      </a:r>
                      <a:endParaRPr lang="en-SG" sz="1400">
                        <a:latin typeface="Helvetica Neue" panose="020B0604020202020204" charset="0"/>
                      </a:endParaRPr>
                    </a:p>
                  </a:txBody>
                  <a:tcPr/>
                </a:tc>
                <a:tc>
                  <a:txBody>
                    <a:bodyPr/>
                    <a:lstStyle/>
                    <a:p>
                      <a:r>
                        <a:rPr lang="en-US" sz="1400">
                          <a:latin typeface="Helvetica Neue" panose="020B0604020202020204" charset="0"/>
                        </a:rPr>
                        <a:t>Answer</a:t>
                      </a:r>
                      <a:endParaRPr lang="en-SG" sz="1400">
                        <a:latin typeface="Helvetica Neue" panose="020B0604020202020204" charset="0"/>
                      </a:endParaRPr>
                    </a:p>
                  </a:txBody>
                  <a:tcPr/>
                </a:tc>
                <a:tc>
                  <a:txBody>
                    <a:bodyPr/>
                    <a:lstStyle/>
                    <a:p>
                      <a:r>
                        <a:rPr lang="en-US" sz="1400">
                          <a:latin typeface="Helvetica Neue" panose="020B0604020202020204" charset="0"/>
                        </a:rPr>
                        <a:t>Slide</a:t>
                      </a:r>
                      <a:endParaRPr lang="en-SG" sz="1400">
                        <a:latin typeface="Helvetica Neue" panose="020B0604020202020204" charset="0"/>
                      </a:endParaRPr>
                    </a:p>
                  </a:txBody>
                  <a:tcPr/>
                </a:tc>
                <a:extLst>
                  <a:ext uri="{0D108BD9-81ED-4DB2-BD59-A6C34878D82A}">
                    <a16:rowId xmlns:a16="http://schemas.microsoft.com/office/drawing/2014/main" val="869867296"/>
                  </a:ext>
                </a:extLst>
              </a:tr>
              <a:tr h="996092">
                <a:tc>
                  <a:txBody>
                    <a:bodyPr/>
                    <a:lstStyle/>
                    <a:p>
                      <a:r>
                        <a:rPr lang="en-US" sz="1400">
                          <a:latin typeface="Helvetica Neue" panose="020B0604020202020204" charset="0"/>
                        </a:rPr>
                        <a:t>4.</a:t>
                      </a:r>
                      <a:endParaRPr lang="en-SG" sz="1400">
                        <a:latin typeface="Helvetica Neue"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rPr>
                        <a:t>What is the meaning of “youth-at-risk”? </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rPr>
                        <a:t>“Youth-at-risk” refers to young people who might face problems like drug use, failing school, or bad </a:t>
                      </a:r>
                      <a:r>
                        <a:rPr lang="en-US" sz="1400" err="1">
                          <a:latin typeface="Helvetica Neue" panose="020B0604020202020204" charset="0"/>
                        </a:rPr>
                        <a:t>behaviour</a:t>
                      </a:r>
                      <a:r>
                        <a:rPr lang="en-US" sz="1400">
                          <a:latin typeface="Helvetica Neue" panose="020B0604020202020204" charset="0"/>
                        </a:rPr>
                        <a:t>, and who might also struggle with feelings like being sad or worried.</a:t>
                      </a:r>
                    </a:p>
                  </a:txBody>
                  <a:tcPr/>
                </a:tc>
                <a:tc>
                  <a:txBody>
                    <a:bodyPr/>
                    <a:lstStyle/>
                    <a:p>
                      <a:r>
                        <a:rPr lang="en-US" sz="1400">
                          <a:latin typeface="Helvetica Neue" panose="020B0604020202020204" charset="0"/>
                        </a:rPr>
                        <a:t>8</a:t>
                      </a:r>
                      <a:endParaRPr lang="en-SG" sz="1400">
                        <a:latin typeface="Helvetica Neue" panose="020B0604020202020204" charset="0"/>
                      </a:endParaRPr>
                    </a:p>
                  </a:txBody>
                  <a:tcPr/>
                </a:tc>
                <a:extLst>
                  <a:ext uri="{0D108BD9-81ED-4DB2-BD59-A6C34878D82A}">
                    <a16:rowId xmlns:a16="http://schemas.microsoft.com/office/drawing/2014/main" val="1489498131"/>
                  </a:ext>
                </a:extLst>
              </a:tr>
              <a:tr h="2145429">
                <a:tc>
                  <a:txBody>
                    <a:bodyPr/>
                    <a:lstStyle/>
                    <a:p>
                      <a:r>
                        <a:rPr lang="en-US" sz="1400">
                          <a:latin typeface="Helvetica Neue" panose="020B0604020202020204" charset="0"/>
                        </a:rPr>
                        <a:t>5.</a:t>
                      </a:r>
                      <a:endParaRPr lang="en-SG" sz="1400">
                        <a:latin typeface="Helvetica Neue"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rPr>
                        <a:t>More about the Interactive Class Activity</a:t>
                      </a:r>
                    </a:p>
                  </a:txBody>
                  <a:tcPr/>
                </a:tc>
                <a:tc>
                  <a:txBody>
                    <a:bodyPr/>
                    <a:lstStyle/>
                    <a:p>
                      <a:pPr marL="285750" indent="-285750">
                        <a:buFont typeface="Arial" panose="020B0604020202020204" pitchFamily="34" charset="0"/>
                        <a:buChar char="•"/>
                      </a:pPr>
                      <a:r>
                        <a:rPr lang="en-US" sz="1400">
                          <a:latin typeface="Helvetica Neue" panose="020B0604020202020204" charset="0"/>
                        </a:rPr>
                        <a:t>Fundraising is key to Schools' Appeal and helps our social service users a lot. Starting with Schools' Appeal 2022, we have added a new co-creation part for schools.</a:t>
                      </a:r>
                    </a:p>
                    <a:p>
                      <a:pPr marL="285750" indent="-285750">
                        <a:buFont typeface="Arial" panose="020B0604020202020204" pitchFamily="34" charset="0"/>
                        <a:buChar char="•"/>
                      </a:pPr>
                      <a:r>
                        <a:rPr lang="en-US" sz="1400">
                          <a:latin typeface="Helvetica Neue" panose="020B0604020202020204" charset="0"/>
                        </a:rPr>
                        <a:t>Giving is for everyone—we can all contribute in different ways. Besides using donation envelopes and </a:t>
                      </a:r>
                      <a:r>
                        <a:rPr lang="en-US" sz="1400" err="1">
                          <a:latin typeface="Helvetica Neue" panose="020B0604020202020204" charset="0"/>
                        </a:rPr>
                        <a:t>PayNow</a:t>
                      </a:r>
                      <a:r>
                        <a:rPr lang="en-US" sz="1400">
                          <a:latin typeface="Helvetica Neue" panose="020B0604020202020204" charset="0"/>
                        </a:rPr>
                        <a:t> QR codes, interactive class activities will engage students in hands-on experiences, helping them to learn more about the people supported by CDA.</a:t>
                      </a:r>
                    </a:p>
                  </a:txBody>
                  <a:tcPr/>
                </a:tc>
                <a:tc>
                  <a:txBody>
                    <a:bodyPr/>
                    <a:lstStyle/>
                    <a:p>
                      <a:r>
                        <a:rPr lang="en-US" sz="1400">
                          <a:latin typeface="Helvetica Neue" panose="020B0604020202020204" charset="0"/>
                        </a:rPr>
                        <a:t>16</a:t>
                      </a:r>
                      <a:endParaRPr lang="en-SG" sz="1400">
                        <a:latin typeface="Helvetica Neue" panose="020B0604020202020204" charset="0"/>
                      </a:endParaRPr>
                    </a:p>
                  </a:txBody>
                  <a:tcPr/>
                </a:tc>
                <a:extLst>
                  <a:ext uri="{0D108BD9-81ED-4DB2-BD59-A6C34878D82A}">
                    <a16:rowId xmlns:a16="http://schemas.microsoft.com/office/drawing/2014/main" val="4281777604"/>
                  </a:ext>
                </a:extLst>
              </a:tr>
            </a:tbl>
          </a:graphicData>
        </a:graphic>
      </p:graphicFrame>
    </p:spTree>
    <p:extLst>
      <p:ext uri="{BB962C8B-B14F-4D97-AF65-F5344CB8AC3E}">
        <p14:creationId xmlns:p14="http://schemas.microsoft.com/office/powerpoint/2010/main" val="11599753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2" name="Picture 1">
            <a:extLst>
              <a:ext uri="{FF2B5EF4-FFF2-40B4-BE49-F238E27FC236}">
                <a16:creationId xmlns:a16="http://schemas.microsoft.com/office/drawing/2014/main" id="{06C1BD44-78F1-8515-FFCD-722515556D85}"/>
              </a:ext>
            </a:extLst>
          </p:cNvPr>
          <p:cNvPicPr>
            <a:picLocks noChangeAspect="1"/>
          </p:cNvPicPr>
          <p:nvPr/>
        </p:nvPicPr>
        <p:blipFill>
          <a:blip r:embed="rId4"/>
          <a:stretch>
            <a:fillRect/>
          </a:stretch>
        </p:blipFill>
        <p:spPr>
          <a:xfrm>
            <a:off x="-1" y="3275937"/>
            <a:ext cx="6920803" cy="1862467"/>
          </a:xfrm>
          <a:prstGeom prst="rect">
            <a:avLst/>
          </a:prstGeom>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Resource Page</a:t>
            </a:r>
            <a:endParaRPr lang="en-US" sz="2400">
              <a:solidFill>
                <a:schemeClr val="accent4">
                  <a:lumMod val="75000"/>
                </a:schemeClr>
              </a:solidFill>
              <a:latin typeface="Helvetica Neue" panose="020B0604020202020204" charset="0"/>
              <a:cs typeface="Calibri"/>
            </a:endParaRPr>
          </a:p>
        </p:txBody>
      </p:sp>
      <p:graphicFrame>
        <p:nvGraphicFramePr>
          <p:cNvPr id="3" name="Table 2">
            <a:extLst>
              <a:ext uri="{FF2B5EF4-FFF2-40B4-BE49-F238E27FC236}">
                <a16:creationId xmlns:a16="http://schemas.microsoft.com/office/drawing/2014/main" id="{FA625277-DE77-2845-0D2F-59FA581D83EB}"/>
              </a:ext>
            </a:extLst>
          </p:cNvPr>
          <p:cNvGraphicFramePr>
            <a:graphicFrameLocks noGrp="1"/>
          </p:cNvGraphicFramePr>
          <p:nvPr>
            <p:extLst>
              <p:ext uri="{D42A27DB-BD31-4B8C-83A1-F6EECF244321}">
                <p14:modId xmlns:p14="http://schemas.microsoft.com/office/powerpoint/2010/main" val="3020850534"/>
              </p:ext>
            </p:extLst>
          </p:nvPr>
        </p:nvGraphicFramePr>
        <p:xfrm>
          <a:off x="1" y="800351"/>
          <a:ext cx="9144000" cy="3001708"/>
        </p:xfrm>
        <a:graphic>
          <a:graphicData uri="http://schemas.openxmlformats.org/drawingml/2006/table">
            <a:tbl>
              <a:tblPr firstRow="1" bandRow="1">
                <a:tableStyleId>{C4B1156A-380E-4F78-BDF5-A606A8083BF9}</a:tableStyleId>
              </a:tblPr>
              <a:tblGrid>
                <a:gridCol w="572876">
                  <a:extLst>
                    <a:ext uri="{9D8B030D-6E8A-4147-A177-3AD203B41FA5}">
                      <a16:colId xmlns:a16="http://schemas.microsoft.com/office/drawing/2014/main" val="724391793"/>
                    </a:ext>
                  </a:extLst>
                </a:gridCol>
                <a:gridCol w="7825339">
                  <a:extLst>
                    <a:ext uri="{9D8B030D-6E8A-4147-A177-3AD203B41FA5}">
                      <a16:colId xmlns:a16="http://schemas.microsoft.com/office/drawing/2014/main" val="1060971356"/>
                    </a:ext>
                  </a:extLst>
                </a:gridCol>
                <a:gridCol w="745785">
                  <a:extLst>
                    <a:ext uri="{9D8B030D-6E8A-4147-A177-3AD203B41FA5}">
                      <a16:colId xmlns:a16="http://schemas.microsoft.com/office/drawing/2014/main" val="3536825702"/>
                    </a:ext>
                  </a:extLst>
                </a:gridCol>
              </a:tblGrid>
              <a:tr h="415854">
                <a:tc>
                  <a:txBody>
                    <a:bodyPr/>
                    <a:lstStyle/>
                    <a:p>
                      <a:r>
                        <a:rPr lang="en-US" sz="1400">
                          <a:latin typeface="Helvetica Neue" panose="020B0604020202020204" charset="0"/>
                        </a:rPr>
                        <a:t>No.</a:t>
                      </a:r>
                      <a:endParaRPr lang="en-SG" sz="1400">
                        <a:latin typeface="Helvetica Neue" panose="020B0604020202020204" charset="0"/>
                      </a:endParaRPr>
                    </a:p>
                  </a:txBody>
                  <a:tcPr/>
                </a:tc>
                <a:tc>
                  <a:txBody>
                    <a:bodyPr/>
                    <a:lstStyle/>
                    <a:p>
                      <a:r>
                        <a:rPr lang="en-US" sz="1400">
                          <a:latin typeface="Helvetica Neue" panose="020B0604020202020204" charset="0"/>
                        </a:rPr>
                        <a:t>Item and Embedded Links</a:t>
                      </a:r>
                      <a:endParaRPr lang="en-SG" sz="1400">
                        <a:latin typeface="Helvetica Neue" panose="020B0604020202020204" charset="0"/>
                      </a:endParaRPr>
                    </a:p>
                  </a:txBody>
                  <a:tcPr/>
                </a:tc>
                <a:tc>
                  <a:txBody>
                    <a:bodyPr/>
                    <a:lstStyle/>
                    <a:p>
                      <a:r>
                        <a:rPr lang="en-US" sz="1400">
                          <a:latin typeface="Helvetica Neue" panose="020B0604020202020204" charset="0"/>
                        </a:rPr>
                        <a:t>Slide</a:t>
                      </a:r>
                      <a:endParaRPr lang="en-SG" sz="1400">
                        <a:latin typeface="Helvetica Neue" panose="020B0604020202020204" charset="0"/>
                      </a:endParaRPr>
                    </a:p>
                  </a:txBody>
                  <a:tcPr/>
                </a:tc>
                <a:extLst>
                  <a:ext uri="{0D108BD9-81ED-4DB2-BD59-A6C34878D82A}">
                    <a16:rowId xmlns:a16="http://schemas.microsoft.com/office/drawing/2014/main" val="869867296"/>
                  </a:ext>
                </a:extLst>
              </a:tr>
              <a:tr h="318775">
                <a:tc>
                  <a:txBody>
                    <a:bodyPr/>
                    <a:lstStyle/>
                    <a:p>
                      <a:r>
                        <a:rPr lang="en-US" sz="1400">
                          <a:latin typeface="Helvetica Neue" panose="020B0604020202020204" charset="0"/>
                        </a:rPr>
                        <a:t>1.</a:t>
                      </a:r>
                      <a:endParaRPr lang="en-SG" sz="1400">
                        <a:latin typeface="Helvetica Neue"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en-US" sz="1400">
                          <a:latin typeface="Helvetica Neue" panose="020B0604020202020204" charset="0"/>
                          <a:hlinkClick r:id="rId5"/>
                        </a:rPr>
                        <a:t>Look Beyond My Disability, See the True Me - We are not that different – YouTube</a:t>
                      </a:r>
                      <a:r>
                        <a:rPr lang="en-US" sz="1400">
                          <a:latin typeface="Helvetica Neue" panose="020B0604020202020204" charset="0"/>
                        </a:rPr>
                        <a:t> </a:t>
                      </a:r>
                    </a:p>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endParaRPr lang="en-US" sz="1400">
                        <a:latin typeface="Helvetica Neue" panose="020B0604020202020204" charset="0"/>
                      </a:endParaRPr>
                    </a:p>
                  </a:txBody>
                  <a:tcPr/>
                </a:tc>
                <a:tc>
                  <a:txBody>
                    <a:bodyPr/>
                    <a:lstStyle/>
                    <a:p>
                      <a:r>
                        <a:rPr lang="en-US" sz="1400">
                          <a:latin typeface="Helvetica Neue" panose="020B0604020202020204" charset="0"/>
                        </a:rPr>
                        <a:t>4</a:t>
                      </a:r>
                      <a:endParaRPr lang="en-SG" sz="1400">
                        <a:latin typeface="Helvetica Neue" panose="020B0604020202020204" charset="0"/>
                      </a:endParaRPr>
                    </a:p>
                  </a:txBody>
                  <a:tcPr/>
                </a:tc>
                <a:extLst>
                  <a:ext uri="{0D108BD9-81ED-4DB2-BD59-A6C34878D82A}">
                    <a16:rowId xmlns:a16="http://schemas.microsoft.com/office/drawing/2014/main" val="1489498131"/>
                  </a:ext>
                </a:extLst>
              </a:tr>
              <a:tr h="434695">
                <a:tc>
                  <a:txBody>
                    <a:bodyPr/>
                    <a:lstStyle/>
                    <a:p>
                      <a:r>
                        <a:rPr lang="en-US" sz="1400">
                          <a:latin typeface="Helvetica Neue" panose="020B0604020202020204" charset="0"/>
                        </a:rPr>
                        <a:t>2.</a:t>
                      </a:r>
                      <a:endParaRPr lang="en-SG" sz="1400">
                        <a:latin typeface="Helvetica Neue" panose="020B0604020202020204" charset="0"/>
                      </a:endParaRPr>
                    </a:p>
                  </a:txBody>
                  <a:tcPr/>
                </a:tc>
                <a:tc>
                  <a:txBody>
                    <a:bodyPr/>
                    <a:lstStyle/>
                    <a:p>
                      <a:pPr marL="0" indent="0">
                        <a:buFont typeface="Arial" panose="020B0604020202020204" pitchFamily="34" charset="0"/>
                        <a:buNone/>
                      </a:pPr>
                      <a:r>
                        <a:rPr lang="en-US" sz="1400">
                          <a:latin typeface="Helvetica Neue" panose="020B0604020202020204" charset="0"/>
                          <a:hlinkClick r:id="rId6"/>
                        </a:rPr>
                        <a:t>Community Chest Charity TV Show 2023: Lucas (youtube.com)</a:t>
                      </a:r>
                      <a:endParaRPr lang="en-US" sz="1400">
                        <a:latin typeface="Helvetica Neue" panose="020B0604020202020204" charset="0"/>
                      </a:endParaRPr>
                    </a:p>
                    <a:p>
                      <a:pPr marL="0" indent="0">
                        <a:buFont typeface="Arial" panose="020B0604020202020204" pitchFamily="34" charset="0"/>
                        <a:buNone/>
                      </a:pPr>
                      <a:endParaRPr lang="en-US" sz="1400">
                        <a:latin typeface="Helvetica Neue" panose="020B0604020202020204" charset="0"/>
                      </a:endParaRPr>
                    </a:p>
                  </a:txBody>
                  <a:tcPr/>
                </a:tc>
                <a:tc>
                  <a:txBody>
                    <a:bodyPr/>
                    <a:lstStyle/>
                    <a:p>
                      <a:r>
                        <a:rPr lang="en-US" sz="1400">
                          <a:latin typeface="Helvetica Neue" panose="020B0604020202020204" charset="0"/>
                        </a:rPr>
                        <a:t>10</a:t>
                      </a:r>
                      <a:endParaRPr lang="en-SG" sz="1400">
                        <a:latin typeface="Helvetica Neue" panose="020B0604020202020204" charset="0"/>
                      </a:endParaRPr>
                    </a:p>
                  </a:txBody>
                  <a:tcPr/>
                </a:tc>
                <a:extLst>
                  <a:ext uri="{0D108BD9-81ED-4DB2-BD59-A6C34878D82A}">
                    <a16:rowId xmlns:a16="http://schemas.microsoft.com/office/drawing/2014/main" val="4281777604"/>
                  </a:ext>
                </a:extLst>
              </a:tr>
              <a:tr h="441866">
                <a:tc>
                  <a:txBody>
                    <a:bodyPr/>
                    <a:lstStyle/>
                    <a:p>
                      <a:r>
                        <a:rPr lang="en-US" sz="1400">
                          <a:latin typeface="Helvetica Neue" panose="020B0604020202020204" charset="0"/>
                        </a:rPr>
                        <a:t>3.</a:t>
                      </a:r>
                      <a:endParaRPr lang="en-SG" sz="1400">
                        <a:latin typeface="Helvetica Neue" panose="020B0604020202020204" charset="0"/>
                      </a:endParaRPr>
                    </a:p>
                  </a:txBody>
                  <a:tcPr/>
                </a:tc>
                <a:tc>
                  <a:txBody>
                    <a:bodyPr/>
                    <a:lstStyle/>
                    <a:p>
                      <a:pPr marL="0" lvl="0" indent="0" algn="l" rtl="0">
                        <a:spcBef>
                          <a:spcPts val="0"/>
                        </a:spcBef>
                        <a:spcAft>
                          <a:spcPts val="0"/>
                        </a:spcAft>
                        <a:buFont typeface="Arial" panose="020B0604020202020204" pitchFamily="34" charset="0"/>
                        <a:buNone/>
                      </a:pPr>
                      <a:r>
                        <a:rPr lang="en-US" sz="1400">
                          <a:latin typeface="Helvetica Neue" panose="020B0604020202020204" charset="0"/>
                          <a:hlinkClick r:id="rId7"/>
                        </a:rPr>
                        <a:t>Look Beyond My Disability, See The True Me - 'Fire in the Rain' Music Video – YouTube</a:t>
                      </a:r>
                      <a:r>
                        <a:rPr lang="en-US" sz="1400">
                          <a:latin typeface="Helvetica Neue" panose="020B0604020202020204" charset="0"/>
                        </a:rPr>
                        <a:t>  </a:t>
                      </a:r>
                      <a:endParaRPr lang="en-US" sz="1400">
                        <a:solidFill>
                          <a:schemeClr val="tx1"/>
                        </a:solidFill>
                        <a:latin typeface="Helvetica Neue" panose="020B0604020202020204" charset="0"/>
                      </a:endParaRPr>
                    </a:p>
                    <a:p>
                      <a:pPr marL="0" indent="0">
                        <a:buFont typeface="Arial" panose="020B0604020202020204" pitchFamily="34" charset="0"/>
                        <a:buNone/>
                      </a:pPr>
                      <a:endParaRPr lang="en-US" sz="1400">
                        <a:latin typeface="Helvetica Neue" panose="020B0604020202020204" charset="0"/>
                      </a:endParaRPr>
                    </a:p>
                  </a:txBody>
                  <a:tcPr/>
                </a:tc>
                <a:tc>
                  <a:txBody>
                    <a:bodyPr/>
                    <a:lstStyle/>
                    <a:p>
                      <a:r>
                        <a:rPr lang="en-US" sz="1400">
                          <a:latin typeface="Helvetica Neue" panose="020B0604020202020204" charset="0"/>
                        </a:rPr>
                        <a:t>22</a:t>
                      </a:r>
                      <a:endParaRPr lang="en-SG" sz="1400">
                        <a:latin typeface="Helvetica Neue" panose="020B0604020202020204" charset="0"/>
                      </a:endParaRPr>
                    </a:p>
                  </a:txBody>
                  <a:tcPr/>
                </a:tc>
                <a:extLst>
                  <a:ext uri="{0D108BD9-81ED-4DB2-BD59-A6C34878D82A}">
                    <a16:rowId xmlns:a16="http://schemas.microsoft.com/office/drawing/2014/main" val="781117794"/>
                  </a:ext>
                </a:extLst>
              </a:tr>
              <a:tr h="1031374">
                <a:tc>
                  <a:txBody>
                    <a:bodyPr/>
                    <a:lstStyle/>
                    <a:p>
                      <a:r>
                        <a:rPr lang="en-US" sz="1400">
                          <a:latin typeface="Helvetica Neue" panose="020B0604020202020204" charset="0"/>
                        </a:rPr>
                        <a:t>4.</a:t>
                      </a:r>
                      <a:endParaRPr lang="en-SG" sz="1400">
                        <a:latin typeface="Helvetica Neue"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a:latin typeface="Helvetica Neue" panose="020B0604020202020204" charset="0"/>
                          <a:hlinkClick r:id="rId8"/>
                        </a:rPr>
                        <a:t>CDA Campaign Page </a:t>
                      </a:r>
                      <a:r>
                        <a:rPr lang="en-US" sz="1400">
                          <a:latin typeface="Helvetica Neue" panose="020B0604020202020204" charset="0"/>
                        </a:rPr>
                        <a:t>for useful information including CDA campaign timeline and </a:t>
                      </a:r>
                      <a:r>
                        <a:rPr lang="en-US" sz="1400">
                          <a:latin typeface="Helvetica Neue" panose="020B0604020202020204" charset="0"/>
                          <a:hlinkClick r:id="rId9"/>
                        </a:rPr>
                        <a:t>FAQ</a:t>
                      </a:r>
                      <a:endParaRPr lang="en-US" sz="1400">
                        <a:latin typeface="Helvetica Neue" panose="020B060402020202020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a:latin typeface="Helvetica Neue" panose="020B0604020202020204" charset="0"/>
                      </a:endParaRP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400">
                          <a:solidFill>
                            <a:srgbClr val="D3222A"/>
                          </a:solidFill>
                          <a:latin typeface="Helvetica Neue" panose="020B0604020202020204" charset="0"/>
                        </a:rPr>
                        <a:t>For additional details, please approach your CCE/VIA teacher-in-charge who is the main point of contact with Community Chest. </a:t>
                      </a:r>
                    </a:p>
                  </a:txBody>
                  <a:tcPr/>
                </a:tc>
                <a:tc>
                  <a:txBody>
                    <a:bodyPr/>
                    <a:lstStyle/>
                    <a:p>
                      <a:endParaRPr lang="en-SG" sz="1400">
                        <a:latin typeface="Helvetica Neue" panose="020B0604020202020204" charset="0"/>
                      </a:endParaRPr>
                    </a:p>
                  </a:txBody>
                  <a:tcPr/>
                </a:tc>
                <a:extLst>
                  <a:ext uri="{0D108BD9-81ED-4DB2-BD59-A6C34878D82A}">
                    <a16:rowId xmlns:a16="http://schemas.microsoft.com/office/drawing/2014/main" val="120777616"/>
                  </a:ext>
                </a:extLst>
              </a:tr>
            </a:tbl>
          </a:graphicData>
        </a:graphic>
      </p:graphicFrame>
    </p:spTree>
    <p:extLst>
      <p:ext uri="{BB962C8B-B14F-4D97-AF65-F5344CB8AC3E}">
        <p14:creationId xmlns:p14="http://schemas.microsoft.com/office/powerpoint/2010/main" val="2335912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12" name="Title 1">
            <a:extLst>
              <a:ext uri="{FF2B5EF4-FFF2-40B4-BE49-F238E27FC236}">
                <a16:creationId xmlns:a16="http://schemas.microsoft.com/office/drawing/2014/main" id="{1FD3479B-0C62-BAD8-247D-3C4F5140858A}"/>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Important Reminders</a:t>
            </a:r>
            <a:endParaRPr lang="en-US" sz="2400">
              <a:solidFill>
                <a:schemeClr val="accent4">
                  <a:lumMod val="75000"/>
                </a:schemeClr>
              </a:solidFill>
              <a:latin typeface="Helvetica Neue" panose="020B0604020202020204" charset="0"/>
              <a:cs typeface="Calibri"/>
            </a:endParaRPr>
          </a:p>
        </p:txBody>
      </p:sp>
      <p:graphicFrame>
        <p:nvGraphicFramePr>
          <p:cNvPr id="2" name="Table 1">
            <a:extLst>
              <a:ext uri="{FF2B5EF4-FFF2-40B4-BE49-F238E27FC236}">
                <a16:creationId xmlns:a16="http://schemas.microsoft.com/office/drawing/2014/main" id="{E61AA388-F669-9919-0C5F-12F990BECFC4}"/>
              </a:ext>
            </a:extLst>
          </p:cNvPr>
          <p:cNvGraphicFramePr>
            <a:graphicFrameLocks noGrp="1"/>
          </p:cNvGraphicFramePr>
          <p:nvPr>
            <p:extLst>
              <p:ext uri="{D42A27DB-BD31-4B8C-83A1-F6EECF244321}">
                <p14:modId xmlns:p14="http://schemas.microsoft.com/office/powerpoint/2010/main" val="294216439"/>
              </p:ext>
            </p:extLst>
          </p:nvPr>
        </p:nvGraphicFramePr>
        <p:xfrm>
          <a:off x="2" y="734375"/>
          <a:ext cx="9143998" cy="4409124"/>
        </p:xfrm>
        <a:graphic>
          <a:graphicData uri="http://schemas.openxmlformats.org/drawingml/2006/table">
            <a:tbl>
              <a:tblPr firstRow="1" bandRow="1">
                <a:tableStyleId>{C4B1156A-380E-4F78-BDF5-A606A8083BF9}</a:tableStyleId>
              </a:tblPr>
              <a:tblGrid>
                <a:gridCol w="457206">
                  <a:extLst>
                    <a:ext uri="{9D8B030D-6E8A-4147-A177-3AD203B41FA5}">
                      <a16:colId xmlns:a16="http://schemas.microsoft.com/office/drawing/2014/main" val="724391793"/>
                    </a:ext>
                  </a:extLst>
                </a:gridCol>
                <a:gridCol w="1168392">
                  <a:extLst>
                    <a:ext uri="{9D8B030D-6E8A-4147-A177-3AD203B41FA5}">
                      <a16:colId xmlns:a16="http://schemas.microsoft.com/office/drawing/2014/main" val="1462178838"/>
                    </a:ext>
                  </a:extLst>
                </a:gridCol>
                <a:gridCol w="6888480">
                  <a:extLst>
                    <a:ext uri="{9D8B030D-6E8A-4147-A177-3AD203B41FA5}">
                      <a16:colId xmlns:a16="http://schemas.microsoft.com/office/drawing/2014/main" val="1060971356"/>
                    </a:ext>
                  </a:extLst>
                </a:gridCol>
                <a:gridCol w="629920">
                  <a:extLst>
                    <a:ext uri="{9D8B030D-6E8A-4147-A177-3AD203B41FA5}">
                      <a16:colId xmlns:a16="http://schemas.microsoft.com/office/drawing/2014/main" val="3536825702"/>
                    </a:ext>
                  </a:extLst>
                </a:gridCol>
              </a:tblGrid>
              <a:tr h="275571">
                <a:tc>
                  <a:txBody>
                    <a:bodyPr/>
                    <a:lstStyle/>
                    <a:p>
                      <a:r>
                        <a:rPr lang="en-US" sz="1200">
                          <a:latin typeface="Helvetica Neue"/>
                        </a:rPr>
                        <a:t>No.</a:t>
                      </a:r>
                      <a:endParaRPr lang="en-SG" sz="1200">
                        <a:latin typeface="Helvetica Neue"/>
                      </a:endParaRPr>
                    </a:p>
                  </a:txBody>
                  <a:tcPr/>
                </a:tc>
                <a:tc>
                  <a:txBody>
                    <a:bodyPr/>
                    <a:lstStyle/>
                    <a:p>
                      <a:r>
                        <a:rPr lang="en-US" sz="1200">
                          <a:latin typeface="Helvetica Neue"/>
                        </a:rPr>
                        <a:t>Item</a:t>
                      </a:r>
                      <a:endParaRPr lang="en-SG" sz="1200">
                        <a:latin typeface="Helvetica Neue"/>
                      </a:endParaRPr>
                    </a:p>
                  </a:txBody>
                  <a:tcPr/>
                </a:tc>
                <a:tc>
                  <a:txBody>
                    <a:bodyPr/>
                    <a:lstStyle/>
                    <a:p>
                      <a:r>
                        <a:rPr lang="en-US" sz="1200">
                          <a:latin typeface="Helvetica Neue"/>
                        </a:rPr>
                        <a:t>Remarks</a:t>
                      </a:r>
                      <a:endParaRPr lang="en-SG" sz="1200">
                        <a:latin typeface="Helvetica Neue"/>
                      </a:endParaRPr>
                    </a:p>
                  </a:txBody>
                  <a:tcPr/>
                </a:tc>
                <a:tc>
                  <a:txBody>
                    <a:bodyPr/>
                    <a:lstStyle/>
                    <a:p>
                      <a:r>
                        <a:rPr lang="en-US" sz="1200">
                          <a:latin typeface="Helvetica Neue"/>
                        </a:rPr>
                        <a:t>Slide</a:t>
                      </a:r>
                      <a:endParaRPr lang="en-SG" sz="1200">
                        <a:latin typeface="Helvetica Neue"/>
                      </a:endParaRPr>
                    </a:p>
                  </a:txBody>
                  <a:tcPr/>
                </a:tc>
                <a:extLst>
                  <a:ext uri="{0D108BD9-81ED-4DB2-BD59-A6C34878D82A}">
                    <a16:rowId xmlns:a16="http://schemas.microsoft.com/office/drawing/2014/main" val="869867296"/>
                  </a:ext>
                </a:extLst>
              </a:tr>
              <a:tr h="1377851">
                <a:tc>
                  <a:txBody>
                    <a:bodyPr/>
                    <a:lstStyle/>
                    <a:p>
                      <a:r>
                        <a:rPr lang="en-US" sz="1200">
                          <a:latin typeface="Helvetica Neue"/>
                        </a:rPr>
                        <a:t>1.</a:t>
                      </a:r>
                      <a:endParaRPr lang="en-SG" sz="1200">
                        <a:latin typeface="Helvetica Neue"/>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a:latin typeface="Helvetica Neue"/>
                        </a:rPr>
                        <a:t>Schools which opted for Envelope Donation</a:t>
                      </a:r>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a:latin typeface="Helvetica Neue"/>
                        </a:rPr>
                        <a:t>Please submit all filled envelopes to the CCE/VIA Teacher-in-charge for their follow-up with Community Chest. Please inform them if there are any envelopes which have been submitted </a:t>
                      </a:r>
                      <a:r>
                        <a:rPr lang="en-US" sz="1200" b="1" u="sng">
                          <a:latin typeface="Helvetica Neue"/>
                        </a:rPr>
                        <a:t>after</a:t>
                      </a:r>
                      <a:r>
                        <a:rPr lang="en-US" sz="1200">
                          <a:latin typeface="Helvetica Neue"/>
                        </a:rPr>
                        <a:t> the stipulated collection schedule for your school. </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a:latin typeface="Helvetica Neue" panose="020B0604020202020204" charset="0"/>
                        </a:rPr>
                        <a:t>For teachers’ consideration to open up digital payment option on slide 15 for students who are more comfortable with digital payment.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a:latin typeface="Helvetica Neue" panose="020B060402020202020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a:latin typeface="Helvetica Neue" panose="020B0604020202020204" charset="0"/>
                        </a:rPr>
                        <a:t>For schools that did not opt for donation envelopes: Teachers may remove slide 14. </a:t>
                      </a:r>
                    </a:p>
                  </a:txBody>
                  <a:tcPr/>
                </a:tc>
                <a:tc>
                  <a:txBody>
                    <a:bodyPr/>
                    <a:lstStyle/>
                    <a:p>
                      <a:r>
                        <a:rPr lang="en-US" sz="1200">
                          <a:latin typeface="Helvetica Neue"/>
                        </a:rPr>
                        <a:t>14</a:t>
                      </a:r>
                      <a:endParaRPr lang="en-SG" sz="1200">
                        <a:latin typeface="Helvetica Neue"/>
                      </a:endParaRPr>
                    </a:p>
                  </a:txBody>
                  <a:tcPr/>
                </a:tc>
                <a:extLst>
                  <a:ext uri="{0D108BD9-81ED-4DB2-BD59-A6C34878D82A}">
                    <a16:rowId xmlns:a16="http://schemas.microsoft.com/office/drawing/2014/main" val="1489498131"/>
                  </a:ext>
                </a:extLst>
              </a:tr>
              <a:tr h="1377851">
                <a:tc>
                  <a:txBody>
                    <a:bodyPr/>
                    <a:lstStyle/>
                    <a:p>
                      <a:r>
                        <a:rPr lang="en-US" sz="1200">
                          <a:latin typeface="Helvetica Neue"/>
                        </a:rPr>
                        <a:t>2.</a:t>
                      </a:r>
                      <a:endParaRPr lang="en-SG" sz="1200">
                        <a:latin typeface="Helvetica Neue"/>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a:latin typeface="Helvetica Neue"/>
                        </a:rPr>
                        <a:t>School which opted for </a:t>
                      </a:r>
                      <a:r>
                        <a:rPr lang="en-US" sz="1200" err="1">
                          <a:latin typeface="Helvetica Neue"/>
                        </a:rPr>
                        <a:t>Customised</a:t>
                      </a:r>
                      <a:r>
                        <a:rPr lang="en-US" sz="1200">
                          <a:latin typeface="Helvetica Neue"/>
                        </a:rPr>
                        <a:t> </a:t>
                      </a:r>
                      <a:r>
                        <a:rPr lang="en-US" sz="1200" err="1">
                          <a:latin typeface="Helvetica Neue"/>
                        </a:rPr>
                        <a:t>PayNow</a:t>
                      </a:r>
                      <a:r>
                        <a:rPr lang="en-US" sz="1200">
                          <a:latin typeface="Helvetica Neue"/>
                        </a:rPr>
                        <a:t> QR Code</a:t>
                      </a:r>
                    </a:p>
                  </a:txBody>
                  <a:tcPr/>
                </a:tc>
                <a:tc>
                  <a:txBody>
                    <a:bodyPr/>
                    <a:lstStyle/>
                    <a:p>
                      <a:pPr marL="171450" indent="-171450">
                        <a:buFont typeface="Arial" panose="020B0604020202020204" pitchFamily="34" charset="0"/>
                        <a:buChar char="•"/>
                      </a:pPr>
                      <a:r>
                        <a:rPr lang="en-US" sz="1200">
                          <a:latin typeface="Helvetica Neue" panose="020B0604020202020204" charset="0"/>
                        </a:rPr>
                        <a:t>The </a:t>
                      </a:r>
                      <a:r>
                        <a:rPr lang="en-US" sz="1200" err="1">
                          <a:latin typeface="Helvetica Neue" panose="020B0604020202020204" charset="0"/>
                        </a:rPr>
                        <a:t>PayNow</a:t>
                      </a:r>
                      <a:r>
                        <a:rPr lang="en-US" sz="1200">
                          <a:latin typeface="Helvetica Neue" panose="020B0604020202020204" charset="0"/>
                        </a:rPr>
                        <a:t> QR code embedded is a generic </a:t>
                      </a:r>
                      <a:r>
                        <a:rPr lang="en-US" sz="1200" err="1">
                          <a:latin typeface="Helvetica Neue" panose="020B0604020202020204" charset="0"/>
                        </a:rPr>
                        <a:t>PayNow</a:t>
                      </a:r>
                      <a:r>
                        <a:rPr lang="en-US" sz="1200">
                          <a:latin typeface="Helvetica Neue" panose="020B0604020202020204" charset="0"/>
                        </a:rPr>
                        <a:t> QR code for digital payment towards Youth Day Appeal (YDA) 2024.</a:t>
                      </a:r>
                    </a:p>
                    <a:p>
                      <a:pPr marL="171450" indent="-171450">
                        <a:buFont typeface="Arial" panose="020B0604020202020204" pitchFamily="34" charset="0"/>
                        <a:buChar char="•"/>
                      </a:pPr>
                      <a:r>
                        <a:rPr lang="en-US" sz="1200">
                          <a:latin typeface="Helvetica Neue" panose="020B0604020202020204" charset="0"/>
                        </a:rPr>
                        <a:t>Please seek the CCE/VIA teacher-in-charge for the </a:t>
                      </a:r>
                      <a:r>
                        <a:rPr lang="en-US" sz="1200" err="1">
                          <a:latin typeface="Helvetica Neue" panose="020B0604020202020204" charset="0"/>
                        </a:rPr>
                        <a:t>customised</a:t>
                      </a:r>
                      <a:r>
                        <a:rPr lang="en-US" sz="1200">
                          <a:latin typeface="Helvetica Neue" panose="020B0604020202020204" charset="0"/>
                        </a:rPr>
                        <a:t> </a:t>
                      </a:r>
                      <a:r>
                        <a:rPr lang="en-US" sz="1200" err="1">
                          <a:latin typeface="Helvetica Neue" panose="020B0604020202020204" charset="0"/>
                        </a:rPr>
                        <a:t>PayNow</a:t>
                      </a:r>
                      <a:r>
                        <a:rPr lang="en-US" sz="1200">
                          <a:latin typeface="Helvetica Neue" panose="020B0604020202020204" charset="0"/>
                        </a:rPr>
                        <a:t> QR code if this modality is selected by your school. </a:t>
                      </a:r>
                    </a:p>
                    <a:p>
                      <a:endParaRPr lang="en-US" sz="1200">
                        <a:latin typeface="Helvetica Neue" panose="020B0604020202020204" charset="0"/>
                      </a:endParaRPr>
                    </a:p>
                    <a:p>
                      <a:r>
                        <a:rPr lang="en-US" sz="1200">
                          <a:latin typeface="Helvetica Neue" panose="020B0604020202020204" charset="0"/>
                        </a:rPr>
                        <a:t>For schools that did not opt for </a:t>
                      </a:r>
                      <a:r>
                        <a:rPr lang="en-US" sz="1200" err="1">
                          <a:latin typeface="Helvetica Neue" panose="020B0604020202020204" charset="0"/>
                        </a:rPr>
                        <a:t>customised</a:t>
                      </a:r>
                      <a:r>
                        <a:rPr lang="en-US" sz="1200">
                          <a:latin typeface="Helvetica Neue" panose="020B0604020202020204" charset="0"/>
                        </a:rPr>
                        <a:t> </a:t>
                      </a:r>
                      <a:r>
                        <a:rPr lang="en-US" sz="1200" err="1">
                          <a:latin typeface="Helvetica Neue" panose="020B0604020202020204" charset="0"/>
                        </a:rPr>
                        <a:t>PayNow</a:t>
                      </a:r>
                      <a:r>
                        <a:rPr lang="en-US" sz="1200">
                          <a:latin typeface="Helvetica Neue" panose="020B0604020202020204" charset="0"/>
                        </a:rPr>
                        <a:t> QR code: Teachers may consider sharing the generic QR code for students who are more comfortable with digital payment.</a:t>
                      </a:r>
                    </a:p>
                  </a:txBody>
                  <a:tcPr/>
                </a:tc>
                <a:tc>
                  <a:txBody>
                    <a:bodyPr/>
                    <a:lstStyle/>
                    <a:p>
                      <a:r>
                        <a:rPr lang="en-US" sz="1200">
                          <a:latin typeface="Helvetica Neue"/>
                        </a:rPr>
                        <a:t>15</a:t>
                      </a:r>
                      <a:endParaRPr lang="en-SG" sz="1200">
                        <a:latin typeface="Helvetica Neue"/>
                      </a:endParaRPr>
                    </a:p>
                  </a:txBody>
                  <a:tcPr/>
                </a:tc>
                <a:extLst>
                  <a:ext uri="{0D108BD9-81ED-4DB2-BD59-A6C34878D82A}">
                    <a16:rowId xmlns:a16="http://schemas.microsoft.com/office/drawing/2014/main" val="4281777604"/>
                  </a:ext>
                </a:extLst>
              </a:tr>
              <a:tr h="1377851">
                <a:tc>
                  <a:txBody>
                    <a:bodyPr/>
                    <a:lstStyle/>
                    <a:p>
                      <a:r>
                        <a:rPr lang="en-US" sz="1200">
                          <a:latin typeface="Helvetica Neue"/>
                        </a:rPr>
                        <a:t>3.</a:t>
                      </a:r>
                      <a:endParaRPr lang="en-SG" sz="1200">
                        <a:latin typeface="Helvetica Neue"/>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a:latin typeface="Helvetica Neue"/>
                        </a:rPr>
                        <a:t>Schools which are participating in the Interactive Class Activity</a:t>
                      </a:r>
                    </a:p>
                  </a:txBody>
                  <a:tcPr/>
                </a:tc>
                <a:tc>
                  <a:txBody>
                    <a:bodyPr/>
                    <a:lstStyle/>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a:latin typeface="Helvetica Neue"/>
                        </a:rPr>
                        <a:t>We kindly request teachers to facilitate the proposed activity and encourage all students to share their thoughts. </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a:latin typeface="Helvetica Neue"/>
                        </a:rPr>
                        <a:t>After completing the activity, teachers should submit one of the following: </a:t>
                      </a:r>
                    </a:p>
                    <a:p>
                      <a:pPr marL="342900" indent="-342900">
                        <a:buAutoNum type="arabicPeriod"/>
                      </a:pPr>
                      <a:r>
                        <a:rPr lang="en-US" sz="1200" b="0">
                          <a:solidFill>
                            <a:schemeClr val="tx1"/>
                          </a:solidFill>
                          <a:latin typeface="Helvetica Neue"/>
                        </a:rPr>
                        <a:t>A Class Photo of Your Kindness Tree</a:t>
                      </a:r>
                    </a:p>
                    <a:p>
                      <a:pPr marL="342900" indent="-342900">
                        <a:buAutoNum type="arabicPeriod"/>
                      </a:pPr>
                      <a:r>
                        <a:rPr lang="en-US" sz="1200" b="0">
                          <a:solidFill>
                            <a:schemeClr val="tx1"/>
                          </a:solidFill>
                          <a:latin typeface="Helvetica Neue"/>
                        </a:rPr>
                        <a:t>Padlet Discussions (PDF Format)</a:t>
                      </a:r>
                      <a:endParaRPr lang="en-US" sz="1200">
                        <a:latin typeface="Helvetica Neue"/>
                      </a:endParaRP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200">
                          <a:latin typeface="Helvetica Neue"/>
                        </a:rPr>
                        <a:t>Please ensure submissions are emailed to </a:t>
                      </a:r>
                      <a:r>
                        <a:rPr lang="en-US" sz="1200">
                          <a:solidFill>
                            <a:schemeClr val="tx1"/>
                          </a:solidFill>
                          <a:latin typeface="Helvetica Neue"/>
                          <a:hlinkClick r:id="rId5"/>
                        </a:rPr>
                        <a:t>NCSS_School@ncss.gov.sg</a:t>
                      </a:r>
                      <a:r>
                        <a:rPr lang="en-US" sz="1200">
                          <a:latin typeface="Helvetica Neue"/>
                        </a:rPr>
                        <a:t> </a:t>
                      </a:r>
                      <a:r>
                        <a:rPr lang="en-US" sz="1200" b="1" u="sng">
                          <a:latin typeface="Helvetica Neue"/>
                        </a:rPr>
                        <a:t>by the end of October </a:t>
                      </a:r>
                      <a:r>
                        <a:rPr lang="en-US" sz="1200">
                          <a:latin typeface="Helvetica Neue"/>
                        </a:rPr>
                        <a:t>to unlock a Sharity merchandise set for families in need of assistance.</a:t>
                      </a:r>
                    </a:p>
                  </a:txBody>
                  <a:tcPr/>
                </a:tc>
                <a:tc>
                  <a:txBody>
                    <a:bodyPr/>
                    <a:lstStyle/>
                    <a:p>
                      <a:r>
                        <a:rPr lang="en-US" sz="1200">
                          <a:latin typeface="Helvetica Neue" panose="020B0604020202020204" charset="0"/>
                        </a:rPr>
                        <a:t>17 - 20</a:t>
                      </a:r>
                      <a:endParaRPr lang="en-SG" sz="1200">
                        <a:latin typeface="Helvetica Neue" panose="020B0604020202020204" charset="0"/>
                      </a:endParaRPr>
                    </a:p>
                  </a:txBody>
                  <a:tcPr/>
                </a:tc>
                <a:extLst>
                  <a:ext uri="{0D108BD9-81ED-4DB2-BD59-A6C34878D82A}">
                    <a16:rowId xmlns:a16="http://schemas.microsoft.com/office/drawing/2014/main" val="3252685753"/>
                  </a:ext>
                </a:extLst>
              </a:tr>
            </a:tbl>
          </a:graphicData>
        </a:graphic>
      </p:graphicFrame>
    </p:spTree>
    <p:extLst>
      <p:ext uri="{BB962C8B-B14F-4D97-AF65-F5344CB8AC3E}">
        <p14:creationId xmlns:p14="http://schemas.microsoft.com/office/powerpoint/2010/main" val="2605238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18" cy="5143501"/>
          </a:xfrm>
          <a:prstGeom prst="rect">
            <a:avLst/>
          </a:prstGeom>
          <a:noFill/>
          <a:ln>
            <a:noFill/>
          </a:ln>
        </p:spPr>
      </p:pic>
      <p:sp>
        <p:nvSpPr>
          <p:cNvPr id="2" name="Content Placeholder 3">
            <a:extLst>
              <a:ext uri="{FF2B5EF4-FFF2-40B4-BE49-F238E27FC236}">
                <a16:creationId xmlns:a16="http://schemas.microsoft.com/office/drawing/2014/main" id="{D97911E5-C117-4BB2-8785-A32F57062FA6}"/>
              </a:ext>
            </a:extLst>
          </p:cNvPr>
          <p:cNvSpPr txBox="1">
            <a:spLocks/>
          </p:cNvSpPr>
          <p:nvPr/>
        </p:nvSpPr>
        <p:spPr>
          <a:xfrm>
            <a:off x="2957539" y="2456487"/>
            <a:ext cx="7863596" cy="97606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solidFill>
                <a:schemeClr val="tx1">
                  <a:lumMod val="75000"/>
                  <a:lumOff val="25000"/>
                </a:schemeClr>
              </a:solidFill>
              <a:latin typeface="Helvetica Neue" panose="020B0604020202020204" charset="0"/>
              <a:cs typeface="Calibri"/>
            </a:endParaRPr>
          </a:p>
        </p:txBody>
      </p:sp>
      <p:sp>
        <p:nvSpPr>
          <p:cNvPr id="3" name="Rectangle 2">
            <a:extLst>
              <a:ext uri="{FF2B5EF4-FFF2-40B4-BE49-F238E27FC236}">
                <a16:creationId xmlns:a16="http://schemas.microsoft.com/office/drawing/2014/main" id="{35A60169-9751-3103-9869-0A556710577B}"/>
              </a:ext>
            </a:extLst>
          </p:cNvPr>
          <p:cNvSpPr/>
          <p:nvPr/>
        </p:nvSpPr>
        <p:spPr>
          <a:xfrm>
            <a:off x="3992806" y="1663809"/>
            <a:ext cx="4921136" cy="1815882"/>
          </a:xfrm>
          <a:prstGeom prst="rect">
            <a:avLst/>
          </a:prstGeom>
          <a:noFill/>
        </p:spPr>
        <p:txBody>
          <a:bodyPr wrap="square" lIns="91440" tIns="45720" rIns="91440" bIns="45720">
            <a:spAutoFit/>
          </a:bodyPr>
          <a:lstStyle/>
          <a:p>
            <a:pPr algn="ctr"/>
            <a:r>
              <a:rPr lang="en-US" sz="2800" b="1" cap="none" spc="0">
                <a:ln w="0"/>
                <a:solidFill>
                  <a:schemeClr val="accent4">
                    <a:lumMod val="75000"/>
                  </a:schemeClr>
                </a:solidFill>
                <a:latin typeface="Helvetica Neue" panose="020B0604020202020204" charset="0"/>
                <a:ea typeface="Calibri"/>
              </a:rPr>
              <a:t>Look Beyond My Disability, </a:t>
            </a:r>
          </a:p>
          <a:p>
            <a:pPr algn="ctr"/>
            <a:r>
              <a:rPr lang="en-US" sz="2800" b="1">
                <a:ln w="0"/>
                <a:solidFill>
                  <a:schemeClr val="accent4">
                    <a:lumMod val="75000"/>
                  </a:schemeClr>
                </a:solidFill>
                <a:latin typeface="Helvetica Neue" panose="020B0604020202020204" charset="0"/>
              </a:rPr>
              <a:t>See The True Me – </a:t>
            </a:r>
          </a:p>
          <a:p>
            <a:pPr algn="ctr"/>
            <a:r>
              <a:rPr lang="en-US" sz="2800" b="1">
                <a:ln w="0"/>
                <a:solidFill>
                  <a:schemeClr val="accent4">
                    <a:lumMod val="75000"/>
                  </a:schemeClr>
                </a:solidFill>
                <a:latin typeface="Helvetica Neue" panose="020B0604020202020204" charset="0"/>
              </a:rPr>
              <a:t>We Are Not That Different (Video)</a:t>
            </a:r>
            <a:endParaRPr lang="en-SG" sz="2800" b="1" cap="none" spc="0">
              <a:ln w="0"/>
              <a:solidFill>
                <a:schemeClr val="accent4">
                  <a:lumMod val="75000"/>
                </a:schemeClr>
              </a:solidFill>
            </a:endParaRPr>
          </a:p>
        </p:txBody>
      </p:sp>
      <p:sp>
        <p:nvSpPr>
          <p:cNvPr id="4" name="TextBox 3">
            <a:extLst>
              <a:ext uri="{FF2B5EF4-FFF2-40B4-BE49-F238E27FC236}">
                <a16:creationId xmlns:a16="http://schemas.microsoft.com/office/drawing/2014/main" id="{7914B83B-E7F8-3AE8-140A-A5562252423E}"/>
              </a:ext>
            </a:extLst>
          </p:cNvPr>
          <p:cNvSpPr txBox="1"/>
          <p:nvPr/>
        </p:nvSpPr>
        <p:spPr>
          <a:xfrm>
            <a:off x="3992806" y="3583456"/>
            <a:ext cx="5109630" cy="369332"/>
          </a:xfrm>
          <a:prstGeom prst="rect">
            <a:avLst/>
          </a:prstGeom>
          <a:noFill/>
        </p:spPr>
        <p:txBody>
          <a:bodyPr wrap="square">
            <a:spAutoFit/>
          </a:bodyPr>
          <a:lstStyle/>
          <a:p>
            <a:pPr algn="ctr"/>
            <a:r>
              <a:rPr lang="en-US" sz="1800">
                <a:ln w="0"/>
                <a:solidFill>
                  <a:srgbClr val="253E8E"/>
                </a:solidFill>
                <a:latin typeface="Helvetica Neue" panose="020B0604020202020204" charset="0"/>
              </a:rPr>
              <a:t>Everyone can do great things in life. </a:t>
            </a:r>
          </a:p>
        </p:txBody>
      </p:sp>
    </p:spTree>
    <p:extLst>
      <p:ext uri="{BB962C8B-B14F-4D97-AF65-F5344CB8AC3E}">
        <p14:creationId xmlns:p14="http://schemas.microsoft.com/office/powerpoint/2010/main" val="1118369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8" name="Title 1">
            <a:extLst>
              <a:ext uri="{FF2B5EF4-FFF2-40B4-BE49-F238E27FC236}">
                <a16:creationId xmlns:a16="http://schemas.microsoft.com/office/drawing/2014/main" id="{5ACEBFD0-F0F9-2794-FAFE-2F8FEAECFCE7}"/>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See The True Me</a:t>
            </a:r>
            <a:endParaRPr lang="en-US" sz="2400">
              <a:solidFill>
                <a:schemeClr val="accent4">
                  <a:lumMod val="75000"/>
                </a:schemeClr>
              </a:solidFill>
              <a:latin typeface="Helvetica Neue" panose="020B0604020202020204" charset="0"/>
              <a:cs typeface="Calibri"/>
            </a:endParaRPr>
          </a:p>
        </p:txBody>
      </p:sp>
      <p:sp>
        <p:nvSpPr>
          <p:cNvPr id="10" name="TextBox 9">
            <a:extLst>
              <a:ext uri="{FF2B5EF4-FFF2-40B4-BE49-F238E27FC236}">
                <a16:creationId xmlns:a16="http://schemas.microsoft.com/office/drawing/2014/main" id="{9BAE94C8-EE40-B4E4-180C-7AAB4B57F7F6}"/>
              </a:ext>
            </a:extLst>
          </p:cNvPr>
          <p:cNvSpPr txBox="1"/>
          <p:nvPr/>
        </p:nvSpPr>
        <p:spPr>
          <a:xfrm>
            <a:off x="353680" y="622866"/>
            <a:ext cx="8395684" cy="923330"/>
          </a:xfrm>
          <a:prstGeom prst="rect">
            <a:avLst/>
          </a:prstGeom>
          <a:noFill/>
        </p:spPr>
        <p:txBody>
          <a:bodyPr wrap="square">
            <a:spAutoFit/>
          </a:bodyPr>
          <a:lstStyle/>
          <a:p>
            <a:pPr algn="ctr"/>
            <a:r>
              <a:rPr lang="en-US" sz="1800">
                <a:solidFill>
                  <a:srgbClr val="034DA0"/>
                </a:solidFill>
                <a:latin typeface="Helvetica Neue" panose="020B0604020202020204" charset="0"/>
                <a:cs typeface="Calibri"/>
              </a:rPr>
              <a:t>Everyone is special in their own way. </a:t>
            </a:r>
          </a:p>
          <a:p>
            <a:pPr algn="ctr"/>
            <a:r>
              <a:rPr lang="en-US" sz="1800">
                <a:solidFill>
                  <a:srgbClr val="034DA0"/>
                </a:solidFill>
                <a:latin typeface="Helvetica Neue" panose="020B0604020202020204" charset="0"/>
                <a:cs typeface="Calibri"/>
              </a:rPr>
              <a:t>When we look past what makes us different, we see what people can do. </a:t>
            </a:r>
          </a:p>
          <a:p>
            <a:pPr algn="ctr"/>
            <a:r>
              <a:rPr lang="en-US" sz="1800">
                <a:solidFill>
                  <a:srgbClr val="034DA0"/>
                </a:solidFill>
                <a:latin typeface="Helvetica Neue" panose="020B0604020202020204" charset="0"/>
                <a:cs typeface="Calibri"/>
              </a:rPr>
              <a:t>Watch this video to see how everyone can follow their dreams and be happy</a:t>
            </a:r>
            <a:r>
              <a:rPr lang="en-US" sz="1800">
                <a:solidFill>
                  <a:schemeClr val="tx1">
                    <a:lumMod val="75000"/>
                    <a:lumOff val="25000"/>
                  </a:schemeClr>
                </a:solidFill>
                <a:latin typeface="Helvetica Neue" panose="020B0604020202020204" charset="0"/>
                <a:cs typeface="Calibri"/>
              </a:rPr>
              <a:t>.</a:t>
            </a:r>
          </a:p>
        </p:txBody>
      </p:sp>
      <p:pic>
        <p:nvPicPr>
          <p:cNvPr id="11" name="Picture 10">
            <a:hlinkClick r:id="rId5"/>
            <a:extLst>
              <a:ext uri="{FF2B5EF4-FFF2-40B4-BE49-F238E27FC236}">
                <a16:creationId xmlns:a16="http://schemas.microsoft.com/office/drawing/2014/main" id="{F885AD0A-FB24-B220-79E4-FFFED7795BBE}"/>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592602" y="1636740"/>
            <a:ext cx="3958795" cy="2226823"/>
          </a:xfrm>
          <a:prstGeom prst="rect">
            <a:avLst/>
          </a:prstGeom>
        </p:spPr>
      </p:pic>
    </p:spTree>
    <p:extLst>
      <p:ext uri="{BB962C8B-B14F-4D97-AF65-F5344CB8AC3E}">
        <p14:creationId xmlns:p14="http://schemas.microsoft.com/office/powerpoint/2010/main" val="1265488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pic>
        <p:nvPicPr>
          <p:cNvPr id="58" name="Google Shape;58;p3"/>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4018" cy="5143501"/>
          </a:xfrm>
          <a:prstGeom prst="rect">
            <a:avLst/>
          </a:prstGeom>
          <a:noFill/>
          <a:ln>
            <a:noFill/>
          </a:ln>
        </p:spPr>
      </p:pic>
      <p:sp>
        <p:nvSpPr>
          <p:cNvPr id="2" name="Content Placeholder 3">
            <a:extLst>
              <a:ext uri="{FF2B5EF4-FFF2-40B4-BE49-F238E27FC236}">
                <a16:creationId xmlns:a16="http://schemas.microsoft.com/office/drawing/2014/main" id="{D97911E5-C117-4BB2-8785-A32F57062FA6}"/>
              </a:ext>
            </a:extLst>
          </p:cNvPr>
          <p:cNvSpPr txBox="1">
            <a:spLocks/>
          </p:cNvSpPr>
          <p:nvPr/>
        </p:nvSpPr>
        <p:spPr>
          <a:xfrm>
            <a:off x="2957539" y="2456487"/>
            <a:ext cx="7863596" cy="976064"/>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solidFill>
                <a:schemeClr val="tx1">
                  <a:lumMod val="75000"/>
                  <a:lumOff val="25000"/>
                </a:schemeClr>
              </a:solidFill>
              <a:latin typeface="Helvetica Neue" panose="020B0604020202020204" charset="0"/>
              <a:cs typeface="Calibri"/>
            </a:endParaRPr>
          </a:p>
        </p:txBody>
      </p:sp>
      <p:sp>
        <p:nvSpPr>
          <p:cNvPr id="3" name="Rectangle 2">
            <a:extLst>
              <a:ext uri="{FF2B5EF4-FFF2-40B4-BE49-F238E27FC236}">
                <a16:creationId xmlns:a16="http://schemas.microsoft.com/office/drawing/2014/main" id="{35A60169-9751-3103-9869-0A556710577B}"/>
              </a:ext>
            </a:extLst>
          </p:cNvPr>
          <p:cNvSpPr/>
          <p:nvPr/>
        </p:nvSpPr>
        <p:spPr>
          <a:xfrm>
            <a:off x="3992806" y="1879252"/>
            <a:ext cx="4921136" cy="1384995"/>
          </a:xfrm>
          <a:prstGeom prst="rect">
            <a:avLst/>
          </a:prstGeom>
          <a:noFill/>
        </p:spPr>
        <p:txBody>
          <a:bodyPr wrap="square" lIns="91440" tIns="45720" rIns="91440" bIns="45720">
            <a:spAutoFit/>
          </a:bodyPr>
          <a:lstStyle/>
          <a:p>
            <a:pPr algn="ctr"/>
            <a:r>
              <a:rPr lang="en-US" sz="2800" b="1" cap="none" spc="0">
                <a:ln w="0"/>
                <a:solidFill>
                  <a:schemeClr val="accent4">
                    <a:lumMod val="75000"/>
                  </a:schemeClr>
                </a:solidFill>
                <a:latin typeface="Helvetica Neue" panose="020B0604020202020204" charset="0"/>
                <a:ea typeface="Calibri"/>
              </a:rPr>
              <a:t>Community Chest Children’s Day Appeal and the Impact of Giving</a:t>
            </a:r>
            <a:endParaRPr lang="en-SG" sz="2800" b="1" cap="none" spc="0">
              <a:ln w="0"/>
              <a:solidFill>
                <a:schemeClr val="accent4">
                  <a:lumMod val="75000"/>
                </a:schemeClr>
              </a:solidFill>
            </a:endParaRPr>
          </a:p>
        </p:txBody>
      </p:sp>
      <p:sp>
        <p:nvSpPr>
          <p:cNvPr id="4" name="TextBox 3">
            <a:extLst>
              <a:ext uri="{FF2B5EF4-FFF2-40B4-BE49-F238E27FC236}">
                <a16:creationId xmlns:a16="http://schemas.microsoft.com/office/drawing/2014/main" id="{7914B83B-E7F8-3AE8-140A-A5562252423E}"/>
              </a:ext>
            </a:extLst>
          </p:cNvPr>
          <p:cNvSpPr txBox="1"/>
          <p:nvPr/>
        </p:nvSpPr>
        <p:spPr>
          <a:xfrm>
            <a:off x="3898559" y="3318529"/>
            <a:ext cx="5109630" cy="369332"/>
          </a:xfrm>
          <a:prstGeom prst="rect">
            <a:avLst/>
          </a:prstGeom>
          <a:noFill/>
        </p:spPr>
        <p:txBody>
          <a:bodyPr wrap="square">
            <a:spAutoFit/>
          </a:bodyPr>
          <a:lstStyle/>
          <a:p>
            <a:pPr algn="ctr"/>
            <a:r>
              <a:rPr lang="en-US" sz="1800">
                <a:ln w="0"/>
                <a:solidFill>
                  <a:srgbClr val="034DA0"/>
                </a:solidFill>
                <a:latin typeface="Helvetica Neue" panose="020B0604020202020204" charset="0"/>
              </a:rPr>
              <a:t>Your support helps people live better</a:t>
            </a:r>
            <a:r>
              <a:rPr lang="en-US" sz="1800">
                <a:ln w="0"/>
                <a:solidFill>
                  <a:srgbClr val="034DA0"/>
                </a:solidFill>
                <a:effectLst>
                  <a:outerShdw blurRad="38100" dist="25400" dir="5400000" algn="ctr" rotWithShape="0">
                    <a:srgbClr val="6E747A">
                      <a:alpha val="43000"/>
                    </a:srgbClr>
                  </a:outerShdw>
                </a:effectLst>
                <a:latin typeface="Helvetica Neue" panose="020B0604020202020204" charset="0"/>
              </a:rPr>
              <a:t>.</a:t>
            </a:r>
          </a:p>
        </p:txBody>
      </p:sp>
    </p:spTree>
    <p:extLst>
      <p:ext uri="{BB962C8B-B14F-4D97-AF65-F5344CB8AC3E}">
        <p14:creationId xmlns:p14="http://schemas.microsoft.com/office/powerpoint/2010/main" val="2961417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About Community Chest</a:t>
            </a:r>
            <a:endParaRPr lang="en-US" sz="2400">
              <a:solidFill>
                <a:schemeClr val="accent4">
                  <a:lumMod val="75000"/>
                </a:schemeClr>
              </a:solidFill>
              <a:latin typeface="Helvetica Neue" panose="020B0604020202020204" charset="0"/>
              <a:cs typeface="Calibri"/>
            </a:endParaRPr>
          </a:p>
        </p:txBody>
      </p:sp>
      <p:sp>
        <p:nvSpPr>
          <p:cNvPr id="4" name="Oval 3">
            <a:extLst>
              <a:ext uri="{FF2B5EF4-FFF2-40B4-BE49-F238E27FC236}">
                <a16:creationId xmlns:a16="http://schemas.microsoft.com/office/drawing/2014/main" id="{AE0481CB-F5F2-B309-2696-F3AB5313549A}"/>
              </a:ext>
            </a:extLst>
          </p:cNvPr>
          <p:cNvSpPr/>
          <p:nvPr/>
        </p:nvSpPr>
        <p:spPr>
          <a:xfrm>
            <a:off x="205250" y="734336"/>
            <a:ext cx="8723598" cy="2952139"/>
          </a:xfrm>
          <a:prstGeom prst="ellipse">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Chord 4">
            <a:extLst>
              <a:ext uri="{FF2B5EF4-FFF2-40B4-BE49-F238E27FC236}">
                <a16:creationId xmlns:a16="http://schemas.microsoft.com/office/drawing/2014/main" id="{C4A39B49-DF05-A526-AEDB-D95028798A18}"/>
              </a:ext>
            </a:extLst>
          </p:cNvPr>
          <p:cNvSpPr/>
          <p:nvPr/>
        </p:nvSpPr>
        <p:spPr>
          <a:xfrm>
            <a:off x="187786" y="743302"/>
            <a:ext cx="8784947" cy="2943173"/>
          </a:xfrm>
          <a:prstGeom prst="chord">
            <a:avLst>
              <a:gd name="adj1" fmla="val 2698672"/>
              <a:gd name="adj2" fmla="val 16871600"/>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6" name="TextBox 5">
            <a:extLst>
              <a:ext uri="{FF2B5EF4-FFF2-40B4-BE49-F238E27FC236}">
                <a16:creationId xmlns:a16="http://schemas.microsoft.com/office/drawing/2014/main" id="{F4413E3E-7B59-67B8-DF58-2867F354C30E}"/>
              </a:ext>
            </a:extLst>
          </p:cNvPr>
          <p:cNvSpPr txBox="1"/>
          <p:nvPr/>
        </p:nvSpPr>
        <p:spPr>
          <a:xfrm>
            <a:off x="1335480" y="1974846"/>
            <a:ext cx="3411023" cy="1128747"/>
          </a:xfrm>
          <a:prstGeom prst="rect">
            <a:avLst/>
          </a:prstGeom>
          <a:noFill/>
        </p:spPr>
        <p:txBody>
          <a:bodyPr wrap="square" lIns="91440" tIns="45720" rIns="91440" bIns="45720" rtlCol="0" anchor="t">
            <a:spAutoFit/>
          </a:bodyPr>
          <a:lstStyle/>
          <a:p>
            <a:pPr algn="ctr"/>
            <a:r>
              <a:rPr lang="en-US" sz="1700" dirty="0">
                <a:solidFill>
                  <a:srgbClr val="034DA0"/>
                </a:solidFill>
                <a:latin typeface="Helvetica Neue"/>
              </a:rPr>
              <a:t>Unite everyone and support more than 500 charities in getting better</a:t>
            </a:r>
          </a:p>
          <a:p>
            <a:pPr algn="ctr"/>
            <a:endParaRPr lang="en-US" sz="1700" dirty="0">
              <a:solidFill>
                <a:srgbClr val="034DA0"/>
              </a:solidFill>
              <a:latin typeface="Helvetica Neue" panose="020B0604020202020204" charset="0"/>
            </a:endParaRPr>
          </a:p>
          <a:p>
            <a:pPr algn="ctr"/>
            <a:endParaRPr lang="en-US" sz="1700" dirty="0">
              <a:solidFill>
                <a:srgbClr val="034DA0"/>
              </a:solidFill>
              <a:latin typeface="Helvetica Neue" panose="020B0604020202020204" charset="0"/>
            </a:endParaRPr>
          </a:p>
        </p:txBody>
      </p:sp>
      <p:sp>
        <p:nvSpPr>
          <p:cNvPr id="13" name="Centralised body channelling resources to social service agencies, which support communities in need in Singapore">
            <a:extLst>
              <a:ext uri="{FF2B5EF4-FFF2-40B4-BE49-F238E27FC236}">
                <a16:creationId xmlns:a16="http://schemas.microsoft.com/office/drawing/2014/main" id="{335D2504-58B0-100E-D216-E348FCAC56AB}"/>
              </a:ext>
            </a:extLst>
          </p:cNvPr>
          <p:cNvSpPr txBox="1"/>
          <p:nvPr/>
        </p:nvSpPr>
        <p:spPr>
          <a:xfrm>
            <a:off x="5827556" y="1985339"/>
            <a:ext cx="2227399" cy="836126"/>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25400" tIns="25400" rIns="25400" bIns="25400">
            <a:spAutoFit/>
          </a:bodyPr>
          <a:lstStyle/>
          <a:p>
            <a:pPr algn="ctr">
              <a:defRPr sz="2800" spc="56">
                <a:solidFill>
                  <a:srgbClr val="000000">
                    <a:alpha val="70000"/>
                  </a:srgbClr>
                </a:solidFill>
                <a:latin typeface="MyriadPro-Light"/>
                <a:ea typeface="MyriadPro-Light"/>
                <a:cs typeface="MyriadPro-Light"/>
                <a:sym typeface="MyriadPro-Light"/>
              </a:defRPr>
            </a:pPr>
            <a:r>
              <a:rPr lang="en-US" sz="1700">
                <a:solidFill>
                  <a:schemeClr val="tx1"/>
                </a:solidFill>
                <a:latin typeface="Helvetica Neue" panose="020B0604020202020204" charset="0"/>
              </a:rPr>
              <a:t>A team in NCSS that gathers support to help people in need </a:t>
            </a:r>
            <a:endParaRPr lang="en-US" sz="1700">
              <a:solidFill>
                <a:schemeClr val="tx1"/>
              </a:solidFill>
              <a:latin typeface="Helvetica Neue" panose="020B0604020202020204" charset="0"/>
              <a:ea typeface="MyriadPro-Semibold"/>
              <a:cs typeface="MyriadPro-Semibold"/>
              <a:sym typeface="MyriadPro-Semibold"/>
            </a:endParaRPr>
          </a:p>
        </p:txBody>
      </p:sp>
      <p:grpSp>
        <p:nvGrpSpPr>
          <p:cNvPr id="15" name="Group 14">
            <a:extLst>
              <a:ext uri="{FF2B5EF4-FFF2-40B4-BE49-F238E27FC236}">
                <a16:creationId xmlns:a16="http://schemas.microsoft.com/office/drawing/2014/main" id="{E09FC2FD-1A2F-4D0F-DAE3-D59C209BA3B0}"/>
              </a:ext>
            </a:extLst>
          </p:cNvPr>
          <p:cNvGrpSpPr>
            <a:grpSpLocks noChangeAspect="1"/>
          </p:cNvGrpSpPr>
          <p:nvPr/>
        </p:nvGrpSpPr>
        <p:grpSpPr>
          <a:xfrm>
            <a:off x="6742624" y="2920997"/>
            <a:ext cx="397261" cy="374696"/>
            <a:chOff x="866120" y="7283920"/>
            <a:chExt cx="1461045" cy="1434286"/>
          </a:xfrm>
        </p:grpSpPr>
        <p:sp>
          <p:nvSpPr>
            <p:cNvPr id="16" name="Shape">
              <a:extLst>
                <a:ext uri="{FF2B5EF4-FFF2-40B4-BE49-F238E27FC236}">
                  <a16:creationId xmlns:a16="http://schemas.microsoft.com/office/drawing/2014/main" id="{9EF5FF43-33D5-07F0-2B15-A348377828A3}"/>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rgbClr val="92D050"/>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800"/>
            </a:p>
          </p:txBody>
        </p:sp>
        <p:sp>
          <p:nvSpPr>
            <p:cNvPr id="17" name="Shape">
              <a:extLst>
                <a:ext uri="{FF2B5EF4-FFF2-40B4-BE49-F238E27FC236}">
                  <a16:creationId xmlns:a16="http://schemas.microsoft.com/office/drawing/2014/main" id="{49FB67DD-7BD6-9F2A-B8BE-162AF035C9E9}"/>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800"/>
            </a:p>
          </p:txBody>
        </p:sp>
      </p:grpSp>
      <p:pic>
        <p:nvPicPr>
          <p:cNvPr id="23" name="Picture 22" descr="A logo with text overlay&#10;&#10;Description automatically generated">
            <a:extLst>
              <a:ext uri="{FF2B5EF4-FFF2-40B4-BE49-F238E27FC236}">
                <a16:creationId xmlns:a16="http://schemas.microsoft.com/office/drawing/2014/main" id="{FFB6AD00-A1F2-5875-E4D9-1849514746F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590318" y="1012953"/>
            <a:ext cx="2083743" cy="1080000"/>
          </a:xfrm>
          <a:prstGeom prst="rect">
            <a:avLst/>
          </a:prstGeom>
        </p:spPr>
      </p:pic>
      <p:pic>
        <p:nvPicPr>
          <p:cNvPr id="25" name="Picture 24" descr="A logo with colorful people and text&#10;&#10;Description automatically generated">
            <a:extLst>
              <a:ext uri="{FF2B5EF4-FFF2-40B4-BE49-F238E27FC236}">
                <a16:creationId xmlns:a16="http://schemas.microsoft.com/office/drawing/2014/main" id="{0C4147A3-8CDA-0D6A-3F13-EE9879E948C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22958" y="995020"/>
            <a:ext cx="1797503" cy="1080000"/>
          </a:xfrm>
          <a:prstGeom prst="rect">
            <a:avLst/>
          </a:prstGeom>
        </p:spPr>
      </p:pic>
      <p:grpSp>
        <p:nvGrpSpPr>
          <p:cNvPr id="29" name="Group 28">
            <a:extLst>
              <a:ext uri="{FF2B5EF4-FFF2-40B4-BE49-F238E27FC236}">
                <a16:creationId xmlns:a16="http://schemas.microsoft.com/office/drawing/2014/main" id="{BE37942F-D3BE-A3DA-D12D-D223C5ED6A40}"/>
              </a:ext>
            </a:extLst>
          </p:cNvPr>
          <p:cNvGrpSpPr>
            <a:grpSpLocks noChangeAspect="1"/>
          </p:cNvGrpSpPr>
          <p:nvPr/>
        </p:nvGrpSpPr>
        <p:grpSpPr>
          <a:xfrm>
            <a:off x="2839593" y="2816709"/>
            <a:ext cx="397261" cy="374696"/>
            <a:chOff x="866120" y="7283920"/>
            <a:chExt cx="1461045" cy="1434286"/>
          </a:xfrm>
        </p:grpSpPr>
        <p:sp>
          <p:nvSpPr>
            <p:cNvPr id="30" name="Shape">
              <a:extLst>
                <a:ext uri="{FF2B5EF4-FFF2-40B4-BE49-F238E27FC236}">
                  <a16:creationId xmlns:a16="http://schemas.microsoft.com/office/drawing/2014/main" id="{C03CCCEF-E0A1-9B06-C313-923F35608303}"/>
                </a:ext>
              </a:extLst>
            </p:cNvPr>
            <p:cNvSpPr/>
            <p:nvPr/>
          </p:nvSpPr>
          <p:spPr>
            <a:xfrm>
              <a:off x="932440" y="7283920"/>
              <a:ext cx="1394725" cy="1257793"/>
            </a:xfrm>
            <a:custGeom>
              <a:avLst/>
              <a:gdLst/>
              <a:ahLst/>
              <a:cxnLst>
                <a:cxn ang="0">
                  <a:pos x="wd2" y="hd2"/>
                </a:cxn>
                <a:cxn ang="5400000">
                  <a:pos x="wd2" y="hd2"/>
                </a:cxn>
                <a:cxn ang="10800000">
                  <a:pos x="wd2" y="hd2"/>
                </a:cxn>
                <a:cxn ang="16200000">
                  <a:pos x="wd2" y="hd2"/>
                </a:cxn>
              </a:cxnLst>
              <a:rect l="0" t="0" r="r" b="b"/>
              <a:pathLst>
                <a:path w="20919" h="20747" extrusionOk="0">
                  <a:moveTo>
                    <a:pt x="19243" y="2163"/>
                  </a:moveTo>
                  <a:cubicBezTo>
                    <a:pt x="16955" y="-523"/>
                    <a:pt x="13144" y="-725"/>
                    <a:pt x="10633" y="1658"/>
                  </a:cubicBezTo>
                  <a:lnTo>
                    <a:pt x="12657" y="3884"/>
                  </a:lnTo>
                  <a:cubicBezTo>
                    <a:pt x="13507" y="4823"/>
                    <a:pt x="13506" y="6349"/>
                    <a:pt x="12657" y="7288"/>
                  </a:cubicBezTo>
                  <a:cubicBezTo>
                    <a:pt x="11804" y="8230"/>
                    <a:pt x="10412" y="8234"/>
                    <a:pt x="9555" y="7295"/>
                  </a:cubicBezTo>
                  <a:lnTo>
                    <a:pt x="8032" y="5621"/>
                  </a:lnTo>
                  <a:cubicBezTo>
                    <a:pt x="7757" y="5320"/>
                    <a:pt x="7280" y="5320"/>
                    <a:pt x="7005" y="5621"/>
                  </a:cubicBezTo>
                  <a:lnTo>
                    <a:pt x="370" y="12919"/>
                  </a:lnTo>
                  <a:cubicBezTo>
                    <a:pt x="-123" y="13467"/>
                    <a:pt x="-123" y="14359"/>
                    <a:pt x="371" y="14908"/>
                  </a:cubicBezTo>
                  <a:cubicBezTo>
                    <a:pt x="870" y="15462"/>
                    <a:pt x="1686" y="15467"/>
                    <a:pt x="2190" y="14918"/>
                  </a:cubicBezTo>
                  <a:lnTo>
                    <a:pt x="4944" y="11888"/>
                  </a:lnTo>
                  <a:cubicBezTo>
                    <a:pt x="5030" y="11794"/>
                    <a:pt x="5144" y="11742"/>
                    <a:pt x="5265" y="11742"/>
                  </a:cubicBezTo>
                  <a:cubicBezTo>
                    <a:pt x="5265" y="11742"/>
                    <a:pt x="5265" y="11742"/>
                    <a:pt x="5265" y="11742"/>
                  </a:cubicBezTo>
                  <a:cubicBezTo>
                    <a:pt x="5386" y="11742"/>
                    <a:pt x="5500" y="11794"/>
                    <a:pt x="5586" y="11888"/>
                  </a:cubicBezTo>
                  <a:cubicBezTo>
                    <a:pt x="5672" y="11982"/>
                    <a:pt x="5719" y="12108"/>
                    <a:pt x="5719" y="12241"/>
                  </a:cubicBezTo>
                  <a:cubicBezTo>
                    <a:pt x="5719" y="12374"/>
                    <a:pt x="5672" y="12500"/>
                    <a:pt x="5586" y="12594"/>
                  </a:cubicBezTo>
                  <a:lnTo>
                    <a:pt x="2830" y="15625"/>
                  </a:lnTo>
                  <a:cubicBezTo>
                    <a:pt x="2334" y="16173"/>
                    <a:pt x="2334" y="17067"/>
                    <a:pt x="2830" y="17617"/>
                  </a:cubicBezTo>
                  <a:cubicBezTo>
                    <a:pt x="3073" y="17885"/>
                    <a:pt x="3395" y="18033"/>
                    <a:pt x="3739" y="18035"/>
                  </a:cubicBezTo>
                  <a:cubicBezTo>
                    <a:pt x="3740" y="18035"/>
                    <a:pt x="3742" y="18035"/>
                    <a:pt x="3743" y="18035"/>
                  </a:cubicBezTo>
                  <a:cubicBezTo>
                    <a:pt x="4085" y="18035"/>
                    <a:pt x="4407" y="17889"/>
                    <a:pt x="4649" y="17624"/>
                  </a:cubicBezTo>
                  <a:lnTo>
                    <a:pt x="7405" y="14594"/>
                  </a:lnTo>
                  <a:cubicBezTo>
                    <a:pt x="7494" y="14497"/>
                    <a:pt x="7610" y="14449"/>
                    <a:pt x="7726" y="14449"/>
                  </a:cubicBezTo>
                  <a:cubicBezTo>
                    <a:pt x="7841" y="14449"/>
                    <a:pt x="7957" y="14497"/>
                    <a:pt x="8045" y="14593"/>
                  </a:cubicBezTo>
                  <a:cubicBezTo>
                    <a:pt x="8131" y="14687"/>
                    <a:pt x="8179" y="14812"/>
                    <a:pt x="8180" y="14945"/>
                  </a:cubicBezTo>
                  <a:cubicBezTo>
                    <a:pt x="8180" y="15079"/>
                    <a:pt x="8133" y="15204"/>
                    <a:pt x="8048" y="15299"/>
                  </a:cubicBezTo>
                  <a:lnTo>
                    <a:pt x="5291" y="18330"/>
                  </a:lnTo>
                  <a:cubicBezTo>
                    <a:pt x="5271" y="18352"/>
                    <a:pt x="5252" y="18373"/>
                    <a:pt x="5235" y="18396"/>
                  </a:cubicBezTo>
                  <a:cubicBezTo>
                    <a:pt x="5007" y="18679"/>
                    <a:pt x="4893" y="19043"/>
                    <a:pt x="4914" y="19420"/>
                  </a:cubicBezTo>
                  <a:cubicBezTo>
                    <a:pt x="4935" y="19797"/>
                    <a:pt x="5088" y="20142"/>
                    <a:pt x="5345" y="20392"/>
                  </a:cubicBezTo>
                  <a:cubicBezTo>
                    <a:pt x="5841" y="20875"/>
                    <a:pt x="6584" y="20859"/>
                    <a:pt x="7063" y="20380"/>
                  </a:cubicBezTo>
                  <a:cubicBezTo>
                    <a:pt x="6935" y="19907"/>
                    <a:pt x="6941" y="19397"/>
                    <a:pt x="7084" y="18927"/>
                  </a:cubicBezTo>
                  <a:cubicBezTo>
                    <a:pt x="7421" y="17813"/>
                    <a:pt x="8431" y="17149"/>
                    <a:pt x="9452" y="17298"/>
                  </a:cubicBezTo>
                  <a:cubicBezTo>
                    <a:pt x="9409" y="16939"/>
                    <a:pt x="9440" y="16569"/>
                    <a:pt x="9545" y="16224"/>
                  </a:cubicBezTo>
                  <a:cubicBezTo>
                    <a:pt x="9881" y="15110"/>
                    <a:pt x="10890" y="14444"/>
                    <a:pt x="11911" y="14593"/>
                  </a:cubicBezTo>
                  <a:cubicBezTo>
                    <a:pt x="11869" y="14232"/>
                    <a:pt x="11900" y="13862"/>
                    <a:pt x="12004" y="13516"/>
                  </a:cubicBezTo>
                  <a:cubicBezTo>
                    <a:pt x="12342" y="12403"/>
                    <a:pt x="13349" y="11739"/>
                    <a:pt x="14371" y="11887"/>
                  </a:cubicBezTo>
                  <a:cubicBezTo>
                    <a:pt x="14281" y="11150"/>
                    <a:pt x="14505" y="10406"/>
                    <a:pt x="14996" y="9866"/>
                  </a:cubicBezTo>
                  <a:cubicBezTo>
                    <a:pt x="15410" y="9411"/>
                    <a:pt x="15961" y="9160"/>
                    <a:pt x="16546" y="9160"/>
                  </a:cubicBezTo>
                  <a:cubicBezTo>
                    <a:pt x="16547" y="9160"/>
                    <a:pt x="16547" y="9160"/>
                    <a:pt x="16547" y="9160"/>
                  </a:cubicBezTo>
                  <a:cubicBezTo>
                    <a:pt x="17133" y="9160"/>
                    <a:pt x="17684" y="9412"/>
                    <a:pt x="18098" y="9867"/>
                  </a:cubicBezTo>
                  <a:lnTo>
                    <a:pt x="19414" y="11316"/>
                  </a:lnTo>
                  <a:cubicBezTo>
                    <a:pt x="21477" y="8686"/>
                    <a:pt x="21420" y="4719"/>
                    <a:pt x="19243" y="2163"/>
                  </a:cubicBezTo>
                  <a:close/>
                </a:path>
              </a:pathLst>
            </a:custGeom>
            <a:solidFill>
              <a:srgbClr val="92D050"/>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800"/>
            </a:p>
          </p:txBody>
        </p:sp>
        <p:sp>
          <p:nvSpPr>
            <p:cNvPr id="31" name="Shape">
              <a:extLst>
                <a:ext uri="{FF2B5EF4-FFF2-40B4-BE49-F238E27FC236}">
                  <a16:creationId xmlns:a16="http://schemas.microsoft.com/office/drawing/2014/main" id="{E1E8C748-1C9C-058C-E4BF-FDF7CD15B3A5}"/>
                </a:ext>
              </a:extLst>
            </p:cNvPr>
            <p:cNvSpPr/>
            <p:nvPr/>
          </p:nvSpPr>
          <p:spPr>
            <a:xfrm>
              <a:off x="866120" y="7283920"/>
              <a:ext cx="1371829" cy="1434286"/>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800"/>
            </a:p>
          </p:txBody>
        </p:sp>
      </p:grpSp>
      <p:sp>
        <p:nvSpPr>
          <p:cNvPr id="34" name="Shape">
            <a:extLst>
              <a:ext uri="{FF2B5EF4-FFF2-40B4-BE49-F238E27FC236}">
                <a16:creationId xmlns:a16="http://schemas.microsoft.com/office/drawing/2014/main" id="{DE594F18-F99A-7755-4BB7-F6B0FB27AF0D}"/>
              </a:ext>
            </a:extLst>
          </p:cNvPr>
          <p:cNvSpPr/>
          <p:nvPr/>
        </p:nvSpPr>
        <p:spPr>
          <a:xfrm>
            <a:off x="-1247689" y="2657670"/>
            <a:ext cx="452349" cy="472943"/>
          </a:xfrm>
          <a:custGeom>
            <a:avLst/>
            <a:gdLst/>
            <a:ahLst/>
            <a:cxnLst>
              <a:cxn ang="0">
                <a:pos x="wd2" y="hd2"/>
              </a:cxn>
              <a:cxn ang="5400000">
                <a:pos x="wd2" y="hd2"/>
              </a:cxn>
              <a:cxn ang="10800000">
                <a:pos x="wd2" y="hd2"/>
              </a:cxn>
              <a:cxn ang="16200000">
                <a:pos x="wd2" y="hd2"/>
              </a:cxn>
            </a:cxnLst>
            <a:rect l="0" t="0" r="r" b="b"/>
            <a:pathLst>
              <a:path w="21422" h="21493" extrusionOk="0">
                <a:moveTo>
                  <a:pt x="6487" y="0"/>
                </a:moveTo>
                <a:cubicBezTo>
                  <a:pt x="4898" y="0"/>
                  <a:pt x="3309" y="563"/>
                  <a:pt x="2052" y="1695"/>
                </a:cubicBezTo>
                <a:cubicBezTo>
                  <a:pt x="789" y="2832"/>
                  <a:pt x="59" y="4375"/>
                  <a:pt x="3" y="6036"/>
                </a:cubicBezTo>
                <a:cubicBezTo>
                  <a:pt x="-49" y="7611"/>
                  <a:pt x="508" y="9115"/>
                  <a:pt x="1576" y="10300"/>
                </a:cubicBezTo>
                <a:lnTo>
                  <a:pt x="7640" y="4481"/>
                </a:lnTo>
                <a:cubicBezTo>
                  <a:pt x="8303" y="3845"/>
                  <a:pt x="9381" y="3846"/>
                  <a:pt x="10043" y="4481"/>
                </a:cubicBezTo>
                <a:lnTo>
                  <a:pt x="11632" y="6005"/>
                </a:lnTo>
                <a:cubicBezTo>
                  <a:pt x="12154" y="6506"/>
                  <a:pt x="12997" y="6506"/>
                  <a:pt x="13519" y="6005"/>
                </a:cubicBezTo>
                <a:cubicBezTo>
                  <a:pt x="13772" y="5763"/>
                  <a:pt x="13914" y="5435"/>
                  <a:pt x="13914" y="5092"/>
                </a:cubicBezTo>
                <a:cubicBezTo>
                  <a:pt x="13914" y="4749"/>
                  <a:pt x="13772" y="4429"/>
                  <a:pt x="13519" y="4187"/>
                </a:cubicBezTo>
                <a:lnTo>
                  <a:pt x="11068" y="1834"/>
                </a:lnTo>
                <a:cubicBezTo>
                  <a:pt x="9797" y="615"/>
                  <a:pt x="8144" y="0"/>
                  <a:pt x="6487" y="0"/>
                </a:cubicBezTo>
                <a:close/>
                <a:moveTo>
                  <a:pt x="18374" y="9410"/>
                </a:moveTo>
                <a:cubicBezTo>
                  <a:pt x="18029" y="9410"/>
                  <a:pt x="17684" y="9537"/>
                  <a:pt x="17422" y="9789"/>
                </a:cubicBezTo>
                <a:cubicBezTo>
                  <a:pt x="16906" y="10289"/>
                  <a:pt x="16906" y="11101"/>
                  <a:pt x="17422" y="11600"/>
                </a:cubicBezTo>
                <a:lnTo>
                  <a:pt x="19140" y="13249"/>
                </a:lnTo>
                <a:cubicBezTo>
                  <a:pt x="19664" y="13747"/>
                  <a:pt x="20515" y="13744"/>
                  <a:pt x="21035" y="13241"/>
                </a:cubicBezTo>
                <a:cubicBezTo>
                  <a:pt x="21551" y="12742"/>
                  <a:pt x="21551" y="11929"/>
                  <a:pt x="21035" y="11430"/>
                </a:cubicBezTo>
                <a:lnTo>
                  <a:pt x="19317" y="9782"/>
                </a:lnTo>
                <a:cubicBezTo>
                  <a:pt x="19057" y="9534"/>
                  <a:pt x="18715" y="9410"/>
                  <a:pt x="18374" y="9410"/>
                </a:cubicBezTo>
                <a:close/>
                <a:moveTo>
                  <a:pt x="15785" y="11887"/>
                </a:moveTo>
                <a:cubicBezTo>
                  <a:pt x="15428" y="11888"/>
                  <a:pt x="15094" y="12022"/>
                  <a:pt x="14842" y="12266"/>
                </a:cubicBezTo>
                <a:cubicBezTo>
                  <a:pt x="14324" y="12765"/>
                  <a:pt x="14325" y="13577"/>
                  <a:pt x="14842" y="14077"/>
                </a:cubicBezTo>
                <a:lnTo>
                  <a:pt x="16559" y="15725"/>
                </a:lnTo>
                <a:cubicBezTo>
                  <a:pt x="16813" y="15967"/>
                  <a:pt x="17145" y="16095"/>
                  <a:pt x="17511" y="16096"/>
                </a:cubicBezTo>
                <a:cubicBezTo>
                  <a:pt x="17869" y="16095"/>
                  <a:pt x="18202" y="15961"/>
                  <a:pt x="18455" y="15717"/>
                </a:cubicBezTo>
                <a:cubicBezTo>
                  <a:pt x="18972" y="15218"/>
                  <a:pt x="18972" y="14406"/>
                  <a:pt x="18455" y="13906"/>
                </a:cubicBezTo>
                <a:cubicBezTo>
                  <a:pt x="18455" y="13906"/>
                  <a:pt x="16737" y="12258"/>
                  <a:pt x="16737" y="12258"/>
                </a:cubicBezTo>
                <a:cubicBezTo>
                  <a:pt x="16484" y="12017"/>
                  <a:pt x="16132" y="11886"/>
                  <a:pt x="15785" y="11887"/>
                </a:cubicBezTo>
                <a:close/>
                <a:moveTo>
                  <a:pt x="13205" y="14363"/>
                </a:moveTo>
                <a:cubicBezTo>
                  <a:pt x="12847" y="14365"/>
                  <a:pt x="12513" y="14498"/>
                  <a:pt x="12261" y="14742"/>
                </a:cubicBezTo>
                <a:cubicBezTo>
                  <a:pt x="11746" y="15241"/>
                  <a:pt x="11746" y="16054"/>
                  <a:pt x="12261" y="16553"/>
                </a:cubicBezTo>
                <a:lnTo>
                  <a:pt x="13979" y="18201"/>
                </a:lnTo>
                <a:cubicBezTo>
                  <a:pt x="14501" y="18703"/>
                  <a:pt x="15352" y="18702"/>
                  <a:pt x="15874" y="18201"/>
                </a:cubicBezTo>
                <a:cubicBezTo>
                  <a:pt x="16396" y="17700"/>
                  <a:pt x="16396" y="16884"/>
                  <a:pt x="15874" y="16383"/>
                </a:cubicBezTo>
                <a:cubicBezTo>
                  <a:pt x="15874" y="16383"/>
                  <a:pt x="14156" y="14734"/>
                  <a:pt x="14156" y="14734"/>
                </a:cubicBezTo>
                <a:cubicBezTo>
                  <a:pt x="13904" y="14495"/>
                  <a:pt x="13568" y="14363"/>
                  <a:pt x="13213" y="14363"/>
                </a:cubicBezTo>
                <a:cubicBezTo>
                  <a:pt x="13211" y="14363"/>
                  <a:pt x="13207" y="14363"/>
                  <a:pt x="13205" y="14363"/>
                </a:cubicBezTo>
                <a:close/>
                <a:moveTo>
                  <a:pt x="10624" y="16592"/>
                </a:moveTo>
                <a:cubicBezTo>
                  <a:pt x="10267" y="16593"/>
                  <a:pt x="9933" y="16727"/>
                  <a:pt x="9681" y="16971"/>
                </a:cubicBezTo>
                <a:cubicBezTo>
                  <a:pt x="9163" y="17470"/>
                  <a:pt x="9163" y="18282"/>
                  <a:pt x="9681" y="18782"/>
                </a:cubicBezTo>
                <a:lnTo>
                  <a:pt x="11398" y="20430"/>
                </a:lnTo>
                <a:cubicBezTo>
                  <a:pt x="11933" y="20918"/>
                  <a:pt x="12776" y="20895"/>
                  <a:pt x="13285" y="20384"/>
                </a:cubicBezTo>
                <a:cubicBezTo>
                  <a:pt x="13781" y="19886"/>
                  <a:pt x="13781" y="19109"/>
                  <a:pt x="13285" y="18612"/>
                </a:cubicBezTo>
                <a:lnTo>
                  <a:pt x="11576" y="16963"/>
                </a:lnTo>
                <a:cubicBezTo>
                  <a:pt x="11324" y="16723"/>
                  <a:pt x="10988" y="16592"/>
                  <a:pt x="10632" y="16592"/>
                </a:cubicBezTo>
                <a:cubicBezTo>
                  <a:pt x="10631" y="16592"/>
                  <a:pt x="10626" y="16592"/>
                  <a:pt x="10624" y="16592"/>
                </a:cubicBezTo>
                <a:close/>
                <a:moveTo>
                  <a:pt x="8963" y="19563"/>
                </a:moveTo>
                <a:cubicBezTo>
                  <a:pt x="8838" y="19769"/>
                  <a:pt x="8770" y="20001"/>
                  <a:pt x="8777" y="20244"/>
                </a:cubicBezTo>
                <a:cubicBezTo>
                  <a:pt x="8788" y="20587"/>
                  <a:pt x="8937" y="20906"/>
                  <a:pt x="9197" y="21142"/>
                </a:cubicBezTo>
                <a:cubicBezTo>
                  <a:pt x="9635" y="21539"/>
                  <a:pt x="10291" y="21600"/>
                  <a:pt x="10793" y="21320"/>
                </a:cubicBezTo>
                <a:cubicBezTo>
                  <a:pt x="10778" y="21306"/>
                  <a:pt x="10760" y="21296"/>
                  <a:pt x="10745" y="21281"/>
                </a:cubicBezTo>
                <a:lnTo>
                  <a:pt x="9027" y="19633"/>
                </a:lnTo>
                <a:cubicBezTo>
                  <a:pt x="9005" y="19611"/>
                  <a:pt x="8984" y="19586"/>
                  <a:pt x="8963" y="19563"/>
                </a:cubicBezTo>
                <a:close/>
              </a:path>
            </a:pathLst>
          </a:custGeom>
          <a:solidFill>
            <a:srgbClr val="FFCCCC"/>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3000"/>
          </a:p>
        </p:txBody>
      </p:sp>
    </p:spTree>
    <p:extLst>
      <p:ext uri="{BB962C8B-B14F-4D97-AF65-F5344CB8AC3E}">
        <p14:creationId xmlns:p14="http://schemas.microsoft.com/office/powerpoint/2010/main" val="2978041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8" name="Rectangle: Rounded Corners 7">
            <a:extLst>
              <a:ext uri="{FF2B5EF4-FFF2-40B4-BE49-F238E27FC236}">
                <a16:creationId xmlns:a16="http://schemas.microsoft.com/office/drawing/2014/main" id="{C3A92DBC-6472-E3C0-1C8F-60F5F622286E}"/>
              </a:ext>
            </a:extLst>
          </p:cNvPr>
          <p:cNvSpPr/>
          <p:nvPr/>
        </p:nvSpPr>
        <p:spPr>
          <a:xfrm>
            <a:off x="125129" y="786376"/>
            <a:ext cx="2878430" cy="2340000"/>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pPr algn="ctr"/>
            <a:r>
              <a:rPr lang="en-US" sz="1500" b="1" u="sng">
                <a:solidFill>
                  <a:srgbClr val="034DA0"/>
                </a:solidFill>
                <a:latin typeface="Helvetica Neue" panose="020B0604020202020204" charset="0"/>
              </a:rPr>
              <a:t>2024 is a Special Year     for CDA!</a:t>
            </a:r>
          </a:p>
          <a:p>
            <a:pPr algn="ctr"/>
            <a:endParaRPr lang="en-US" sz="1500" b="1">
              <a:solidFill>
                <a:srgbClr val="034DA0"/>
              </a:solidFill>
              <a:latin typeface="Helvetica Neue" panose="020B0604020202020204" charset="0"/>
            </a:endParaRPr>
          </a:p>
          <a:p>
            <a:pPr algn="ctr"/>
            <a:r>
              <a:rPr lang="en-US" sz="1500" b="0" i="0">
                <a:solidFill>
                  <a:srgbClr val="034DA0"/>
                </a:solidFill>
                <a:latin typeface="Helvetica Neue" panose="020B0604020202020204" charset="0"/>
              </a:rPr>
              <a:t>Since 1984, we have been helping people in need. And now, we are excited to celebrate 40 years of CDA</a:t>
            </a:r>
            <a:r>
              <a:rPr lang="en-US" sz="1500">
                <a:solidFill>
                  <a:srgbClr val="034DA0"/>
                </a:solidFill>
                <a:latin typeface="Helvetica Neue" panose="020B0604020202020204" charset="0"/>
              </a:rPr>
              <a:t>!</a:t>
            </a:r>
            <a:endParaRPr lang="en-US" sz="1500" i="0">
              <a:solidFill>
                <a:srgbClr val="034DA0"/>
              </a:solidFill>
              <a:latin typeface="Helvetica Neue" panose="020B0604020202020204" charset="0"/>
            </a:endParaRPr>
          </a:p>
        </p:txBody>
      </p:sp>
      <p:sp>
        <p:nvSpPr>
          <p:cNvPr id="10" name="Rectangle: Rounded Corners 9">
            <a:extLst>
              <a:ext uri="{FF2B5EF4-FFF2-40B4-BE49-F238E27FC236}">
                <a16:creationId xmlns:a16="http://schemas.microsoft.com/office/drawing/2014/main" id="{26930426-0DFC-5304-34A7-7F1B0BA37D6A}"/>
              </a:ext>
            </a:extLst>
          </p:cNvPr>
          <p:cNvSpPr/>
          <p:nvPr/>
        </p:nvSpPr>
        <p:spPr>
          <a:xfrm>
            <a:off x="6106470" y="786374"/>
            <a:ext cx="2880000" cy="3060000"/>
          </a:xfrm>
          <a:prstGeom prst="roundRect">
            <a:avLst/>
          </a:prstGeom>
          <a:solidFill>
            <a:srgbClr val="FFCCCC"/>
          </a:solidFill>
          <a:ln>
            <a:solidFill>
              <a:srgbClr val="D3222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u="sng">
                <a:solidFill>
                  <a:srgbClr val="034DA0"/>
                </a:solidFill>
                <a:latin typeface="Helvetica Neue" panose="020B0604020202020204" charset="0"/>
              </a:rPr>
              <a:t>How Can We Help</a:t>
            </a:r>
          </a:p>
          <a:p>
            <a:pPr algn="ctr"/>
            <a:endParaRPr lang="en-US" sz="1500" b="1" u="sng">
              <a:solidFill>
                <a:srgbClr val="034DA0"/>
              </a:solidFill>
              <a:latin typeface="Helvetica Neue" panose="020B0604020202020204" charset="0"/>
            </a:endParaRPr>
          </a:p>
          <a:p>
            <a:pPr marL="285750" indent="-285750">
              <a:buFont typeface="Arial" panose="020B0604020202020204" pitchFamily="34" charset="0"/>
              <a:buChar char="•"/>
            </a:pPr>
            <a:r>
              <a:rPr lang="en-US" sz="1500" b="1">
                <a:solidFill>
                  <a:srgbClr val="034DA0"/>
                </a:solidFill>
                <a:latin typeface="Helvetica Neue" panose="020B0604020202020204" charset="0"/>
              </a:rPr>
              <a:t>Give</a:t>
            </a:r>
            <a:r>
              <a:rPr lang="en-US" sz="1500">
                <a:solidFill>
                  <a:srgbClr val="034DA0"/>
                </a:solidFill>
                <a:latin typeface="Helvetica Neue" panose="020B0604020202020204" charset="0"/>
              </a:rPr>
              <a:t>: Share some of your pocket money to support CDA!</a:t>
            </a:r>
          </a:p>
          <a:p>
            <a:endParaRPr lang="en-US" sz="1500">
              <a:solidFill>
                <a:srgbClr val="034DA0"/>
              </a:solidFill>
              <a:latin typeface="Helvetica Neue" panose="020B0604020202020204" charset="0"/>
            </a:endParaRPr>
          </a:p>
          <a:p>
            <a:pPr marL="285750" indent="-285750">
              <a:buFont typeface="Arial" panose="020B0604020202020204" pitchFamily="34" charset="0"/>
              <a:buChar char="•"/>
            </a:pPr>
            <a:r>
              <a:rPr lang="en-US" sz="1500" b="1">
                <a:solidFill>
                  <a:srgbClr val="034DA0"/>
                </a:solidFill>
                <a:latin typeface="Helvetica Neue" panose="020B0604020202020204" charset="0"/>
              </a:rPr>
              <a:t>Share</a:t>
            </a:r>
            <a:r>
              <a:rPr lang="en-US" sz="1500">
                <a:solidFill>
                  <a:srgbClr val="034DA0"/>
                </a:solidFill>
                <a:latin typeface="Helvetica Neue" panose="020B0604020202020204" charset="0"/>
              </a:rPr>
              <a:t>: Tell your family and friends why it is important to care and help others!</a:t>
            </a:r>
          </a:p>
        </p:txBody>
      </p:sp>
      <p:sp>
        <p:nvSpPr>
          <p:cNvPr id="11" name="Rectangle: Rounded Corners 10">
            <a:extLst>
              <a:ext uri="{FF2B5EF4-FFF2-40B4-BE49-F238E27FC236}">
                <a16:creationId xmlns:a16="http://schemas.microsoft.com/office/drawing/2014/main" id="{A4D18E6F-FEE4-6A60-CB69-0E8875C933C0}"/>
              </a:ext>
            </a:extLst>
          </p:cNvPr>
          <p:cNvSpPr/>
          <p:nvPr/>
        </p:nvSpPr>
        <p:spPr>
          <a:xfrm>
            <a:off x="3122161" y="786375"/>
            <a:ext cx="2878430" cy="2700000"/>
          </a:xfrm>
          <a:prstGeom prst="roundRect">
            <a:avLst/>
          </a:prstGeom>
          <a:solidFill>
            <a:schemeClr val="accent4">
              <a:lumMod val="20000"/>
              <a:lumOff val="80000"/>
            </a:schemeClr>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b="1" i="0" u="sng">
                <a:solidFill>
                  <a:srgbClr val="034DA0"/>
                </a:solidFill>
                <a:latin typeface="Helvetica Neue" panose="020B0604020202020204" charset="0"/>
              </a:rPr>
              <a:t>CDA Goal</a:t>
            </a:r>
          </a:p>
          <a:p>
            <a:pPr algn="ctr"/>
            <a:endParaRPr lang="en-US" sz="1500" b="1" u="sng">
              <a:solidFill>
                <a:srgbClr val="034DA0"/>
              </a:solidFill>
              <a:latin typeface="Helvetica Neue" panose="020B0604020202020204" charset="0"/>
            </a:endParaRPr>
          </a:p>
          <a:p>
            <a:pPr algn="ctr"/>
            <a:r>
              <a:rPr lang="en-US" sz="1500" b="0" i="0">
                <a:solidFill>
                  <a:srgbClr val="034DA0"/>
                </a:solidFill>
                <a:latin typeface="Helvetica Neue" panose="020B0604020202020204" charset="0"/>
              </a:rPr>
              <a:t>As we celebrate Children’s Day, </a:t>
            </a:r>
            <a:r>
              <a:rPr lang="en-US" sz="1500">
                <a:solidFill>
                  <a:srgbClr val="034DA0"/>
                </a:solidFill>
                <a:latin typeface="Helvetica Neue" panose="020B0604020202020204" charset="0"/>
              </a:rPr>
              <a:t>let’s learn to be caring and sharing with those around us!</a:t>
            </a:r>
          </a:p>
          <a:p>
            <a:pPr algn="ctr"/>
            <a:endParaRPr lang="en-US" sz="1500" b="1">
              <a:solidFill>
                <a:srgbClr val="034DA0"/>
              </a:solidFill>
              <a:latin typeface="Helvetica Neue" panose="020B0604020202020204" charset="0"/>
            </a:endParaRPr>
          </a:p>
          <a:p>
            <a:pPr algn="ctr"/>
            <a:r>
              <a:rPr lang="en-US" sz="1500">
                <a:solidFill>
                  <a:srgbClr val="034DA0"/>
                </a:solidFill>
                <a:latin typeface="Helvetica Neue" panose="020B0604020202020204" charset="0"/>
              </a:rPr>
              <a:t>It starts with you and me!</a:t>
            </a:r>
          </a:p>
          <a:p>
            <a:pPr algn="ctr"/>
            <a:endParaRPr lang="en-US" sz="1500" b="1">
              <a:solidFill>
                <a:srgbClr val="034DA0"/>
              </a:solidFill>
              <a:latin typeface="Helvetica Neue" panose="020B0604020202020204" charset="0"/>
            </a:endParaRPr>
          </a:p>
        </p:txBody>
      </p:sp>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About Children’s Day Appeal (CDA) </a:t>
            </a:r>
            <a:endParaRPr lang="en-US" sz="2400">
              <a:solidFill>
                <a:schemeClr val="accent4">
                  <a:lumMod val="75000"/>
                </a:schemeClr>
              </a:solidFill>
              <a:latin typeface="Helvetica Neue" panose="020B0604020202020204" charset="0"/>
              <a:cs typeface="Calibri"/>
            </a:endParaRPr>
          </a:p>
        </p:txBody>
      </p:sp>
    </p:spTree>
    <p:extLst>
      <p:ext uri="{BB962C8B-B14F-4D97-AF65-F5344CB8AC3E}">
        <p14:creationId xmlns:p14="http://schemas.microsoft.com/office/powerpoint/2010/main" val="3184440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8" name="Rectangle 7">
            <a:extLst>
              <a:ext uri="{FF2B5EF4-FFF2-40B4-BE49-F238E27FC236}">
                <a16:creationId xmlns:a16="http://schemas.microsoft.com/office/drawing/2014/main" id="{1C1D5FB5-9B7B-3208-68EF-0AE18815C8B8}"/>
              </a:ext>
            </a:extLst>
          </p:cNvPr>
          <p:cNvSpPr/>
          <p:nvPr/>
        </p:nvSpPr>
        <p:spPr>
          <a:xfrm>
            <a:off x="129129" y="2568101"/>
            <a:ext cx="1476596" cy="623248"/>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Children with </a:t>
            </a:r>
          </a:p>
          <a:p>
            <a:pPr algn="ctr"/>
            <a:r>
              <a:rPr lang="en-US" sz="1200" b="1">
                <a:ln w="0"/>
                <a:solidFill>
                  <a:srgbClr val="034DA0"/>
                </a:solidFill>
                <a:latin typeface="Helvetica Neue" panose="020B0604020202020204" charset="0"/>
              </a:rPr>
              <a:t>special needs and Youth-at-risk</a:t>
            </a:r>
          </a:p>
        </p:txBody>
      </p:sp>
      <p:sp>
        <p:nvSpPr>
          <p:cNvPr id="10" name="Rectangle 9">
            <a:extLst>
              <a:ext uri="{FF2B5EF4-FFF2-40B4-BE49-F238E27FC236}">
                <a16:creationId xmlns:a16="http://schemas.microsoft.com/office/drawing/2014/main" id="{4F163595-E4E2-D9B5-E5FC-AF5A071965CD}"/>
              </a:ext>
            </a:extLst>
          </p:cNvPr>
          <p:cNvSpPr/>
          <p:nvPr/>
        </p:nvSpPr>
        <p:spPr>
          <a:xfrm>
            <a:off x="7487817" y="3424390"/>
            <a:ext cx="1494301"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Adults with disabilities</a:t>
            </a:r>
          </a:p>
        </p:txBody>
      </p:sp>
      <p:sp>
        <p:nvSpPr>
          <p:cNvPr id="11" name="Rectangle 10">
            <a:extLst>
              <a:ext uri="{FF2B5EF4-FFF2-40B4-BE49-F238E27FC236}">
                <a16:creationId xmlns:a16="http://schemas.microsoft.com/office/drawing/2014/main" id="{D5816352-33D2-6BDA-6F82-853C21B7B250}"/>
              </a:ext>
            </a:extLst>
          </p:cNvPr>
          <p:cNvSpPr/>
          <p:nvPr/>
        </p:nvSpPr>
        <p:spPr>
          <a:xfrm>
            <a:off x="3222994" y="2990010"/>
            <a:ext cx="2525033"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Families in need </a:t>
            </a:r>
          </a:p>
          <a:p>
            <a:pPr algn="ctr"/>
            <a:r>
              <a:rPr lang="en-US" sz="1200" b="1">
                <a:ln w="0"/>
                <a:solidFill>
                  <a:srgbClr val="034DA0"/>
                </a:solidFill>
                <a:latin typeface="Helvetica Neue" panose="020B0604020202020204" charset="0"/>
              </a:rPr>
              <a:t>of assistance </a:t>
            </a:r>
          </a:p>
        </p:txBody>
      </p:sp>
      <p:sp>
        <p:nvSpPr>
          <p:cNvPr id="12" name="Rectangle 11">
            <a:extLst>
              <a:ext uri="{FF2B5EF4-FFF2-40B4-BE49-F238E27FC236}">
                <a16:creationId xmlns:a16="http://schemas.microsoft.com/office/drawing/2014/main" id="{5205FF22-A2D0-D802-D511-7132350F9FCE}"/>
              </a:ext>
            </a:extLst>
          </p:cNvPr>
          <p:cNvSpPr/>
          <p:nvPr/>
        </p:nvSpPr>
        <p:spPr>
          <a:xfrm>
            <a:off x="1679128" y="2731769"/>
            <a:ext cx="1476000" cy="623248"/>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Persons with mental health conditions</a:t>
            </a:r>
          </a:p>
        </p:txBody>
      </p:sp>
      <p:sp>
        <p:nvSpPr>
          <p:cNvPr id="13" name="Rectangle 12">
            <a:extLst>
              <a:ext uri="{FF2B5EF4-FFF2-40B4-BE49-F238E27FC236}">
                <a16:creationId xmlns:a16="http://schemas.microsoft.com/office/drawing/2014/main" id="{D87A396A-D2AE-F8F0-7716-872BA39AF529}"/>
              </a:ext>
            </a:extLst>
          </p:cNvPr>
          <p:cNvSpPr/>
          <p:nvPr/>
        </p:nvSpPr>
        <p:spPr>
          <a:xfrm>
            <a:off x="5870772" y="3209301"/>
            <a:ext cx="1494300" cy="438582"/>
          </a:xfrm>
          <a:prstGeom prst="rect">
            <a:avLst/>
          </a:prstGeom>
          <a:noFill/>
          <a:ln>
            <a:solidFill>
              <a:schemeClr val="accent1">
                <a:lumMod val="40000"/>
                <a:lumOff val="60000"/>
              </a:schemeClr>
            </a:solidFill>
          </a:ln>
        </p:spPr>
        <p:txBody>
          <a:bodyPr wrap="square" lIns="68580" tIns="34290" rIns="68580" bIns="34290">
            <a:spAutoFit/>
          </a:bodyPr>
          <a:lstStyle/>
          <a:p>
            <a:pPr algn="ctr"/>
            <a:r>
              <a:rPr lang="en-US" sz="1200" b="1">
                <a:ln w="0"/>
                <a:solidFill>
                  <a:srgbClr val="034DA0"/>
                </a:solidFill>
                <a:latin typeface="Helvetica Neue" panose="020B0604020202020204" charset="0"/>
              </a:rPr>
              <a:t>Seniors in need </a:t>
            </a:r>
          </a:p>
          <a:p>
            <a:pPr algn="ctr"/>
            <a:r>
              <a:rPr lang="en-US" sz="1200" b="1">
                <a:ln w="0"/>
                <a:solidFill>
                  <a:srgbClr val="034DA0"/>
                </a:solidFill>
                <a:latin typeface="Helvetica Neue" panose="020B0604020202020204" charset="0"/>
              </a:rPr>
              <a:t>of support</a:t>
            </a:r>
          </a:p>
        </p:txBody>
      </p:sp>
      <p:pic>
        <p:nvPicPr>
          <p:cNvPr id="15" name="Picture 14">
            <a:extLst>
              <a:ext uri="{FF2B5EF4-FFF2-40B4-BE49-F238E27FC236}">
                <a16:creationId xmlns:a16="http://schemas.microsoft.com/office/drawing/2014/main" id="{6CA8A298-7EEF-F750-8BEF-301BF3276664}"/>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681091" y="810726"/>
            <a:ext cx="1483962" cy="1853808"/>
          </a:xfrm>
          <a:prstGeom prst="ellipse">
            <a:avLst/>
          </a:prstGeom>
        </p:spPr>
      </p:pic>
      <p:pic>
        <p:nvPicPr>
          <p:cNvPr id="16" name="Picture 15">
            <a:extLst>
              <a:ext uri="{FF2B5EF4-FFF2-40B4-BE49-F238E27FC236}">
                <a16:creationId xmlns:a16="http://schemas.microsoft.com/office/drawing/2014/main" id="{6187808F-109D-4F9B-A27B-88311DB0FA9D}"/>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487818" y="1392277"/>
            <a:ext cx="1531853" cy="1880437"/>
          </a:xfrm>
          <a:prstGeom prst="ellipse">
            <a:avLst/>
          </a:prstGeom>
        </p:spPr>
      </p:pic>
      <p:pic>
        <p:nvPicPr>
          <p:cNvPr id="17" name="Picture 16">
            <a:extLst>
              <a:ext uri="{FF2B5EF4-FFF2-40B4-BE49-F238E27FC236}">
                <a16:creationId xmlns:a16="http://schemas.microsoft.com/office/drawing/2014/main" id="{6E485AB1-EFAD-4573-B526-F12C48B498B3}"/>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820233" y="1195726"/>
            <a:ext cx="1531853" cy="1853808"/>
          </a:xfrm>
          <a:prstGeom prst="ellipse">
            <a:avLst/>
          </a:prstGeom>
        </p:spPr>
      </p:pic>
      <p:pic>
        <p:nvPicPr>
          <p:cNvPr id="19" name="Picture 18">
            <a:extLst>
              <a:ext uri="{FF2B5EF4-FFF2-40B4-BE49-F238E27FC236}">
                <a16:creationId xmlns:a16="http://schemas.microsoft.com/office/drawing/2014/main" id="{B93A50F4-4C06-129E-9710-4F2F28AAF449}"/>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3263181" y="1003226"/>
            <a:ext cx="2459011" cy="1897548"/>
          </a:xfrm>
          <a:prstGeom prst="ellipse">
            <a:avLst/>
          </a:prstGeom>
        </p:spPr>
      </p:pic>
      <p:sp>
        <p:nvSpPr>
          <p:cNvPr id="20" name="Title 1">
            <a:extLst>
              <a:ext uri="{FF2B5EF4-FFF2-40B4-BE49-F238E27FC236}">
                <a16:creationId xmlns:a16="http://schemas.microsoft.com/office/drawing/2014/main" id="{9BDC9ED9-8E66-C0C7-7C35-354061F3661F}"/>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a:solidFill>
                  <a:schemeClr val="accent4">
                    <a:lumMod val="75000"/>
                  </a:schemeClr>
                </a:solidFill>
                <a:latin typeface="Helvetica Neue" panose="020B0604020202020204" charset="0"/>
                <a:cs typeface="Calibri Light"/>
              </a:rPr>
              <a:t>Your pocket money can help them live better</a:t>
            </a:r>
            <a:endParaRPr lang="en-US" sz="2400">
              <a:solidFill>
                <a:schemeClr val="accent4">
                  <a:lumMod val="75000"/>
                </a:schemeClr>
              </a:solidFill>
              <a:latin typeface="Helvetica Neue" panose="020B0604020202020204" charset="0"/>
              <a:cs typeface="Calibri"/>
            </a:endParaRPr>
          </a:p>
        </p:txBody>
      </p:sp>
      <p:pic>
        <p:nvPicPr>
          <p:cNvPr id="22" name="Picture 21">
            <a:extLst>
              <a:ext uri="{FF2B5EF4-FFF2-40B4-BE49-F238E27FC236}">
                <a16:creationId xmlns:a16="http://schemas.microsoft.com/office/drawing/2014/main" id="{92136711-6AEA-E641-BF01-91FFE8F3801A}"/>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82900" y="691259"/>
            <a:ext cx="1462459" cy="1764111"/>
          </a:xfrm>
          <a:prstGeom prst="ellipse">
            <a:avLst/>
          </a:prstGeom>
        </p:spPr>
      </p:pic>
    </p:spTree>
    <p:extLst>
      <p:ext uri="{BB962C8B-B14F-4D97-AF65-F5344CB8AC3E}">
        <p14:creationId xmlns:p14="http://schemas.microsoft.com/office/powerpoint/2010/main" val="3357391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pic>
        <p:nvPicPr>
          <p:cNvPr id="53" name="Google Shape;53;p2"/>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0" y="0"/>
            <a:ext cx="9143992" cy="5143499"/>
          </a:xfrm>
          <a:prstGeom prst="rect">
            <a:avLst/>
          </a:prstGeom>
          <a:noFill/>
          <a:ln>
            <a:noFill/>
          </a:ln>
        </p:spPr>
      </p:pic>
      <p:pic>
        <p:nvPicPr>
          <p:cNvPr id="9" name="Picture 8">
            <a:extLst>
              <a:ext uri="{FF2B5EF4-FFF2-40B4-BE49-F238E27FC236}">
                <a16:creationId xmlns:a16="http://schemas.microsoft.com/office/drawing/2014/main" id="{6F6B521E-7452-1E29-B98A-C58A358DB130}"/>
              </a:ext>
            </a:extLst>
          </p:cNvPr>
          <p:cNvPicPr>
            <a:picLocks noChangeAspect="1"/>
          </p:cNvPicPr>
          <p:nvPr/>
        </p:nvPicPr>
        <p:blipFill>
          <a:blip r:embed="rId4"/>
          <a:stretch>
            <a:fillRect/>
          </a:stretch>
        </p:blipFill>
        <p:spPr>
          <a:xfrm>
            <a:off x="3236854" y="41565"/>
            <a:ext cx="3055881" cy="1001420"/>
          </a:xfrm>
          <a:prstGeom prst="rect">
            <a:avLst/>
          </a:prstGeom>
        </p:spPr>
      </p:pic>
      <p:sp>
        <p:nvSpPr>
          <p:cNvPr id="2" name="Title 1">
            <a:extLst>
              <a:ext uri="{FF2B5EF4-FFF2-40B4-BE49-F238E27FC236}">
                <a16:creationId xmlns:a16="http://schemas.microsoft.com/office/drawing/2014/main" id="{6D20B961-3DAB-27A9-2360-AF1C0820169C}"/>
              </a:ext>
            </a:extLst>
          </p:cNvPr>
          <p:cNvSpPr txBox="1">
            <a:spLocks/>
          </p:cNvSpPr>
          <p:nvPr/>
        </p:nvSpPr>
        <p:spPr>
          <a:xfrm>
            <a:off x="178355" y="107540"/>
            <a:ext cx="8787290" cy="626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a:solidFill>
                  <a:schemeClr val="accent4">
                    <a:lumMod val="75000"/>
                  </a:schemeClr>
                </a:solidFill>
                <a:latin typeface="Helvetica Neue" panose="020B0604020202020204" charset="0"/>
                <a:cs typeface="Calibri Light"/>
              </a:rPr>
              <a:t>Meet Lucas who is differently gifted</a:t>
            </a:r>
            <a:endParaRPr lang="en-US" sz="2400">
              <a:solidFill>
                <a:schemeClr val="accent4">
                  <a:lumMod val="75000"/>
                </a:schemeClr>
              </a:solidFill>
              <a:latin typeface="Helvetica Neue" panose="020B0604020202020204" charset="0"/>
              <a:cs typeface="Calibri"/>
            </a:endParaRPr>
          </a:p>
        </p:txBody>
      </p:sp>
      <p:sp>
        <p:nvSpPr>
          <p:cNvPr id="8" name="Speech Bubble: Rectangle with Corners Rounded 7">
            <a:extLst>
              <a:ext uri="{FF2B5EF4-FFF2-40B4-BE49-F238E27FC236}">
                <a16:creationId xmlns:a16="http://schemas.microsoft.com/office/drawing/2014/main" id="{BC5DB382-08CC-D301-32D6-220EB476330A}"/>
              </a:ext>
            </a:extLst>
          </p:cNvPr>
          <p:cNvSpPr/>
          <p:nvPr/>
        </p:nvSpPr>
        <p:spPr>
          <a:xfrm>
            <a:off x="3561347" y="734376"/>
            <a:ext cx="5279619" cy="3170673"/>
          </a:xfrm>
          <a:prstGeom prst="wedgeRoundRectCallout">
            <a:avLst>
              <a:gd name="adj1" fmla="val -41878"/>
              <a:gd name="adj2" fmla="val 61185"/>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700">
                <a:solidFill>
                  <a:srgbClr val="253E8E"/>
                </a:solidFill>
                <a:latin typeface="Helvetica Neue" panose="020B0604020202020204" charset="0"/>
              </a:rPr>
              <a:t>Lucas was found to have a mild intellectual disability and autism when he was 2 years old.</a:t>
            </a:r>
          </a:p>
          <a:p>
            <a:pPr marL="285750" indent="-285750">
              <a:buFont typeface="Arial" panose="020B0604020202020204" pitchFamily="34" charset="0"/>
              <a:buChar char="•"/>
            </a:pPr>
            <a:endParaRPr lang="en-US" sz="1700">
              <a:solidFill>
                <a:srgbClr val="253E8E"/>
              </a:solidFill>
              <a:latin typeface="Helvetica Neue" panose="020B0604020202020204" charset="0"/>
            </a:endParaRPr>
          </a:p>
          <a:p>
            <a:pPr marL="285750" indent="-285750">
              <a:buFont typeface="Arial" panose="020B0604020202020204" pitchFamily="34" charset="0"/>
              <a:buChar char="•"/>
            </a:pPr>
            <a:r>
              <a:rPr lang="en-US" sz="1700">
                <a:solidFill>
                  <a:srgbClr val="253E8E"/>
                </a:solidFill>
                <a:latin typeface="Helvetica Neue" panose="020B0604020202020204" charset="0"/>
              </a:rPr>
              <a:t>At APSN Chaoyang School, he learns to manage his feelings, talk with others, and he loves dancing.</a:t>
            </a:r>
          </a:p>
          <a:p>
            <a:pPr marL="285750" indent="-285750">
              <a:buFont typeface="Arial" panose="020B0604020202020204" pitchFamily="34" charset="0"/>
              <a:buChar char="•"/>
            </a:pPr>
            <a:endParaRPr lang="en-US" sz="1700">
              <a:solidFill>
                <a:srgbClr val="253E8E"/>
              </a:solidFill>
              <a:latin typeface="Helvetica Neue" panose="020B0604020202020204" charset="0"/>
            </a:endParaRPr>
          </a:p>
          <a:p>
            <a:pPr marL="285750" indent="-285750">
              <a:buFont typeface="Arial" panose="020B0604020202020204" pitchFamily="34" charset="0"/>
              <a:buChar char="•"/>
            </a:pPr>
            <a:r>
              <a:rPr lang="en-US" sz="1700">
                <a:solidFill>
                  <a:srgbClr val="253E8E"/>
                </a:solidFill>
                <a:latin typeface="Helvetica Neue"/>
              </a:rPr>
              <a:t>With support from his family and teachers, Lucas has grown to be a friendly and helpful boy.</a:t>
            </a:r>
          </a:p>
        </p:txBody>
      </p:sp>
      <p:pic>
        <p:nvPicPr>
          <p:cNvPr id="12" name="Picture 11">
            <a:extLst>
              <a:ext uri="{FF2B5EF4-FFF2-40B4-BE49-F238E27FC236}">
                <a16:creationId xmlns:a16="http://schemas.microsoft.com/office/drawing/2014/main" id="{F63D696A-0AD0-E2D5-C3BF-F265FE68743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99509" y="841916"/>
            <a:ext cx="2758812" cy="2458588"/>
          </a:xfrm>
          <a:prstGeom prst="ellipse">
            <a:avLst/>
          </a:prstGeom>
        </p:spPr>
      </p:pic>
    </p:spTree>
    <p:extLst>
      <p:ext uri="{BB962C8B-B14F-4D97-AF65-F5344CB8AC3E}">
        <p14:creationId xmlns:p14="http://schemas.microsoft.com/office/powerpoint/2010/main" val="147727469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3142</Words>
  <Application>Microsoft Office PowerPoint</Application>
  <PresentationFormat>On-screen Show (16:9)</PresentationFormat>
  <Paragraphs>333</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Helvetica Neue</vt:lpstr>
      <vt:lpstr>Lato</vt:lpstr>
      <vt:lpstr>Arial</vt:lpstr>
      <vt:lpstr>Calibri</vt: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 Ying PEH (NCSS)</dc:creator>
  <cp:lastModifiedBy>Nykole LEE (NCSS)</cp:lastModifiedBy>
  <cp:revision>13</cp:revision>
  <dcterms:modified xsi:type="dcterms:W3CDTF">2025-09-04T01:42:23Z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34c4c7-833e-41e4-b0ab-cdb227a2f6f7_Enabled">
    <vt:lpwstr>true</vt:lpwstr>
  </property>
  <property fmtid="{D5CDD505-2E9C-101B-9397-08002B2CF9AE}" pid="3" name="MSIP_Label_5434c4c7-833e-41e4-b0ab-cdb227a2f6f7_SetDate">
    <vt:lpwstr>2024-06-06T01:05:49Z</vt:lpwstr>
  </property>
  <property fmtid="{D5CDD505-2E9C-101B-9397-08002B2CF9AE}" pid="4" name="MSIP_Label_5434c4c7-833e-41e4-b0ab-cdb227a2f6f7_Method">
    <vt:lpwstr>Privileged</vt:lpwstr>
  </property>
  <property fmtid="{D5CDD505-2E9C-101B-9397-08002B2CF9AE}" pid="5" name="MSIP_Label_5434c4c7-833e-41e4-b0ab-cdb227a2f6f7_Name">
    <vt:lpwstr>Official (Open)</vt:lpwstr>
  </property>
  <property fmtid="{D5CDD505-2E9C-101B-9397-08002B2CF9AE}" pid="6" name="MSIP_Label_5434c4c7-833e-41e4-b0ab-cdb227a2f6f7_SiteId">
    <vt:lpwstr>0b11c524-9a1c-4e1b-84cb-6336aefc2243</vt:lpwstr>
  </property>
  <property fmtid="{D5CDD505-2E9C-101B-9397-08002B2CF9AE}" pid="7" name="MSIP_Label_5434c4c7-833e-41e4-b0ab-cdb227a2f6f7_ActionId">
    <vt:lpwstr>02578e6b-3f5a-4604-bc61-4baa07a18fe4</vt:lpwstr>
  </property>
  <property fmtid="{D5CDD505-2E9C-101B-9397-08002B2CF9AE}" pid="8" name="MSIP_Label_5434c4c7-833e-41e4-b0ab-cdb227a2f6f7_ContentBits">
    <vt:lpwstr>0</vt:lpwstr>
  </property>
</Properties>
</file>