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0"/>
  </p:notesMasterIdLst>
  <p:sldIdLst>
    <p:sldId id="256" r:id="rId6"/>
    <p:sldId id="257" r:id="rId7"/>
    <p:sldId id="259" r:id="rId8"/>
    <p:sldId id="262" r:id="rId9"/>
    <p:sldId id="263" r:id="rId10"/>
    <p:sldId id="260" r:id="rId11"/>
    <p:sldId id="355" r:id="rId12"/>
    <p:sldId id="362" r:id="rId13"/>
    <p:sldId id="349" r:id="rId14"/>
    <p:sldId id="354" r:id="rId15"/>
    <p:sldId id="357" r:id="rId16"/>
    <p:sldId id="361" r:id="rId17"/>
    <p:sldId id="360" r:id="rId18"/>
    <p:sldId id="264" r:id="rId19"/>
    <p:sldId id="347" r:id="rId20"/>
    <p:sldId id="363" r:id="rId21"/>
    <p:sldId id="348" r:id="rId22"/>
    <p:sldId id="352" r:id="rId23"/>
    <p:sldId id="350" r:id="rId24"/>
    <p:sldId id="356" r:id="rId25"/>
    <p:sldId id="351" r:id="rId26"/>
    <p:sldId id="346" r:id="rId27"/>
    <p:sldId id="267" r:id="rId28"/>
    <p:sldId id="25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FE7023-D664-B10F-D8A6-F58383BA7708}" name="Charmaine LEUNG (NCSS)" initials="CL(" userId="S::Charmaine_LEUNG@ncss.gov.sg::810bfd60-799c-4b70-a43c-6b0ff635c321" providerId="AD"/>
  <p188:author id="{BDD87A2D-BFE6-0C33-0422-D091C5A85F76}" name="Kacy WONG (NCSS)" initials="KW(" userId="S::Kacy_WONG@ncss.gov.sg::6eae2544-bf7b-4d42-9196-c96b4e059500" providerId="AD"/>
  <p188:author id="{F02BDE52-0B7E-06E3-1D7B-2C6371F686E6}" name="Rae LEE (NCSS)" initials="RL(" userId="S::Rae_LEE@ncss.gov.sg::402a25d2-c5c9-4234-8364-d8eb0e61597a" providerId="AD"/>
  <p188:author id="{4EAC8D8B-57D5-AF1E-4085-C87C3461DA3B}" name="Jia Ying PEH (NCSS)" initials="JYP(" userId="S::PEH_Jia_Ying@ncss.gov.sg::c4d2cf39-df27-4b4f-9bf0-58e2af10fcac" providerId="AD"/>
  <p188:author id="{733F2BA0-5AF3-1D68-4EEC-8D351789CF62}" name="Wendy TAN (NCSS)" initials="WT(" userId="S::Wendy_TAN@ncss.gov.sg::a45490b2-abb5-404f-babf-d4f66bb55f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FF9999"/>
    <a:srgbClr val="FFCC99"/>
    <a:srgbClr val="FFE5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81448" autoAdjust="0"/>
  </p:normalViewPr>
  <p:slideViewPr>
    <p:cSldViewPr snapToGrid="0" snapToObjects="1">
      <p:cViewPr varScale="1">
        <p:scale>
          <a:sx n="72" d="100"/>
          <a:sy n="72" d="100"/>
        </p:scale>
        <p:origin x="1088" y="52"/>
      </p:cViewPr>
      <p:guideLst/>
    </p:cSldViewPr>
  </p:slideViewPr>
  <p:notesTextViewPr>
    <p:cViewPr>
      <p:scale>
        <a:sx n="66" d="100"/>
        <a:sy n="66"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C45B3-2385-40F0-BA9E-DAE9418289DA}" type="datetimeFigureOut">
              <a:rPr lang="en-SG" smtClean="0"/>
              <a:t>14/6/2023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2EF40-9A52-471F-BCB3-C6B09B95A2A0}" type="slidenum">
              <a:rPr lang="en-SG" smtClean="0"/>
              <a:t>‹#›</a:t>
            </a:fld>
            <a:endParaRPr lang="en-SG"/>
          </a:p>
        </p:txBody>
      </p:sp>
    </p:spTree>
    <p:extLst>
      <p:ext uri="{BB962C8B-B14F-4D97-AF65-F5344CB8AC3E}">
        <p14:creationId xmlns:p14="http://schemas.microsoft.com/office/powerpoint/2010/main" val="101295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KFRjRddcH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npc.org.sg/bocci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pas.org.sg/grow/"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pas.org.sg/cerebral-pals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pas.org.sg/cerebral-pals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feNBGFAfVc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pas.org.sg/cerebral-palsy/" TargetMode="External"/><Relationship Id="rId4" Type="http://schemas.openxmlformats.org/officeDocument/2006/relationships/hyperlink" Target="https://safe.menlosecurity.com/https:/www.youtube.com/watch?v=feNBGFAfVc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3</a:t>
            </a:fld>
            <a:endParaRPr lang="en-SG"/>
          </a:p>
        </p:txBody>
      </p:sp>
    </p:spTree>
    <p:extLst>
      <p:ext uri="{BB962C8B-B14F-4D97-AF65-F5344CB8AC3E}">
        <p14:creationId xmlns:p14="http://schemas.microsoft.com/office/powerpoint/2010/main" val="26359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a:t>Important reminders for teachers:</a:t>
            </a:r>
          </a:p>
          <a:p>
            <a:pPr marL="0" indent="0">
              <a:buFontTx/>
              <a:buNone/>
            </a:pPr>
            <a:r>
              <a:rPr lang="en-US" b="0" i="0" dirty="0">
                <a:effectLst/>
                <a:latin typeface="+mn-lt"/>
              </a:rPr>
              <a:t>For schools that </a:t>
            </a:r>
            <a:r>
              <a:rPr lang="en-US" b="1" i="0" dirty="0">
                <a:effectLst/>
                <a:latin typeface="+mn-lt"/>
              </a:rPr>
              <a:t>opted</a:t>
            </a:r>
            <a:r>
              <a:rPr lang="en-US" b="0" i="0" dirty="0">
                <a:effectLst/>
                <a:latin typeface="+mn-lt"/>
              </a:rPr>
              <a:t> for drawstring bags:</a:t>
            </a:r>
          </a:p>
          <a:p>
            <a:pPr marL="285750" indent="-285750" algn="just">
              <a:buFontTx/>
              <a:buChar char="-"/>
            </a:pPr>
            <a:r>
              <a:rPr lang="en-US" sz="1200" b="0" i="0" dirty="0">
                <a:effectLst/>
                <a:latin typeface="Calibri" panose="020F0502020204030204" pitchFamily="34" charset="0"/>
              </a:rPr>
              <a:t>Before collecting the donations from the students, teachers are reminded to remove the cable tie from the bag.</a:t>
            </a:r>
          </a:p>
          <a:p>
            <a:pPr marL="285750" indent="-285750" algn="just">
              <a:buFontTx/>
              <a:buChar char="-"/>
            </a:pPr>
            <a:r>
              <a:rPr lang="en-US" sz="1200" b="0" i="0" dirty="0">
                <a:effectLst/>
                <a:latin typeface="Calibri" panose="020F0502020204030204" pitchFamily="34" charset="0"/>
              </a:rPr>
              <a:t>After collecting the donations, pull the drawstrings to close the bag. Next, secure the bag with the cable ties below the drawstrings. </a:t>
            </a:r>
          </a:p>
          <a:p>
            <a:pPr marL="285750" indent="-285750" algn="just">
              <a:buFontTx/>
              <a:buChar char="-"/>
            </a:pPr>
            <a:r>
              <a:rPr lang="en-US" sz="1200" b="0" i="0" dirty="0">
                <a:effectLst/>
                <a:latin typeface="Calibri"/>
                <a:cs typeface="Calibri"/>
              </a:rPr>
              <a:t>For photo illustrations, please refer</a:t>
            </a:r>
            <a:r>
              <a:rPr lang="en-US" sz="1200" dirty="0">
                <a:latin typeface="Calibri"/>
                <a:cs typeface="Calibri"/>
              </a:rPr>
              <a:t> </a:t>
            </a:r>
            <a:r>
              <a:rPr lang="en-US" sz="1200" b="0" i="0" dirty="0">
                <a:effectLst/>
                <a:latin typeface="Calibri"/>
                <a:cs typeface="Calibri"/>
              </a:rPr>
              <a:t>to FAQ sheet on Youth Day Appeal (YDA) website: https://www.comchest.gov.sg/docs/default-source/campaigns/yda/yda-2023-faq.pdf </a:t>
            </a:r>
          </a:p>
          <a:p>
            <a:pPr marL="285750" indent="-285750" algn="just">
              <a:buFontTx/>
              <a:buChar char="-"/>
            </a:pPr>
            <a:r>
              <a:rPr lang="en-US" sz="1200" b="0" i="0" dirty="0">
                <a:effectLst/>
                <a:latin typeface="Calibri" panose="020F0502020204030204" pitchFamily="34" charset="0"/>
              </a:rPr>
              <a:t>For teachers’ consideration to open up e-payment option (on the following slide) for </a:t>
            </a:r>
            <a:r>
              <a:rPr lang="en-US" sz="1200" b="0" dirty="0"/>
              <a:t>students who are more comfortable with digital payment.</a:t>
            </a:r>
            <a:endParaRPr lang="en-US" sz="1200" b="0" i="0" dirty="0">
              <a:effectLst/>
              <a:latin typeface="Calibri" panose="020F0502020204030204" pitchFamily="34" charset="0"/>
            </a:endParaRPr>
          </a:p>
          <a:p>
            <a:pPr marL="285750" indent="-285750" algn="just">
              <a:buFontTx/>
              <a:buChar char="-"/>
            </a:pPr>
            <a:endParaRPr lang="en-US" dirty="0"/>
          </a:p>
          <a:p>
            <a:pPr marL="0" indent="0">
              <a:buFontTx/>
              <a:buNone/>
            </a:pPr>
            <a:r>
              <a:rPr lang="en-US" dirty="0"/>
              <a:t>For schools that </a:t>
            </a:r>
            <a:r>
              <a:rPr lang="en-US" b="1" dirty="0"/>
              <a:t>did not </a:t>
            </a:r>
            <a:r>
              <a:rPr lang="en-US" dirty="0"/>
              <a:t>opt for drawstring bags: Teachers may remove this slide. </a:t>
            </a:r>
            <a:endParaRPr lang="en-US" b="0" i="0" dirty="0">
              <a:effectLst/>
              <a:latin typeface="+mn-lt"/>
            </a:endParaRPr>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17</a:t>
            </a:fld>
            <a:endParaRPr lang="en-SG"/>
          </a:p>
        </p:txBody>
      </p:sp>
    </p:spTree>
    <p:extLst>
      <p:ext uri="{BB962C8B-B14F-4D97-AF65-F5344CB8AC3E}">
        <p14:creationId xmlns:p14="http://schemas.microsoft.com/office/powerpoint/2010/main" val="115398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a:t>Important reminders for teachers:</a:t>
            </a:r>
          </a:p>
          <a:p>
            <a:pPr marL="0" indent="0">
              <a:buFontTx/>
              <a:buNone/>
            </a:pPr>
            <a:r>
              <a:rPr lang="en-US" dirty="0"/>
              <a:t>For schools that </a:t>
            </a:r>
            <a:r>
              <a:rPr lang="en-US" b="1" dirty="0"/>
              <a:t>opted</a:t>
            </a:r>
            <a:r>
              <a:rPr lang="en-US" dirty="0"/>
              <a:t> for </a:t>
            </a:r>
            <a:r>
              <a:rPr lang="en-US" dirty="0" err="1"/>
              <a:t>customised</a:t>
            </a:r>
            <a:r>
              <a:rPr lang="en-US" dirty="0"/>
              <a:t> </a:t>
            </a:r>
            <a:r>
              <a:rPr lang="en-US" dirty="0" err="1"/>
              <a:t>PayNow</a:t>
            </a:r>
            <a:r>
              <a:rPr lang="en-US" dirty="0"/>
              <a:t> QR code:</a:t>
            </a:r>
          </a:p>
          <a:p>
            <a:pPr marL="171450" indent="-171450">
              <a:buFontTx/>
              <a:buChar char="-"/>
            </a:pPr>
            <a:r>
              <a:rPr lang="en-US" dirty="0"/>
              <a:t>The </a:t>
            </a:r>
            <a:r>
              <a:rPr lang="en-US" dirty="0" err="1"/>
              <a:t>PayNow</a:t>
            </a:r>
            <a:r>
              <a:rPr lang="en-US" dirty="0"/>
              <a:t> QR code embedded is a </a:t>
            </a:r>
            <a:r>
              <a:rPr lang="en-US" b="1" dirty="0"/>
              <a:t>generic </a:t>
            </a:r>
            <a:r>
              <a:rPr lang="en-US" dirty="0"/>
              <a:t>QR code for e-payment towards Youth Day Appeal (YDA) 2023.</a:t>
            </a:r>
          </a:p>
          <a:p>
            <a:pPr marL="171450" indent="-171450">
              <a:buFontTx/>
              <a:buChar char="-"/>
            </a:pPr>
            <a:r>
              <a:rPr lang="en-US" dirty="0"/>
              <a:t>Please use the </a:t>
            </a:r>
            <a:r>
              <a:rPr lang="en-US" b="1" dirty="0" err="1"/>
              <a:t>customised</a:t>
            </a:r>
            <a:r>
              <a:rPr lang="en-US" dirty="0"/>
              <a:t> </a:t>
            </a:r>
            <a:r>
              <a:rPr lang="en-US" dirty="0" err="1"/>
              <a:t>PayNow</a:t>
            </a:r>
            <a:r>
              <a:rPr lang="en-US" dirty="0"/>
              <a:t> QR code </a:t>
            </a:r>
            <a:r>
              <a:rPr lang="en-US" b="0" dirty="0"/>
              <a:t>if this modality is selected by your school. Please seek the CCE/VIA teacher-in-charge for the </a:t>
            </a:r>
            <a:r>
              <a:rPr lang="en-US" b="0" dirty="0" err="1"/>
              <a:t>customised</a:t>
            </a:r>
            <a:r>
              <a:rPr lang="en-US" b="0" dirty="0"/>
              <a:t> </a:t>
            </a:r>
            <a:r>
              <a:rPr lang="en-US" b="0" dirty="0" err="1"/>
              <a:t>PayNow</a:t>
            </a:r>
            <a:r>
              <a:rPr lang="en-US" b="0" dirty="0"/>
              <a:t> QR code. </a:t>
            </a:r>
          </a:p>
          <a:p>
            <a:pPr marL="171450" indent="-171450">
              <a:buFontTx/>
              <a:buChar char="-"/>
            </a:pPr>
            <a:endParaRPr lang="en-US" b="0" dirty="0"/>
          </a:p>
          <a:p>
            <a:pPr marL="0" indent="0">
              <a:buFontTx/>
              <a:buNone/>
            </a:pPr>
            <a:r>
              <a:rPr lang="en-US" b="0" dirty="0"/>
              <a:t>For schools that </a:t>
            </a:r>
            <a:r>
              <a:rPr lang="en-US" b="1" dirty="0"/>
              <a:t>did not</a:t>
            </a:r>
            <a:r>
              <a:rPr lang="en-US" b="0" dirty="0"/>
              <a:t> opt for </a:t>
            </a:r>
            <a:r>
              <a:rPr lang="en-US" b="0" dirty="0" err="1"/>
              <a:t>customised</a:t>
            </a:r>
            <a:r>
              <a:rPr lang="en-US" b="0" dirty="0"/>
              <a:t> </a:t>
            </a:r>
            <a:r>
              <a:rPr lang="en-US" b="0" dirty="0" err="1"/>
              <a:t>PayNow</a:t>
            </a:r>
            <a:r>
              <a:rPr lang="en-US" b="0" dirty="0"/>
              <a:t> QR code:</a:t>
            </a:r>
          </a:p>
          <a:p>
            <a:pPr marL="0" indent="0">
              <a:buFontTx/>
              <a:buNone/>
            </a:pPr>
            <a:r>
              <a:rPr lang="en-US" b="0" dirty="0"/>
              <a:t>- Teachers may consider opening up this option for students who are more comfortable with digital payment.</a:t>
            </a:r>
          </a:p>
        </p:txBody>
      </p:sp>
      <p:sp>
        <p:nvSpPr>
          <p:cNvPr id="4" name="Slide Number Placeholder 3"/>
          <p:cNvSpPr>
            <a:spLocks noGrp="1"/>
          </p:cNvSpPr>
          <p:nvPr>
            <p:ph type="sldNum" sz="quarter" idx="5"/>
          </p:nvPr>
        </p:nvSpPr>
        <p:spPr/>
        <p:txBody>
          <a:bodyPr/>
          <a:lstStyle/>
          <a:p>
            <a:fld id="{B232EF40-9A52-471F-BCB3-C6B09B95A2A0}" type="slidenum">
              <a:rPr lang="en-SG" smtClean="0"/>
              <a:t>18</a:t>
            </a:fld>
            <a:endParaRPr lang="en-SG"/>
          </a:p>
        </p:txBody>
      </p:sp>
    </p:spTree>
    <p:extLst>
      <p:ext uri="{BB962C8B-B14F-4D97-AF65-F5344CB8AC3E}">
        <p14:creationId xmlns:p14="http://schemas.microsoft.com/office/powerpoint/2010/main" val="278799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u="sng" dirty="0">
                <a:effectLst/>
                <a:latin typeface="Calibri" panose="020F0502020204030204" pitchFamily="34" charset="0"/>
                <a:ea typeface="DengXian" panose="02010600030101010101" pitchFamily="2" charset="-122"/>
              </a:rPr>
              <a:t>Teaching notes for Teachers:</a:t>
            </a:r>
          </a:p>
          <a:p>
            <a:r>
              <a:rPr lang="en-SG" sz="1200" dirty="0">
                <a:effectLst/>
                <a:latin typeface="Calibri" panose="020F0502020204030204" pitchFamily="34" charset="0"/>
                <a:ea typeface="DengXian" panose="02010600030101010101" pitchFamily="2" charset="-122"/>
              </a:rPr>
              <a:t>Fundraising has always been the legacy of Schools' Appeal that significantly impact the lives of our social service users. Making a small step towards a big change, we are also planning to incorporate a co-creation segment for participating schools starting from YDA 2022 edition.</a:t>
            </a:r>
          </a:p>
          <a:p>
            <a:r>
              <a:rPr lang="en-SG" sz="1200" dirty="0">
                <a:effectLst/>
                <a:latin typeface="Calibri" panose="020F0502020204030204" pitchFamily="34" charset="0"/>
                <a:ea typeface="DengXian" panose="02010600030101010101" pitchFamily="2" charset="-122"/>
              </a:rPr>
              <a:t> </a:t>
            </a:r>
          </a:p>
          <a:p>
            <a:r>
              <a:rPr lang="en-SG" sz="1200" dirty="0">
                <a:effectLst/>
                <a:latin typeface="Calibri" panose="020F0502020204030204" pitchFamily="34" charset="0"/>
                <a:ea typeface="DengXian" panose="02010600030101010101" pitchFamily="2" charset="-122"/>
              </a:rPr>
              <a:t>Giving is for everyone – all of us can contribute in one way or another within our means. Other than the traditional way of fundraising, interactive class activities are planned to facilitate students’ learning towards our social service users and create opportunities for greater students' participation through hands-on activities, which unlocks monetary contributions from corporate donor for communities in need.</a:t>
            </a:r>
          </a:p>
          <a:p>
            <a:endParaRPr lang="en-SG" dirty="0"/>
          </a:p>
          <a:p>
            <a:r>
              <a:rPr lang="en-SG" dirty="0"/>
              <a:t>As teachers lead your classes for the class creation, stay tune for 2024 edition where a different activity will be introduced! </a:t>
            </a:r>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19</a:t>
            </a:fld>
            <a:endParaRPr lang="en-SG"/>
          </a:p>
        </p:txBody>
      </p:sp>
    </p:spTree>
    <p:extLst>
      <p:ext uri="{BB962C8B-B14F-4D97-AF65-F5344CB8AC3E}">
        <p14:creationId xmlns:p14="http://schemas.microsoft.com/office/powerpoint/2010/main" val="352092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u="sng" dirty="0">
                <a:effectLst/>
                <a:latin typeface="Calibri" panose="020F0502020204030204" pitchFamily="34" charset="0"/>
                <a:ea typeface="DengXian" panose="02010600030101010101" pitchFamily="2" charset="-122"/>
              </a:rPr>
              <a:t>Teaching notes for Teachers:</a:t>
            </a:r>
          </a:p>
          <a:p>
            <a:r>
              <a:rPr lang="en-SG" sz="1200" dirty="0">
                <a:effectLst/>
                <a:latin typeface="Calibri" panose="020F0502020204030204" pitchFamily="34" charset="0"/>
                <a:ea typeface="DengXian" panose="02010600030101010101" pitchFamily="2" charset="-122"/>
              </a:rPr>
              <a:t>Fundraising has always been the legacy of Schools' Appeal that significantly impact the lives of our social service users. Making a small step towards a big change, we are also planning to incorporate a co-creation segment for participating schools starting from YDA 2022 edition.</a:t>
            </a:r>
          </a:p>
          <a:p>
            <a:r>
              <a:rPr lang="en-SG" sz="1200" dirty="0">
                <a:effectLst/>
                <a:latin typeface="Calibri" panose="020F0502020204030204" pitchFamily="34" charset="0"/>
                <a:ea typeface="DengXian" panose="02010600030101010101" pitchFamily="2" charset="-122"/>
              </a:rPr>
              <a:t> </a:t>
            </a:r>
          </a:p>
          <a:p>
            <a:r>
              <a:rPr lang="en-SG" sz="1200" dirty="0">
                <a:effectLst/>
                <a:latin typeface="Calibri" panose="020F0502020204030204" pitchFamily="34" charset="0"/>
                <a:ea typeface="DengXian" panose="02010600030101010101" pitchFamily="2" charset="-122"/>
              </a:rPr>
              <a:t>As the messaging to the students goes: Giving is for everyone – all of us can contribute in one way or another within our means. Other than the traditional way of fundraising, interactive class activities are planned to facilitate students’ learning towards our social service users and create opportunities for greater students' participation through hands-on activities, which unlocks monetary contributions from corporate donor for communities in need.</a:t>
            </a:r>
          </a:p>
          <a:p>
            <a:endParaRPr lang="en-SG" dirty="0"/>
          </a:p>
          <a:p>
            <a:r>
              <a:rPr lang="en-SG" dirty="0"/>
              <a:t>As teachers lead your classes for the class creation, stay tune for 2024 edition where a different activity will be introduced! </a:t>
            </a:r>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20</a:t>
            </a:fld>
            <a:endParaRPr lang="en-SG"/>
          </a:p>
        </p:txBody>
      </p:sp>
    </p:spTree>
    <p:extLst>
      <p:ext uri="{BB962C8B-B14F-4D97-AF65-F5344CB8AC3E}">
        <p14:creationId xmlns:p14="http://schemas.microsoft.com/office/powerpoint/2010/main" val="356472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22</a:t>
            </a:fld>
            <a:endParaRPr lang="en-SG"/>
          </a:p>
        </p:txBody>
      </p:sp>
    </p:spTree>
    <p:extLst>
      <p:ext uri="{BB962C8B-B14F-4D97-AF65-F5344CB8AC3E}">
        <p14:creationId xmlns:p14="http://schemas.microsoft.com/office/powerpoint/2010/main" val="53772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 for Teachers:</a:t>
            </a:r>
          </a:p>
          <a:p>
            <a:pPr marL="171450" indent="-171450">
              <a:buFontTx/>
              <a:buChar char="-"/>
            </a:pPr>
            <a:r>
              <a:rPr lang="en-US" dirty="0"/>
              <a:t>Ctrl + click the image to watch the video on YouTube: </a:t>
            </a:r>
            <a:r>
              <a:rPr lang="en-US" dirty="0">
                <a:hlinkClick r:id="rId3"/>
              </a:rPr>
              <a:t>Champion Every Potential (Full Film) – YouTube</a:t>
            </a:r>
            <a:r>
              <a:rPr lang="en-US" dirty="0"/>
              <a:t> (</a:t>
            </a:r>
            <a:r>
              <a:rPr lang="en-SG" dirty="0">
                <a:hlinkClick r:id="rId3"/>
              </a:rPr>
              <a:t>https://www.youtube.com/watch?v=IKFRjRddcHs</a:t>
            </a:r>
            <a:r>
              <a:rPr lang="en-SG" dirty="0"/>
              <a: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Sharing a relevant thought for teaching: </a:t>
            </a:r>
            <a:r>
              <a:rPr lang="en-US" b="0" i="0" dirty="0">
                <a:solidFill>
                  <a:srgbClr val="212121"/>
                </a:solidFill>
                <a:effectLst/>
                <a:latin typeface="sofia-pro"/>
              </a:rPr>
              <a:t>“Greatness is not measured by what a man or woman accomplishes, but by</a:t>
            </a:r>
            <a:r>
              <a:rPr lang="en-US" b="0" i="0" dirty="0">
                <a:effectLst/>
                <a:latin typeface="sofia-pro"/>
              </a:rPr>
              <a:t> </a:t>
            </a:r>
            <a:r>
              <a:rPr lang="en-US" b="0" i="0" u="none" strike="noStrike" dirty="0">
                <a:effectLst/>
                <a:latin typeface="sofia-pro"/>
              </a:rPr>
              <a:t>the opposition he or she has overcome to reach his goals</a:t>
            </a:r>
            <a:r>
              <a:rPr lang="en-US" b="0" i="0" dirty="0">
                <a:effectLst/>
                <a:latin typeface="sofia-pro"/>
              </a:rPr>
              <a:t>.” </a:t>
            </a:r>
            <a:r>
              <a:rPr lang="en-US" b="0" i="0" dirty="0">
                <a:solidFill>
                  <a:srgbClr val="212121"/>
                </a:solidFill>
                <a:effectLst/>
                <a:latin typeface="sofia-pro"/>
              </a:rPr>
              <a:t>— </a:t>
            </a:r>
            <a:r>
              <a:rPr lang="en-US" b="0" i="1" dirty="0">
                <a:solidFill>
                  <a:srgbClr val="212121"/>
                </a:solidFill>
                <a:effectLst/>
                <a:latin typeface="sofia-pro"/>
              </a:rPr>
              <a:t>Dorothy Height</a:t>
            </a:r>
            <a:endParaRPr lang="en-SG" dirty="0"/>
          </a:p>
          <a:p>
            <a:pPr marL="171450" indent="-171450">
              <a:buFontTx/>
              <a:buChar char="-"/>
            </a:pPr>
            <a:endParaRPr lang="en-US" dirty="0"/>
          </a:p>
          <a:p>
            <a:endParaRPr lang="en-SG" dirty="0"/>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4</a:t>
            </a:fld>
            <a:endParaRPr lang="en-SG"/>
          </a:p>
        </p:txBody>
      </p:sp>
    </p:spTree>
    <p:extLst>
      <p:ext uri="{BB962C8B-B14F-4D97-AF65-F5344CB8AC3E}">
        <p14:creationId xmlns:p14="http://schemas.microsoft.com/office/powerpoint/2010/main" val="5632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dirty="0"/>
              <a:t>What is a “social service user”?</a:t>
            </a:r>
          </a:p>
          <a:p>
            <a:r>
              <a:rPr lang="en-US" dirty="0"/>
              <a:t>- Social services are </a:t>
            </a:r>
            <a:r>
              <a:rPr lang="en-US" b="0" i="0" dirty="0">
                <a:solidFill>
                  <a:srgbClr val="202122"/>
                </a:solidFill>
                <a:effectLst/>
                <a:latin typeface="Arial" panose="020B0604020202020204" pitchFamily="34" charset="0"/>
              </a:rPr>
              <a:t>a range of public services intended to provide support and assistance towards particular groups, especially towards the communities in need of support. Social service users are the people receiving these support of </a:t>
            </a:r>
            <a:r>
              <a:rPr lang="en-US" b="0" i="0" dirty="0" err="1">
                <a:solidFill>
                  <a:srgbClr val="202122"/>
                </a:solidFill>
                <a:effectLst/>
                <a:latin typeface="Arial" panose="020B0604020202020204" pitchFamily="34" charset="0"/>
              </a:rPr>
              <a:t>programmes</a:t>
            </a:r>
            <a:r>
              <a:rPr lang="en-US" b="0" i="0" dirty="0">
                <a:solidFill>
                  <a:srgbClr val="202122"/>
                </a:solidFill>
                <a:effectLst/>
                <a:latin typeface="Arial" panose="020B0604020202020204" pitchFamily="34" charset="0"/>
              </a:rPr>
              <a:t>.</a:t>
            </a:r>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5</a:t>
            </a:fld>
            <a:endParaRPr lang="en-SG"/>
          </a:p>
        </p:txBody>
      </p:sp>
    </p:spTree>
    <p:extLst>
      <p:ext uri="{BB962C8B-B14F-4D97-AF65-F5344CB8AC3E}">
        <p14:creationId xmlns:p14="http://schemas.microsoft.com/office/powerpoint/2010/main" val="355395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b="1" dirty="0"/>
              <a:t>What is a social service agency?</a:t>
            </a:r>
          </a:p>
          <a:p>
            <a:pPr marL="171450" indent="-171450">
              <a:buFontTx/>
              <a:buChar char="-"/>
            </a:pPr>
            <a:r>
              <a:rPr lang="en-SG" dirty="0"/>
              <a:t>A social service agency is a </a:t>
            </a:r>
            <a:r>
              <a:rPr lang="en-US" b="0" i="0" dirty="0">
                <a:solidFill>
                  <a:srgbClr val="111111"/>
                </a:solidFill>
                <a:effectLst/>
                <a:latin typeface="Roboto" panose="02000000000000000000" pitchFamily="2" charset="0"/>
              </a:rPr>
              <a:t>non-profit </a:t>
            </a:r>
            <a:r>
              <a:rPr lang="en-US" b="0" i="0" dirty="0" err="1">
                <a:solidFill>
                  <a:srgbClr val="111111"/>
                </a:solidFill>
                <a:effectLst/>
                <a:latin typeface="Roboto" panose="02000000000000000000" pitchFamily="2" charset="0"/>
              </a:rPr>
              <a:t>organisation</a:t>
            </a:r>
            <a:r>
              <a:rPr lang="en-US" b="0" i="0" dirty="0">
                <a:solidFill>
                  <a:srgbClr val="111111"/>
                </a:solidFill>
                <a:effectLst/>
                <a:latin typeface="Roboto" panose="02000000000000000000" pitchFamily="2" charset="0"/>
              </a:rPr>
              <a:t> that provides services to benefit the community.</a:t>
            </a:r>
          </a:p>
          <a:p>
            <a:pPr marL="171450" indent="-171450">
              <a:buFontTx/>
              <a:buChar char="-"/>
            </a:pPr>
            <a:r>
              <a:rPr lang="en-US" b="0" i="0" dirty="0">
                <a:solidFill>
                  <a:srgbClr val="111111"/>
                </a:solidFill>
                <a:effectLst/>
                <a:latin typeface="Roboto" panose="02000000000000000000" pitchFamily="2" charset="0"/>
              </a:rPr>
              <a:t>It is more commonly known as a “charity” to the members of public.</a:t>
            </a:r>
          </a:p>
          <a:p>
            <a:endParaRPr lang="en-SG" dirty="0"/>
          </a:p>
          <a:p>
            <a:r>
              <a:rPr lang="en-SG" b="1" dirty="0"/>
              <a:t>What is “philanthropy”?</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r>
              <a:rPr lang="en-US" b="0" i="0" dirty="0">
                <a:solidFill>
                  <a:srgbClr val="111111"/>
                </a:solidFill>
                <a:effectLst/>
                <a:latin typeface="Roboto" panose="02000000000000000000" pitchFamily="2" charset="0"/>
              </a:rPr>
              <a:t>The desire to promote the welfare of others, expressed especially by the generous donation of money to good causes.</a:t>
            </a:r>
          </a:p>
        </p:txBody>
      </p:sp>
      <p:sp>
        <p:nvSpPr>
          <p:cNvPr id="4" name="Slide Number Placeholder 3"/>
          <p:cNvSpPr>
            <a:spLocks noGrp="1"/>
          </p:cNvSpPr>
          <p:nvPr>
            <p:ph type="sldNum" sz="quarter" idx="5"/>
          </p:nvPr>
        </p:nvSpPr>
        <p:spPr/>
        <p:txBody>
          <a:bodyPr/>
          <a:lstStyle/>
          <a:p>
            <a:fld id="{B232EF40-9A52-471F-BCB3-C6B09B95A2A0}" type="slidenum">
              <a:rPr lang="en-SG" smtClean="0"/>
              <a:t>6</a:t>
            </a:fld>
            <a:endParaRPr lang="en-SG"/>
          </a:p>
        </p:txBody>
      </p:sp>
    </p:spTree>
    <p:extLst>
      <p:ext uri="{BB962C8B-B14F-4D97-AF65-F5344CB8AC3E}">
        <p14:creationId xmlns:p14="http://schemas.microsoft.com/office/powerpoint/2010/main" val="78831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r>
              <a:rPr lang="en-US" b="1" dirty="0"/>
              <a:t>:</a:t>
            </a:r>
          </a:p>
          <a:p>
            <a:pPr marL="171450" indent="-171450" algn="l">
              <a:buFontTx/>
              <a:buChar char="-"/>
            </a:pPr>
            <a:r>
              <a:rPr lang="en-US" b="0" i="0" dirty="0">
                <a:solidFill>
                  <a:srgbClr val="666666"/>
                </a:solidFill>
                <a:effectLst/>
                <a:latin typeface="Roboto" panose="02000000000000000000" pitchFamily="2" charset="0"/>
              </a:rPr>
              <a:t>Boccia: </a:t>
            </a:r>
            <a:r>
              <a:rPr lang="en-US" b="0" i="0" dirty="0">
                <a:solidFill>
                  <a:srgbClr val="363636"/>
                </a:solidFill>
                <a:effectLst/>
                <a:latin typeface="Merriweather" panose="00000500000000000000" pitchFamily="2" charset="0"/>
              </a:rPr>
              <a:t>Means ‘ball’ in Italian, was initially designed for people with cerebral palsy. It is now played by athletes who have any kind of neurological impairment that affects their motor function.</a:t>
            </a:r>
          </a:p>
          <a:p>
            <a:pPr marL="0" indent="0" algn="l">
              <a:buFontTx/>
              <a:buNone/>
            </a:pPr>
            <a:r>
              <a:rPr lang="en-US" b="0" i="0" dirty="0">
                <a:solidFill>
                  <a:srgbClr val="363636"/>
                </a:solidFill>
                <a:effectLst/>
                <a:latin typeface="Merriweather" panose="00000500000000000000" pitchFamily="2" charset="0"/>
              </a:rPr>
              <a:t>*Read more on </a:t>
            </a:r>
            <a:r>
              <a:rPr lang="en-SG" dirty="0">
                <a:hlinkClick r:id="rId3"/>
              </a:rPr>
              <a:t>Boccia - Singapore National Paralympic Council (snpc.org.sg)</a:t>
            </a:r>
            <a:r>
              <a:rPr lang="en-SG" dirty="0"/>
              <a:t>.</a:t>
            </a:r>
            <a:endParaRPr lang="en-US" b="0" i="0" dirty="0">
              <a:solidFill>
                <a:srgbClr val="363636"/>
              </a:solidFill>
              <a:effectLst/>
              <a:latin typeface="Merriweather" panose="00000500000000000000" pitchFamily="2" charset="0"/>
            </a:endParaRPr>
          </a:p>
          <a:p>
            <a:pPr marL="0" indent="0" algn="l">
              <a:buFontTx/>
              <a:buNone/>
            </a:pPr>
            <a:endParaRPr lang="en-US" b="0" i="0" dirty="0">
              <a:solidFill>
                <a:srgbClr val="666666"/>
              </a:solidFill>
              <a:effectLst/>
              <a:latin typeface="Roboto" panose="02000000000000000000" pitchFamily="2" charset="0"/>
            </a:endParaRPr>
          </a:p>
          <a:p>
            <a:pPr marL="171450" indent="-171450" algn="l">
              <a:buFontTx/>
              <a:buChar char="-"/>
            </a:pPr>
            <a:r>
              <a:rPr lang="en-US" b="0" i="0" dirty="0">
                <a:solidFill>
                  <a:srgbClr val="666666"/>
                </a:solidFill>
                <a:effectLst/>
                <a:latin typeface="Roboto" panose="02000000000000000000" pitchFamily="2" charset="0"/>
              </a:rPr>
              <a:t>The Goodwill, Rehabilitation and Occupational Workshop (GROW) is a sheltered workshop providing vocational training and employment for adults with cerebral palsy or multiple disabilities. Trainees are involved in social enterprise initiatives and projects in our sheltered workshop, which develop their skills, build their self-esteem and provide an avenue for them to reach out socially to the public. It serves to equip trainees for work in open employment, the </a:t>
            </a:r>
            <a:r>
              <a:rPr lang="en-US" b="0" i="0" dirty="0" err="1">
                <a:solidFill>
                  <a:srgbClr val="666666"/>
                </a:solidFill>
                <a:effectLst/>
                <a:latin typeface="Roboto" panose="02000000000000000000" pitchFamily="2" charset="0"/>
              </a:rPr>
              <a:t>programme</a:t>
            </a:r>
            <a:r>
              <a:rPr lang="en-US" b="0" i="0" dirty="0">
                <a:solidFill>
                  <a:srgbClr val="666666"/>
                </a:solidFill>
                <a:effectLst/>
                <a:latin typeface="Roboto" panose="02000000000000000000" pitchFamily="2" charset="0"/>
              </a:rPr>
              <a:t> also includes mobility training and social engagement.</a:t>
            </a:r>
          </a:p>
          <a:p>
            <a:pPr marL="0" indent="0" algn="l">
              <a:buFontTx/>
              <a:buNone/>
            </a:pPr>
            <a:r>
              <a:rPr lang="en-US" b="0" i="0" dirty="0">
                <a:solidFill>
                  <a:srgbClr val="666666"/>
                </a:solidFill>
                <a:effectLst/>
                <a:latin typeface="Roboto" panose="02000000000000000000" pitchFamily="2" charset="0"/>
              </a:rPr>
              <a:t>*Read more on </a:t>
            </a:r>
            <a:r>
              <a:rPr lang="en-US" dirty="0">
                <a:hlinkClick r:id="rId4"/>
              </a:rPr>
              <a:t>Goodwill, Rehabilitation &amp; Occupational Workshop (GROW) | CPAS</a:t>
            </a:r>
            <a:r>
              <a:rPr lang="en-US" dirty="0"/>
              <a:t>. </a:t>
            </a:r>
            <a:endParaRPr lang="en-US" b="0" i="0" dirty="0">
              <a:solidFill>
                <a:srgbClr val="666666"/>
              </a:solidFill>
              <a:effectLst/>
              <a:latin typeface="Roboto" panose="02000000000000000000" pitchFamily="2" charset="0"/>
            </a:endParaRPr>
          </a:p>
          <a:p>
            <a:endParaRPr lang="en-SG" b="0" dirty="0"/>
          </a:p>
        </p:txBody>
      </p:sp>
      <p:sp>
        <p:nvSpPr>
          <p:cNvPr id="4" name="Slide Number Placeholder 3"/>
          <p:cNvSpPr>
            <a:spLocks noGrp="1"/>
          </p:cNvSpPr>
          <p:nvPr>
            <p:ph type="sldNum" sz="quarter" idx="5"/>
          </p:nvPr>
        </p:nvSpPr>
        <p:spPr/>
        <p:txBody>
          <a:bodyPr/>
          <a:lstStyle/>
          <a:p>
            <a:fld id="{B232EF40-9A52-471F-BCB3-C6B09B95A2A0}" type="slidenum">
              <a:rPr lang="en-SG" smtClean="0"/>
              <a:t>9</a:t>
            </a:fld>
            <a:endParaRPr lang="en-SG"/>
          </a:p>
        </p:txBody>
      </p:sp>
    </p:spTree>
    <p:extLst>
      <p:ext uri="{BB962C8B-B14F-4D97-AF65-F5344CB8AC3E}">
        <p14:creationId xmlns:p14="http://schemas.microsoft.com/office/powerpoint/2010/main" val="353747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dirty="0"/>
              <a:t>Refer to </a:t>
            </a:r>
            <a:r>
              <a:rPr lang="en-US" dirty="0">
                <a:hlinkClick r:id="rId3"/>
              </a:rPr>
              <a:t>Cerebral Palsy Alliance Singapore | Help Children with Disabilities (cpas.org.sg)</a:t>
            </a:r>
            <a:r>
              <a:rPr lang="en-US" dirty="0"/>
              <a:t> for more details.</a:t>
            </a:r>
            <a:endParaRPr lang="en-SG" dirty="0"/>
          </a:p>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11</a:t>
            </a:fld>
            <a:endParaRPr lang="en-SG"/>
          </a:p>
        </p:txBody>
      </p:sp>
    </p:spTree>
    <p:extLst>
      <p:ext uri="{BB962C8B-B14F-4D97-AF65-F5344CB8AC3E}">
        <p14:creationId xmlns:p14="http://schemas.microsoft.com/office/powerpoint/2010/main" val="257487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r>
              <a:rPr lang="en-US" dirty="0"/>
              <a:t>Refer to </a:t>
            </a:r>
            <a:r>
              <a:rPr lang="en-US" dirty="0">
                <a:hlinkClick r:id="rId3"/>
              </a:rPr>
              <a:t>Cerebral Palsy Alliance Singapore | Help Children with Disabilities (cpas.org.sg)</a:t>
            </a:r>
            <a:r>
              <a:rPr lang="en-US" dirty="0"/>
              <a:t> for more details.</a:t>
            </a:r>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12</a:t>
            </a:fld>
            <a:endParaRPr lang="en-SG"/>
          </a:p>
        </p:txBody>
      </p:sp>
    </p:spTree>
    <p:extLst>
      <p:ext uri="{BB962C8B-B14F-4D97-AF65-F5344CB8AC3E}">
        <p14:creationId xmlns:p14="http://schemas.microsoft.com/office/powerpoint/2010/main" val="34526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Teaching notes for Teachers: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Ctrl + click the image to watch the video on YouTube: </a:t>
            </a:r>
            <a:r>
              <a:rPr lang="en-SG" sz="2800" dirty="0">
                <a:latin typeface="Calibri" panose="020F0502020204030204" pitchFamily="34" charset="0"/>
                <a:ea typeface="DengXian" panose="02010600030101010101" pitchFamily="2" charset="-122"/>
                <a:hlinkClick r:id="rId3"/>
              </a:rPr>
              <a:t>Cerebral Palsy Alliance Singapore</a:t>
            </a:r>
            <a:r>
              <a:rPr lang="en-SG" sz="2800" dirty="0">
                <a:latin typeface="Calibri" panose="020F0502020204030204" pitchFamily="34" charset="0"/>
                <a:ea typeface="DengXian" panose="02010600030101010101" pitchFamily="2" charset="-122"/>
              </a:rPr>
              <a:t> (</a:t>
            </a:r>
            <a:r>
              <a:rPr lang="en-SG" sz="4000" dirty="0">
                <a:hlinkClick r:id="rId4"/>
              </a:rPr>
              <a:t>https:/www.youtube.com/watch?v=feNBGFAfVcA</a:t>
            </a:r>
            <a:r>
              <a:rPr lang="en-SG" sz="4000" dirty="0"/>
              <a:t>)</a:t>
            </a:r>
            <a:endParaRPr lang="en-SG" sz="2800" dirty="0">
              <a:latin typeface="Calibri" panose="020F0502020204030204" pitchFamily="34" charset="0"/>
              <a:ea typeface="DengXia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Refer to </a:t>
            </a:r>
            <a:r>
              <a:rPr lang="en-US" dirty="0">
                <a:hlinkClick r:id="rId5"/>
              </a:rPr>
              <a:t>Cerebral Palsy Alliance Singapore | Help Children with Disabilities (cpas.org.sg)</a:t>
            </a:r>
            <a:r>
              <a:rPr lang="en-US" dirty="0"/>
              <a:t> for more details.</a:t>
            </a:r>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13</a:t>
            </a:fld>
            <a:endParaRPr lang="en-SG"/>
          </a:p>
        </p:txBody>
      </p:sp>
    </p:spTree>
    <p:extLst>
      <p:ext uri="{BB962C8B-B14F-4D97-AF65-F5344CB8AC3E}">
        <p14:creationId xmlns:p14="http://schemas.microsoft.com/office/powerpoint/2010/main" val="428241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B232EF40-9A52-471F-BCB3-C6B09B95A2A0}" type="slidenum">
              <a:rPr lang="en-SG" smtClean="0"/>
              <a:t>14</a:t>
            </a:fld>
            <a:endParaRPr lang="en-SG"/>
          </a:p>
        </p:txBody>
      </p:sp>
    </p:spTree>
    <p:extLst>
      <p:ext uri="{BB962C8B-B14F-4D97-AF65-F5344CB8AC3E}">
        <p14:creationId xmlns:p14="http://schemas.microsoft.com/office/powerpoint/2010/main" val="271043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278168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03925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47627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58DE86-95A7-3741-B097-F9F053FCD5F1}"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56197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58DE86-95A7-3741-B097-F9F053FCD5F1}"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401371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958DE86-95A7-3741-B097-F9F053FCD5F1}"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270267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958DE86-95A7-3741-B097-F9F053FCD5F1}"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204447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958DE86-95A7-3741-B097-F9F053FCD5F1}"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352580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8DE86-95A7-3741-B097-F9F053FCD5F1}"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199020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958DE86-95A7-3741-B097-F9F053FCD5F1}"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9089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958DE86-95A7-3741-B097-F9F053FCD5F1}"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1565-0F84-BF47-809D-C20DA3EF9691}" type="slidenum">
              <a:rPr lang="en-US" smtClean="0"/>
              <a:t>‹#›</a:t>
            </a:fld>
            <a:endParaRPr lang="en-US"/>
          </a:p>
        </p:txBody>
      </p:sp>
    </p:spTree>
    <p:extLst>
      <p:ext uri="{BB962C8B-B14F-4D97-AF65-F5344CB8AC3E}">
        <p14:creationId xmlns:p14="http://schemas.microsoft.com/office/powerpoint/2010/main" val="302770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958DE86-95A7-3741-B097-F9F053FCD5F1}" type="datetimeFigureOut">
              <a:rPr lang="en-US" smtClean="0"/>
              <a:t>6/14/2023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0C01565-0F84-BF47-809D-C20DA3EF9691}" type="slidenum">
              <a:rPr lang="en-US" smtClean="0"/>
              <a:t>‹#›</a:t>
            </a:fld>
            <a:endParaRPr lang="en-US"/>
          </a:p>
        </p:txBody>
      </p:sp>
    </p:spTree>
    <p:extLst>
      <p:ext uri="{BB962C8B-B14F-4D97-AF65-F5344CB8AC3E}">
        <p14:creationId xmlns:p14="http://schemas.microsoft.com/office/powerpoint/2010/main" val="529835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safe.menlosecurity.com/https:/www.youtube.com/watch?v=feNBGFAfV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NCSS_School@ncss.gov.s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youtube.com/watch?v=IKFRjRddcH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go.gov.sg/yda-teaching-kit"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EA94D9-05CD-A1B0-DBD6-0FE8E143FC7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27044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Meet Faye who is differently talented</a:t>
            </a:r>
            <a:endParaRPr lang="en-US" sz="2400" dirty="0">
              <a:solidFill>
                <a:schemeClr val="accent2"/>
              </a:solidFill>
              <a:latin typeface="+mn-lt"/>
              <a:cs typeface="Calibri"/>
            </a:endParaRPr>
          </a:p>
        </p:txBody>
      </p:sp>
      <p:pic>
        <p:nvPicPr>
          <p:cNvPr id="6" name="Picture 5">
            <a:extLst>
              <a:ext uri="{FF2B5EF4-FFF2-40B4-BE49-F238E27FC236}">
                <a16:creationId xmlns:a16="http://schemas.microsoft.com/office/drawing/2014/main" id="{AA11C2D3-083E-B1EC-44E1-215808061409}"/>
              </a:ext>
            </a:extLst>
          </p:cNvPr>
          <p:cNvPicPr>
            <a:picLocks noChangeAspect="1"/>
          </p:cNvPicPr>
          <p:nvPr/>
        </p:nvPicPr>
        <p:blipFill>
          <a:blip r:embed="rId3"/>
          <a:stretch>
            <a:fillRect/>
          </a:stretch>
        </p:blipFill>
        <p:spPr>
          <a:xfrm>
            <a:off x="303034" y="967816"/>
            <a:ext cx="2486573" cy="2937233"/>
          </a:xfrm>
          <a:prstGeom prst="ellipse">
            <a:avLst/>
          </a:prstGeom>
        </p:spPr>
      </p:pic>
      <p:sp>
        <p:nvSpPr>
          <p:cNvPr id="9" name="Speech Bubble: Rectangle with Corners Rounded 8">
            <a:extLst>
              <a:ext uri="{FF2B5EF4-FFF2-40B4-BE49-F238E27FC236}">
                <a16:creationId xmlns:a16="http://schemas.microsoft.com/office/drawing/2014/main" id="{74FF6981-8D2B-14F6-CE0B-54919F62BC8F}"/>
              </a:ext>
            </a:extLst>
          </p:cNvPr>
          <p:cNvSpPr/>
          <p:nvPr/>
        </p:nvSpPr>
        <p:spPr>
          <a:xfrm>
            <a:off x="2967963" y="734376"/>
            <a:ext cx="5873004" cy="3170673"/>
          </a:xfrm>
          <a:prstGeom prst="wedgeRoundRectCallout">
            <a:avLst>
              <a:gd name="adj1" fmla="val -41878"/>
              <a:gd name="adj2" fmla="val 61185"/>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rgbClr val="000000"/>
                </a:solidFill>
                <a:effectLst/>
                <a:latin typeface="Lato" panose="020F0502020204030203" pitchFamily="34" charset="0"/>
              </a:rPr>
              <a:t>Faye has never let her physical limitations stop her. GROW ensures that her journey through life remains a fulfilling one.</a:t>
            </a:r>
            <a:endParaRPr lang="en-US" sz="1400" i="0" dirty="0">
              <a:solidFill>
                <a:srgbClr val="0E101A"/>
              </a:solidFill>
              <a:effectLst/>
            </a:endParaRPr>
          </a:p>
          <a:p>
            <a:pPr algn="l"/>
            <a:endParaRPr lang="en-US" sz="1400" b="0" i="0" dirty="0">
              <a:solidFill>
                <a:srgbClr val="000000"/>
              </a:solidFill>
              <a:effectLst/>
              <a:latin typeface="Lato" panose="020F0502020204030203" pitchFamily="34" charset="0"/>
            </a:endParaRPr>
          </a:p>
          <a:p>
            <a:pPr algn="l"/>
            <a:r>
              <a:rPr lang="en-US" sz="1400" b="0" i="0" dirty="0">
                <a:solidFill>
                  <a:srgbClr val="000000"/>
                </a:solidFill>
                <a:effectLst/>
                <a:latin typeface="Lato" panose="020F0502020204030203" pitchFamily="34" charset="0"/>
              </a:rPr>
              <a:t>Besides acquiring vocational skills and social skills, the workshop has also taught Faye, who is non-verbal, to communicate using an iPad. Since joining the workshop, Faye has grown to be more confident and independent. She hopes that one day, she will be able to travel to work on her own.</a:t>
            </a:r>
          </a:p>
        </p:txBody>
      </p:sp>
    </p:spTree>
    <p:extLst>
      <p:ext uri="{BB962C8B-B14F-4D97-AF65-F5344CB8AC3E}">
        <p14:creationId xmlns:p14="http://schemas.microsoft.com/office/powerpoint/2010/main" val="362338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Cerebral Palsy </a:t>
            </a:r>
            <a:endParaRPr lang="en-US" sz="2400" dirty="0">
              <a:solidFill>
                <a:schemeClr val="accent2"/>
              </a:solidFill>
              <a:latin typeface="+mn-lt"/>
              <a:cs typeface="Calibri"/>
            </a:endParaRPr>
          </a:p>
        </p:txBody>
      </p:sp>
      <p:pic>
        <p:nvPicPr>
          <p:cNvPr id="5" name="Picture 4">
            <a:extLst>
              <a:ext uri="{FF2B5EF4-FFF2-40B4-BE49-F238E27FC236}">
                <a16:creationId xmlns:a16="http://schemas.microsoft.com/office/drawing/2014/main" id="{A8C4EE13-9293-3000-9879-5217769116D5}"/>
              </a:ext>
            </a:extLst>
          </p:cNvPr>
          <p:cNvPicPr>
            <a:picLocks noChangeAspect="1"/>
          </p:cNvPicPr>
          <p:nvPr/>
        </p:nvPicPr>
        <p:blipFill>
          <a:blip r:embed="rId4"/>
          <a:stretch>
            <a:fillRect/>
          </a:stretch>
        </p:blipFill>
        <p:spPr>
          <a:xfrm>
            <a:off x="293529" y="1006728"/>
            <a:ext cx="3784694" cy="2505171"/>
          </a:xfrm>
          <a:prstGeom prst="roundRect">
            <a:avLst/>
          </a:prstGeom>
        </p:spPr>
      </p:pic>
      <p:sp>
        <p:nvSpPr>
          <p:cNvPr id="7" name="TextBox 6">
            <a:extLst>
              <a:ext uri="{FF2B5EF4-FFF2-40B4-BE49-F238E27FC236}">
                <a16:creationId xmlns:a16="http://schemas.microsoft.com/office/drawing/2014/main" id="{D2A7369D-C2B4-A910-DFFA-F3455FB01F1A}"/>
              </a:ext>
            </a:extLst>
          </p:cNvPr>
          <p:cNvSpPr txBox="1"/>
          <p:nvPr/>
        </p:nvSpPr>
        <p:spPr>
          <a:xfrm>
            <a:off x="178354" y="3538030"/>
            <a:ext cx="3899869" cy="246221"/>
          </a:xfrm>
          <a:prstGeom prst="rect">
            <a:avLst/>
          </a:prstGeom>
          <a:noFill/>
        </p:spPr>
        <p:txBody>
          <a:bodyPr wrap="square" rtlCol="0">
            <a:spAutoFit/>
          </a:bodyPr>
          <a:lstStyle/>
          <a:p>
            <a:pPr algn="ctr"/>
            <a:r>
              <a:rPr lang="en-US" sz="1000" i="1" dirty="0"/>
              <a:t> Image from Cerebral Palsy Alliance Singapore website </a:t>
            </a:r>
            <a:endParaRPr lang="en-SG" sz="1000" i="1" dirty="0"/>
          </a:p>
        </p:txBody>
      </p:sp>
      <p:sp>
        <p:nvSpPr>
          <p:cNvPr id="8" name="TextBox 7">
            <a:extLst>
              <a:ext uri="{FF2B5EF4-FFF2-40B4-BE49-F238E27FC236}">
                <a16:creationId xmlns:a16="http://schemas.microsoft.com/office/drawing/2014/main" id="{D6F24DBC-BAF4-5795-4F6E-965B5533EDB0}"/>
              </a:ext>
            </a:extLst>
          </p:cNvPr>
          <p:cNvSpPr txBox="1"/>
          <p:nvPr/>
        </p:nvSpPr>
        <p:spPr>
          <a:xfrm>
            <a:off x="4279392" y="1229706"/>
            <a:ext cx="4571079" cy="2308324"/>
          </a:xfrm>
          <a:prstGeom prst="rect">
            <a:avLst/>
          </a:prstGeom>
          <a:noFill/>
        </p:spPr>
        <p:txBody>
          <a:bodyPr wrap="square" rtlCol="0">
            <a:spAutoFit/>
          </a:bodyPr>
          <a:lstStyle/>
          <a:p>
            <a:r>
              <a:rPr lang="en-US" b="1" dirty="0"/>
              <a:t>What is Cerebral Palsy?</a:t>
            </a:r>
          </a:p>
          <a:p>
            <a:endParaRPr lang="en-US" dirty="0"/>
          </a:p>
          <a:p>
            <a:pPr marL="285750" indent="-285750">
              <a:buFont typeface="Arial" panose="020B0604020202020204" pitchFamily="34" charset="0"/>
              <a:buChar char="•"/>
            </a:pPr>
            <a:r>
              <a:rPr lang="en-US" dirty="0"/>
              <a:t>Cerebral Palsy is a </a:t>
            </a:r>
            <a:r>
              <a:rPr lang="en-US" u="sng" dirty="0"/>
              <a:t>physical disability </a:t>
            </a:r>
            <a:r>
              <a:rPr lang="en-US" dirty="0"/>
              <a:t>that affects movement and posture. </a:t>
            </a:r>
          </a:p>
          <a:p>
            <a:endParaRPr lang="en-US" dirty="0"/>
          </a:p>
          <a:p>
            <a:pPr marL="285750" indent="-285750">
              <a:buFont typeface="Arial" panose="020B0604020202020204" pitchFamily="34" charset="0"/>
              <a:buChar char="•"/>
            </a:pPr>
            <a:r>
              <a:rPr lang="en-US" dirty="0"/>
              <a:t>It is caused by </a:t>
            </a:r>
            <a:r>
              <a:rPr lang="en-US" u="sng" dirty="0"/>
              <a:t>illness or injury to the brain </a:t>
            </a:r>
            <a:r>
              <a:rPr lang="en-US" dirty="0"/>
              <a:t>before or during birth, or early in life. </a:t>
            </a:r>
          </a:p>
          <a:p>
            <a:endParaRPr lang="en-US" dirty="0"/>
          </a:p>
        </p:txBody>
      </p:sp>
    </p:spTree>
    <p:extLst>
      <p:ext uri="{BB962C8B-B14F-4D97-AF65-F5344CB8AC3E}">
        <p14:creationId xmlns:p14="http://schemas.microsoft.com/office/powerpoint/2010/main" val="205687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Cerebral Palsy </a:t>
            </a:r>
            <a:endParaRPr lang="en-US" sz="2400" dirty="0">
              <a:solidFill>
                <a:schemeClr val="accent2"/>
              </a:solidFill>
              <a:latin typeface="+mn-lt"/>
              <a:cs typeface="Calibri"/>
            </a:endParaRPr>
          </a:p>
        </p:txBody>
      </p:sp>
      <p:sp>
        <p:nvSpPr>
          <p:cNvPr id="8" name="TextBox 7">
            <a:extLst>
              <a:ext uri="{FF2B5EF4-FFF2-40B4-BE49-F238E27FC236}">
                <a16:creationId xmlns:a16="http://schemas.microsoft.com/office/drawing/2014/main" id="{D6F24DBC-BAF4-5795-4F6E-965B5533EDB0}"/>
              </a:ext>
            </a:extLst>
          </p:cNvPr>
          <p:cNvSpPr txBox="1"/>
          <p:nvPr/>
        </p:nvSpPr>
        <p:spPr>
          <a:xfrm>
            <a:off x="310896" y="630937"/>
            <a:ext cx="8539575" cy="3693319"/>
          </a:xfrm>
          <a:prstGeom prst="rect">
            <a:avLst/>
          </a:prstGeom>
          <a:noFill/>
        </p:spPr>
        <p:txBody>
          <a:bodyPr wrap="square" rtlCol="0">
            <a:spAutoFit/>
          </a:bodyPr>
          <a:lstStyle/>
          <a:p>
            <a:r>
              <a:rPr lang="en-US" b="1" dirty="0"/>
              <a:t>5 Facts about Cerebral Palsy</a:t>
            </a:r>
          </a:p>
          <a:p>
            <a:endParaRPr lang="en-US" sz="1000" dirty="0"/>
          </a:p>
          <a:p>
            <a:pPr marL="285750" indent="-285750">
              <a:buFont typeface="Arial" panose="020B0604020202020204" pitchFamily="34" charset="0"/>
              <a:buChar char="•"/>
            </a:pPr>
            <a:r>
              <a:rPr lang="en-US" dirty="0"/>
              <a:t>It is a </a:t>
            </a:r>
            <a:r>
              <a:rPr lang="en-US" u="sng" dirty="0"/>
              <a:t>lifelong disability </a:t>
            </a:r>
            <a:r>
              <a:rPr lang="en-US" dirty="0"/>
              <a:t>and it is not curable.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affects individuals differently with </a:t>
            </a:r>
            <a:r>
              <a:rPr lang="en-US" u="sng" dirty="0"/>
              <a:t>varying degrees</a:t>
            </a:r>
            <a:r>
              <a:rPr lang="en-US" dirty="0"/>
              <a:t> of disabilities.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caused by damage to the developing brain, which is </a:t>
            </a:r>
            <a:r>
              <a:rPr lang="en-US" u="sng" dirty="0"/>
              <a:t>not contagious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Children diagnosed with cerebral palsy are generally expected to live to adulthood as it is </a:t>
            </a:r>
            <a:r>
              <a:rPr lang="en-US" u="sng" dirty="0"/>
              <a:t>not life-threatening.</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u="sng" dirty="0"/>
              <a:t>Treatment is essential</a:t>
            </a:r>
            <a:r>
              <a:rPr lang="en-US" dirty="0"/>
              <a:t>, and treatments can help greatly in the individual’s development, allowing them to </a:t>
            </a:r>
            <a:r>
              <a:rPr lang="en-US" u="sng" dirty="0"/>
              <a:t>work towards achieving their goals</a:t>
            </a:r>
            <a:r>
              <a:rPr lang="en-US" dirty="0"/>
              <a:t>.</a:t>
            </a:r>
          </a:p>
        </p:txBody>
      </p:sp>
    </p:spTree>
    <p:extLst>
      <p:ext uri="{BB962C8B-B14F-4D97-AF65-F5344CB8AC3E}">
        <p14:creationId xmlns:p14="http://schemas.microsoft.com/office/powerpoint/2010/main" val="456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Understanding Cerebral Palsy </a:t>
            </a:r>
            <a:endParaRPr lang="en-US" sz="2400" dirty="0">
              <a:solidFill>
                <a:schemeClr val="accent2"/>
              </a:solidFill>
              <a:latin typeface="+mn-lt"/>
              <a:cs typeface="Calibri"/>
            </a:endParaRPr>
          </a:p>
        </p:txBody>
      </p:sp>
      <p:pic>
        <p:nvPicPr>
          <p:cNvPr id="10" name="Picture 9">
            <a:hlinkClick r:id="rId4"/>
            <a:extLst>
              <a:ext uri="{FF2B5EF4-FFF2-40B4-BE49-F238E27FC236}">
                <a16:creationId xmlns:a16="http://schemas.microsoft.com/office/drawing/2014/main" id="{22294B82-6DA5-EB57-F884-BA652E224D24}"/>
              </a:ext>
            </a:extLst>
          </p:cNvPr>
          <p:cNvPicPr>
            <a:picLocks noChangeAspect="1"/>
          </p:cNvPicPr>
          <p:nvPr/>
        </p:nvPicPr>
        <p:blipFill>
          <a:blip r:embed="rId5"/>
          <a:stretch>
            <a:fillRect/>
          </a:stretch>
        </p:blipFill>
        <p:spPr>
          <a:xfrm>
            <a:off x="2563080" y="1502759"/>
            <a:ext cx="4017839" cy="226003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9988ECE9-4F56-8E84-7307-BCCAE5E991C2}"/>
              </a:ext>
            </a:extLst>
          </p:cNvPr>
          <p:cNvSpPr txBox="1"/>
          <p:nvPr/>
        </p:nvSpPr>
        <p:spPr>
          <a:xfrm>
            <a:off x="353682" y="734376"/>
            <a:ext cx="8324491" cy="646331"/>
          </a:xfrm>
          <a:prstGeom prst="rect">
            <a:avLst/>
          </a:prstGeom>
          <a:noFill/>
        </p:spPr>
        <p:txBody>
          <a:bodyPr wrap="square">
            <a:spAutoFit/>
          </a:bodyPr>
          <a:lstStyle/>
          <a:p>
            <a:pPr algn="ctr"/>
            <a:r>
              <a:rPr lang="en-SG" dirty="0">
                <a:latin typeface="Calibri" panose="020F0502020204030204" pitchFamily="34" charset="0"/>
                <a:ea typeface="DengXian" panose="02010600030101010101" pitchFamily="2" charset="-122"/>
              </a:rPr>
              <a:t>Watch how persons with cerebral palsy can reach their fullest potential and be empowered after receiving support from Cerebral Palsy Alliance Singapore. </a:t>
            </a:r>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382640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B8C5717-B3C2-6572-8224-BCEC54462935}"/>
              </a:ext>
            </a:extLst>
          </p:cNvPr>
          <p:cNvSpPr txBox="1"/>
          <p:nvPr/>
        </p:nvSpPr>
        <p:spPr>
          <a:xfrm>
            <a:off x="640202" y="2072422"/>
            <a:ext cx="7936302" cy="677108"/>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How can we help?</a:t>
            </a:r>
            <a:endParaRPr lang="en-US" sz="3800" dirty="0">
              <a:ln w="19050">
                <a:solidFill>
                  <a:srgbClr val="ED7D31"/>
                </a:solidFill>
                <a:prstDash val="solid"/>
              </a:ln>
              <a:solidFill>
                <a:schemeClr val="accent2"/>
              </a:solidFill>
              <a:latin typeface="Calibri"/>
              <a:ea typeface="Calibri"/>
              <a:cs typeface="Arial"/>
            </a:endParaRP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51072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3 Ways of Giving</a:t>
            </a:r>
            <a:endParaRPr lang="en-US" sz="2400" dirty="0">
              <a:solidFill>
                <a:schemeClr val="accent2"/>
              </a:solidFill>
              <a:latin typeface="+mn-lt"/>
              <a:cs typeface="Calibri"/>
            </a:endParaRPr>
          </a:p>
        </p:txBody>
      </p:sp>
      <p:pic>
        <p:nvPicPr>
          <p:cNvPr id="3" name="Picture 4" descr="Diagram&#10;&#10;Description automatically generated">
            <a:extLst>
              <a:ext uri="{FF2B5EF4-FFF2-40B4-BE49-F238E27FC236}">
                <a16:creationId xmlns:a16="http://schemas.microsoft.com/office/drawing/2014/main" id="{E56BBF7C-9AE4-BDAA-B346-5FB7AEBBC117}"/>
              </a:ext>
            </a:extLst>
          </p:cNvPr>
          <p:cNvPicPr>
            <a:picLocks noChangeAspect="1"/>
          </p:cNvPicPr>
          <p:nvPr/>
        </p:nvPicPr>
        <p:blipFill>
          <a:blip r:embed="rId3"/>
          <a:stretch>
            <a:fillRect/>
          </a:stretch>
        </p:blipFill>
        <p:spPr>
          <a:xfrm>
            <a:off x="3086679" y="1137498"/>
            <a:ext cx="2796086" cy="2820317"/>
          </a:xfrm>
          <a:prstGeom prst="rect">
            <a:avLst/>
          </a:prstGeom>
        </p:spPr>
      </p:pic>
      <p:sp>
        <p:nvSpPr>
          <p:cNvPr id="20" name="Rectangle 19">
            <a:extLst>
              <a:ext uri="{FF2B5EF4-FFF2-40B4-BE49-F238E27FC236}">
                <a16:creationId xmlns:a16="http://schemas.microsoft.com/office/drawing/2014/main" id="{91C2891B-065E-C74E-01D6-777D49EDFEEE}"/>
              </a:ext>
            </a:extLst>
          </p:cNvPr>
          <p:cNvSpPr/>
          <p:nvPr/>
        </p:nvSpPr>
        <p:spPr>
          <a:xfrm>
            <a:off x="290593" y="2310140"/>
            <a:ext cx="2655736" cy="523220"/>
          </a:xfrm>
          <a:prstGeom prst="rect">
            <a:avLst/>
          </a:prstGeom>
          <a:noFill/>
        </p:spPr>
        <p:txBody>
          <a:bodyPr wrap="square" lIns="91440" tIns="45720" rIns="91440" bIns="45720">
            <a:spAutoFit/>
          </a:bodyPr>
          <a:lstStyle/>
          <a:p>
            <a:pPr algn="ctr"/>
            <a:r>
              <a:rPr lang="en-US" sz="2800" b="1" dirty="0">
                <a:ln w="19050">
                  <a:solidFill>
                    <a:schemeClr val="accent1"/>
                  </a:solidFill>
                  <a:prstDash val="solid"/>
                </a:ln>
                <a:solidFill>
                  <a:schemeClr val="accent5">
                    <a:lumMod val="40000"/>
                    <a:lumOff val="60000"/>
                  </a:schemeClr>
                </a:solidFill>
              </a:rPr>
              <a:t>Treasures</a:t>
            </a:r>
          </a:p>
        </p:txBody>
      </p:sp>
      <p:sp>
        <p:nvSpPr>
          <p:cNvPr id="21" name="Rectangle 20">
            <a:extLst>
              <a:ext uri="{FF2B5EF4-FFF2-40B4-BE49-F238E27FC236}">
                <a16:creationId xmlns:a16="http://schemas.microsoft.com/office/drawing/2014/main" id="{A89B07B5-C06E-3285-1C4B-BB12E8DC2345}"/>
              </a:ext>
            </a:extLst>
          </p:cNvPr>
          <p:cNvSpPr/>
          <p:nvPr/>
        </p:nvSpPr>
        <p:spPr>
          <a:xfrm>
            <a:off x="4045057" y="639412"/>
            <a:ext cx="923651" cy="523220"/>
          </a:xfrm>
          <a:prstGeom prst="rect">
            <a:avLst/>
          </a:prstGeom>
          <a:noFill/>
        </p:spPr>
        <p:txBody>
          <a:bodyPr wrap="none" lIns="91440" tIns="45720" rIns="91440" bIns="45720">
            <a:spAutoFit/>
          </a:bodyPr>
          <a:lstStyle/>
          <a:p>
            <a:pPr algn="ctr"/>
            <a:r>
              <a:rPr lang="en-US" sz="2800" b="1" dirty="0">
                <a:ln w="19050">
                  <a:solidFill>
                    <a:schemeClr val="accent2"/>
                  </a:solidFill>
                  <a:prstDash val="solid"/>
                </a:ln>
                <a:solidFill>
                  <a:schemeClr val="accent2">
                    <a:lumMod val="40000"/>
                    <a:lumOff val="60000"/>
                  </a:schemeClr>
                </a:solidFill>
              </a:rPr>
              <a:t>Time</a:t>
            </a:r>
          </a:p>
        </p:txBody>
      </p:sp>
      <p:sp>
        <p:nvSpPr>
          <p:cNvPr id="22" name="Rectangle 21">
            <a:extLst>
              <a:ext uri="{FF2B5EF4-FFF2-40B4-BE49-F238E27FC236}">
                <a16:creationId xmlns:a16="http://schemas.microsoft.com/office/drawing/2014/main" id="{F3EC24B3-C929-B35C-6F3F-021B85023E6F}"/>
              </a:ext>
            </a:extLst>
          </p:cNvPr>
          <p:cNvSpPr/>
          <p:nvPr/>
        </p:nvSpPr>
        <p:spPr>
          <a:xfrm>
            <a:off x="5882765" y="2233052"/>
            <a:ext cx="2655736" cy="523220"/>
          </a:xfrm>
          <a:prstGeom prst="rect">
            <a:avLst/>
          </a:prstGeom>
          <a:noFill/>
        </p:spPr>
        <p:txBody>
          <a:bodyPr wrap="square" lIns="91440" tIns="45720" rIns="91440" bIns="45720">
            <a:spAutoFit/>
          </a:bodyPr>
          <a:lstStyle/>
          <a:p>
            <a:pPr algn="ctr"/>
            <a:r>
              <a:rPr lang="en-US" sz="2800" b="1" dirty="0">
                <a:ln w="19050">
                  <a:solidFill>
                    <a:srgbClr val="FF3300"/>
                  </a:solidFill>
                  <a:prstDash val="solid"/>
                </a:ln>
                <a:solidFill>
                  <a:srgbClr val="F4B8B8"/>
                </a:solidFill>
              </a:rPr>
              <a:t>Talents</a:t>
            </a:r>
          </a:p>
        </p:txBody>
      </p:sp>
      <p:sp>
        <p:nvSpPr>
          <p:cNvPr id="23" name="TextBox 22">
            <a:extLst>
              <a:ext uri="{FF2B5EF4-FFF2-40B4-BE49-F238E27FC236}">
                <a16:creationId xmlns:a16="http://schemas.microsoft.com/office/drawing/2014/main" id="{3A7BE6E2-4C5B-8199-39B2-E5586C2C87F5}"/>
              </a:ext>
            </a:extLst>
          </p:cNvPr>
          <p:cNvSpPr txBox="1"/>
          <p:nvPr/>
        </p:nvSpPr>
        <p:spPr>
          <a:xfrm>
            <a:off x="411479" y="2807208"/>
            <a:ext cx="2675199" cy="1169551"/>
          </a:xfrm>
          <a:prstGeom prst="rect">
            <a:avLst/>
          </a:prstGeom>
          <a:noFill/>
        </p:spPr>
        <p:txBody>
          <a:bodyPr wrap="square" rtlCol="0">
            <a:spAutoFit/>
          </a:bodyPr>
          <a:lstStyle/>
          <a:p>
            <a:r>
              <a:rPr lang="en-US" sz="1400" dirty="0"/>
              <a:t>E.g. Donate a small amount of your pocket money towards fundraising campaigns such as Community Chest Youth Day Appeal </a:t>
            </a:r>
            <a:endParaRPr lang="en-SG" sz="1400" dirty="0"/>
          </a:p>
        </p:txBody>
      </p:sp>
      <p:sp>
        <p:nvSpPr>
          <p:cNvPr id="24" name="TextBox 23">
            <a:extLst>
              <a:ext uri="{FF2B5EF4-FFF2-40B4-BE49-F238E27FC236}">
                <a16:creationId xmlns:a16="http://schemas.microsoft.com/office/drawing/2014/main" id="{78BA09DA-54DA-4686-AB69-0D93F5217BDD}"/>
              </a:ext>
            </a:extLst>
          </p:cNvPr>
          <p:cNvSpPr txBox="1"/>
          <p:nvPr/>
        </p:nvSpPr>
        <p:spPr>
          <a:xfrm>
            <a:off x="5114925" y="573373"/>
            <a:ext cx="2796086" cy="738664"/>
          </a:xfrm>
          <a:prstGeom prst="rect">
            <a:avLst/>
          </a:prstGeom>
          <a:noFill/>
        </p:spPr>
        <p:txBody>
          <a:bodyPr wrap="square" rtlCol="0">
            <a:spAutoFit/>
          </a:bodyPr>
          <a:lstStyle/>
          <a:p>
            <a:r>
              <a:rPr lang="en-US" sz="1400" dirty="0"/>
              <a:t>E.g. Spend your weekend regularly with someone who needs support e.g. seniors from home for the aged</a:t>
            </a:r>
            <a:endParaRPr lang="en-SG" sz="1400" dirty="0"/>
          </a:p>
        </p:txBody>
      </p:sp>
      <p:sp>
        <p:nvSpPr>
          <p:cNvPr id="25" name="TextBox 24">
            <a:extLst>
              <a:ext uri="{FF2B5EF4-FFF2-40B4-BE49-F238E27FC236}">
                <a16:creationId xmlns:a16="http://schemas.microsoft.com/office/drawing/2014/main" id="{D87DBE2E-3A83-9139-5088-6ED55E896CAB}"/>
              </a:ext>
            </a:extLst>
          </p:cNvPr>
          <p:cNvSpPr txBox="1"/>
          <p:nvPr/>
        </p:nvSpPr>
        <p:spPr>
          <a:xfrm>
            <a:off x="6023115" y="2772268"/>
            <a:ext cx="2830291" cy="1169551"/>
          </a:xfrm>
          <a:prstGeom prst="rect">
            <a:avLst/>
          </a:prstGeom>
          <a:noFill/>
        </p:spPr>
        <p:txBody>
          <a:bodyPr wrap="square" rtlCol="0">
            <a:spAutoFit/>
          </a:bodyPr>
          <a:lstStyle/>
          <a:p>
            <a:r>
              <a:rPr lang="en-US" sz="1400" dirty="0"/>
              <a:t>E.g. Participate in mentoring </a:t>
            </a:r>
            <a:r>
              <a:rPr lang="en-US" sz="1400" dirty="0" err="1"/>
              <a:t>programmes</a:t>
            </a:r>
            <a:r>
              <a:rPr lang="en-US" sz="1400" dirty="0"/>
              <a:t>, such as guiding P1 students from lower-income families in English and Mathematics subjects</a:t>
            </a:r>
            <a:endParaRPr lang="en-SG" sz="1400" dirty="0"/>
          </a:p>
        </p:txBody>
      </p:sp>
    </p:spTree>
    <p:extLst>
      <p:ext uri="{BB962C8B-B14F-4D97-AF65-F5344CB8AC3E}">
        <p14:creationId xmlns:p14="http://schemas.microsoft.com/office/powerpoint/2010/main" val="511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1853" y="0"/>
            <a:ext cx="9144000" cy="5143500"/>
          </a:xfrm>
          <a:prstGeom prst="rect">
            <a:avLst/>
          </a:prstGeom>
        </p:spPr>
      </p:pic>
      <p:sp>
        <p:nvSpPr>
          <p:cNvPr id="2" name="Title 1">
            <a:extLst>
              <a:ext uri="{FF2B5EF4-FFF2-40B4-BE49-F238E27FC236}">
                <a16:creationId xmlns:a16="http://schemas.microsoft.com/office/drawing/2014/main" id="{BB19E162-3CB1-EB1C-6049-369A20388702}"/>
              </a:ext>
            </a:extLst>
          </p:cNvPr>
          <p:cNvSpPr txBox="1">
            <a:spLocks/>
          </p:cNvSpPr>
          <p:nvPr/>
        </p:nvSpPr>
        <p:spPr>
          <a:xfrm>
            <a:off x="249383" y="261257"/>
            <a:ext cx="8896470" cy="66372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3200" dirty="0">
              <a:solidFill>
                <a:schemeClr val="accent2"/>
              </a:solidFill>
              <a:latin typeface="+mn-lt"/>
              <a:cs typeface="Calibri"/>
            </a:endParaRPr>
          </a:p>
        </p:txBody>
      </p:sp>
      <p:pic>
        <p:nvPicPr>
          <p:cNvPr id="3" name="Social_Service_Users_2022_18374873148314.png" descr="Social_Service_Users_2022_18374873148314.png">
            <a:extLst>
              <a:ext uri="{FF2B5EF4-FFF2-40B4-BE49-F238E27FC236}">
                <a16:creationId xmlns:a16="http://schemas.microsoft.com/office/drawing/2014/main" id="{E8CC7F67-BE01-6817-B2C4-17A42816E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8615" y="1000649"/>
            <a:ext cx="5658479" cy="2469873"/>
          </a:xfrm>
          <a:prstGeom prst="rect">
            <a:avLst/>
          </a:prstGeom>
          <a:ln w="12700">
            <a:miter lim="400000"/>
          </a:ln>
        </p:spPr>
      </p:pic>
      <p:sp>
        <p:nvSpPr>
          <p:cNvPr id="7" name="Title 1">
            <a:extLst>
              <a:ext uri="{FF2B5EF4-FFF2-40B4-BE49-F238E27FC236}">
                <a16:creationId xmlns:a16="http://schemas.microsoft.com/office/drawing/2014/main" id="{205DD8CF-615F-C683-B4D1-C9B8A691F7DF}"/>
              </a:ext>
            </a:extLst>
          </p:cNvPr>
          <p:cNvSpPr txBox="1">
            <a:spLocks/>
          </p:cNvSpPr>
          <p:nvPr/>
        </p:nvSpPr>
        <p:spPr>
          <a:xfrm>
            <a:off x="1853" y="778273"/>
            <a:ext cx="9144000" cy="6268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2"/>
                </a:solidFill>
                <a:latin typeface="+mn-lt"/>
                <a:cs typeface="Calibri"/>
              </a:rPr>
              <a:t>A total of $115,275.64 was fundraised through Youth Day Appeal 2022 </a:t>
            </a:r>
          </a:p>
          <a:p>
            <a:pPr algn="ctr"/>
            <a:r>
              <a:rPr lang="en-US" sz="2000" b="1" dirty="0">
                <a:solidFill>
                  <a:schemeClr val="accent2"/>
                </a:solidFill>
                <a:latin typeface="+mn-lt"/>
                <a:cs typeface="Calibri"/>
              </a:rPr>
              <a:t>to empower the communities in need.‬</a:t>
            </a:r>
          </a:p>
        </p:txBody>
      </p:sp>
      <p:sp>
        <p:nvSpPr>
          <p:cNvPr id="38" name="Rectangle 37">
            <a:extLst>
              <a:ext uri="{FF2B5EF4-FFF2-40B4-BE49-F238E27FC236}">
                <a16:creationId xmlns:a16="http://schemas.microsoft.com/office/drawing/2014/main" id="{BD0DD9F7-E848-2B7C-8C89-8AE1211DD82E}"/>
              </a:ext>
            </a:extLst>
          </p:cNvPr>
          <p:cNvSpPr/>
          <p:nvPr/>
        </p:nvSpPr>
        <p:spPr>
          <a:xfrm>
            <a:off x="179741" y="3460997"/>
            <a:ext cx="1956416" cy="523220"/>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400" b="1" dirty="0">
                <a:ln w="0"/>
                <a:effectLst>
                  <a:outerShdw blurRad="38100" dist="25400" dir="5400000" algn="ctr" rotWithShape="0">
                    <a:srgbClr val="6E747A">
                      <a:alpha val="43000"/>
                    </a:srgbClr>
                  </a:outerShdw>
                </a:effectLst>
              </a:rPr>
              <a:t>Children with special needs and Youth-at-risk</a:t>
            </a:r>
          </a:p>
        </p:txBody>
      </p:sp>
      <p:sp>
        <p:nvSpPr>
          <p:cNvPr id="39" name="Rectangle 38">
            <a:extLst>
              <a:ext uri="{FF2B5EF4-FFF2-40B4-BE49-F238E27FC236}">
                <a16:creationId xmlns:a16="http://schemas.microsoft.com/office/drawing/2014/main" id="{7149140C-71FA-6215-4808-E1077FF65C21}"/>
              </a:ext>
            </a:extLst>
          </p:cNvPr>
          <p:cNvSpPr/>
          <p:nvPr/>
        </p:nvSpPr>
        <p:spPr>
          <a:xfrm>
            <a:off x="7692794" y="3460997"/>
            <a:ext cx="1271465" cy="523220"/>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400" b="1" dirty="0">
                <a:ln w="0"/>
                <a:effectLst>
                  <a:outerShdw blurRad="38100" dist="25400" dir="5400000" algn="ctr" rotWithShape="0">
                    <a:srgbClr val="6E747A">
                      <a:alpha val="43000"/>
                    </a:srgbClr>
                  </a:outerShdw>
                </a:effectLst>
              </a:rPr>
              <a:t>Adults with disabilities</a:t>
            </a:r>
          </a:p>
        </p:txBody>
      </p:sp>
      <p:sp>
        <p:nvSpPr>
          <p:cNvPr id="40" name="Rectangle 39">
            <a:extLst>
              <a:ext uri="{FF2B5EF4-FFF2-40B4-BE49-F238E27FC236}">
                <a16:creationId xmlns:a16="http://schemas.microsoft.com/office/drawing/2014/main" id="{4F956680-3BEE-3552-0E16-BB5459EBB5D7}"/>
              </a:ext>
            </a:extLst>
          </p:cNvPr>
          <p:cNvSpPr/>
          <p:nvPr/>
        </p:nvSpPr>
        <p:spPr>
          <a:xfrm>
            <a:off x="6079955" y="3460997"/>
            <a:ext cx="1427539" cy="523220"/>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400" b="1" dirty="0">
                <a:ln w="0"/>
                <a:effectLst>
                  <a:outerShdw blurRad="38100" dist="25400" dir="5400000" algn="ctr" rotWithShape="0">
                    <a:srgbClr val="6E747A">
                      <a:alpha val="43000"/>
                    </a:srgbClr>
                  </a:outerShdw>
                </a:effectLst>
              </a:rPr>
              <a:t>Families in need of assistance </a:t>
            </a:r>
          </a:p>
        </p:txBody>
      </p:sp>
      <p:sp>
        <p:nvSpPr>
          <p:cNvPr id="41" name="Rectangle 40">
            <a:extLst>
              <a:ext uri="{FF2B5EF4-FFF2-40B4-BE49-F238E27FC236}">
                <a16:creationId xmlns:a16="http://schemas.microsoft.com/office/drawing/2014/main" id="{2C834E67-E6E0-991B-AA14-3874DE9A696B}"/>
              </a:ext>
            </a:extLst>
          </p:cNvPr>
          <p:cNvSpPr/>
          <p:nvPr/>
        </p:nvSpPr>
        <p:spPr>
          <a:xfrm>
            <a:off x="4143107" y="3460997"/>
            <a:ext cx="1758960" cy="523220"/>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400" b="1" dirty="0">
                <a:ln w="0"/>
                <a:effectLst>
                  <a:outerShdw blurRad="38100" dist="25400" dir="5400000" algn="ctr" rotWithShape="0">
                    <a:srgbClr val="6E747A">
                      <a:alpha val="43000"/>
                    </a:srgbClr>
                  </a:outerShdw>
                </a:effectLst>
              </a:rPr>
              <a:t>Persons with mental </a:t>
            </a:r>
          </a:p>
          <a:p>
            <a:pPr algn="ctr"/>
            <a:r>
              <a:rPr lang="en-US" sz="1400" b="1" dirty="0">
                <a:ln w="0"/>
                <a:effectLst>
                  <a:outerShdw blurRad="38100" dist="25400" dir="5400000" algn="ctr" rotWithShape="0">
                    <a:srgbClr val="6E747A">
                      <a:alpha val="43000"/>
                    </a:srgbClr>
                  </a:outerShdw>
                </a:effectLst>
              </a:rPr>
              <a:t>health conditions</a:t>
            </a:r>
          </a:p>
        </p:txBody>
      </p:sp>
      <p:sp>
        <p:nvSpPr>
          <p:cNvPr id="42" name="Rectangle 41">
            <a:extLst>
              <a:ext uri="{FF2B5EF4-FFF2-40B4-BE49-F238E27FC236}">
                <a16:creationId xmlns:a16="http://schemas.microsoft.com/office/drawing/2014/main" id="{19BEAD40-5424-9703-9E1D-2B5F0E6E1938}"/>
              </a:ext>
            </a:extLst>
          </p:cNvPr>
          <p:cNvSpPr/>
          <p:nvPr/>
        </p:nvSpPr>
        <p:spPr>
          <a:xfrm>
            <a:off x="2314045" y="3460997"/>
            <a:ext cx="1651174" cy="523220"/>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400" b="1" dirty="0">
                <a:ln w="0"/>
                <a:effectLst>
                  <a:outerShdw blurRad="38100" dist="25400" dir="5400000" algn="ctr" rotWithShape="0">
                    <a:srgbClr val="6E747A">
                      <a:alpha val="43000"/>
                    </a:srgbClr>
                  </a:outerShdw>
                </a:effectLst>
              </a:rPr>
              <a:t>Seniors in need </a:t>
            </a:r>
          </a:p>
          <a:p>
            <a:pPr algn="ctr"/>
            <a:r>
              <a:rPr lang="en-US" sz="1400" b="1" dirty="0">
                <a:ln w="0"/>
                <a:effectLst>
                  <a:outerShdw blurRad="38100" dist="25400" dir="5400000" algn="ctr" rotWithShape="0">
                    <a:srgbClr val="6E747A">
                      <a:alpha val="43000"/>
                    </a:srgbClr>
                  </a:outerShdw>
                </a:effectLst>
              </a:rPr>
              <a:t>of support</a:t>
            </a:r>
          </a:p>
        </p:txBody>
      </p:sp>
      <p:sp>
        <p:nvSpPr>
          <p:cNvPr id="5" name="Title 1">
            <a:extLst>
              <a:ext uri="{FF2B5EF4-FFF2-40B4-BE49-F238E27FC236}">
                <a16:creationId xmlns:a16="http://schemas.microsoft.com/office/drawing/2014/main" id="{14A07BEA-A592-6278-A4FF-CCF67B59CB2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Impact of Giving Treasures</a:t>
            </a:r>
            <a:endParaRPr lang="en-US" sz="2400" dirty="0">
              <a:solidFill>
                <a:schemeClr val="accent2"/>
              </a:solidFill>
              <a:latin typeface="+mn-lt"/>
              <a:cs typeface="Calibri"/>
            </a:endParaRPr>
          </a:p>
        </p:txBody>
      </p:sp>
    </p:spTree>
    <p:extLst>
      <p:ext uri="{BB962C8B-B14F-4D97-AF65-F5344CB8AC3E}">
        <p14:creationId xmlns:p14="http://schemas.microsoft.com/office/powerpoint/2010/main" val="621273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ea typeface="Calibri Light"/>
                <a:cs typeface="Calibri Light"/>
              </a:rPr>
              <a:t>Segment 1: Give your treasures as a class!</a:t>
            </a:r>
            <a:endParaRPr lang="en-US" sz="2400" dirty="0">
              <a:solidFill>
                <a:schemeClr val="accent2"/>
              </a:solidFill>
              <a:latin typeface="+mn-lt"/>
              <a:cs typeface="Calibri"/>
            </a:endParaRPr>
          </a:p>
        </p:txBody>
      </p:sp>
      <p:pic>
        <p:nvPicPr>
          <p:cNvPr id="3" name="Picture 2">
            <a:extLst>
              <a:ext uri="{FF2B5EF4-FFF2-40B4-BE49-F238E27FC236}">
                <a16:creationId xmlns:a16="http://schemas.microsoft.com/office/drawing/2014/main" id="{B515CC36-7117-69FB-6337-E18EF20B84B6}"/>
              </a:ext>
            </a:extLst>
          </p:cNvPr>
          <p:cNvPicPr>
            <a:picLocks noChangeAspect="1"/>
          </p:cNvPicPr>
          <p:nvPr/>
        </p:nvPicPr>
        <p:blipFill>
          <a:blip r:embed="rId4"/>
          <a:stretch>
            <a:fillRect/>
          </a:stretch>
        </p:blipFill>
        <p:spPr>
          <a:xfrm rot="16200000">
            <a:off x="913383" y="676942"/>
            <a:ext cx="2332250" cy="3135576"/>
          </a:xfrm>
          <a:prstGeom prst="flowChartAlternateProcess">
            <a:avLst/>
          </a:prstGeom>
        </p:spPr>
      </p:pic>
      <p:sp>
        <p:nvSpPr>
          <p:cNvPr id="42" name="TextBox 41">
            <a:extLst>
              <a:ext uri="{FF2B5EF4-FFF2-40B4-BE49-F238E27FC236}">
                <a16:creationId xmlns:a16="http://schemas.microsoft.com/office/drawing/2014/main" id="{A3D372A7-52A6-89CE-50C0-C251922FE758}"/>
              </a:ext>
            </a:extLst>
          </p:cNvPr>
          <p:cNvSpPr txBox="1"/>
          <p:nvPr/>
        </p:nvSpPr>
        <p:spPr>
          <a:xfrm>
            <a:off x="4159016" y="861324"/>
            <a:ext cx="4710663" cy="3108543"/>
          </a:xfrm>
          <a:prstGeom prst="rect">
            <a:avLst/>
          </a:prstGeom>
          <a:noFill/>
        </p:spPr>
        <p:txBody>
          <a:bodyPr wrap="square" rtlCol="0">
            <a:spAutoFit/>
          </a:bodyPr>
          <a:lstStyle/>
          <a:p>
            <a:endParaRPr lang="en-US" sz="1400" dirty="0"/>
          </a:p>
          <a:p>
            <a:r>
              <a:rPr lang="en-US" b="1" dirty="0"/>
              <a:t>As we pass the bag of love around the 	class, </a:t>
            </a:r>
          </a:p>
          <a:p>
            <a:r>
              <a:rPr lang="en-US" b="1" dirty="0"/>
              <a:t>please remember: </a:t>
            </a:r>
          </a:p>
          <a:p>
            <a:r>
              <a:rPr lang="en-US" sz="1400" dirty="0"/>
              <a:t>	</a:t>
            </a:r>
          </a:p>
          <a:p>
            <a:r>
              <a:rPr lang="en-US" sz="1400" dirty="0"/>
              <a:t>		</a:t>
            </a:r>
          </a:p>
          <a:p>
            <a:r>
              <a:rPr lang="en-US" sz="1400" dirty="0"/>
              <a:t>		</a:t>
            </a:r>
            <a:r>
              <a:rPr lang="en-US" dirty="0"/>
              <a:t>To donate within your means.</a:t>
            </a:r>
          </a:p>
          <a:p>
            <a:endParaRPr lang="en-US" dirty="0"/>
          </a:p>
          <a:p>
            <a:r>
              <a:rPr lang="en-US" dirty="0"/>
              <a:t>		</a:t>
            </a:r>
          </a:p>
          <a:p>
            <a:r>
              <a:rPr lang="en-US" dirty="0"/>
              <a:t>		No amount is too small to make a 			difference.</a:t>
            </a:r>
          </a:p>
          <a:p>
            <a:r>
              <a:rPr lang="en-US" sz="1400" dirty="0"/>
              <a:t>	</a:t>
            </a:r>
          </a:p>
          <a:p>
            <a:endParaRPr lang="en-US" sz="1400" dirty="0"/>
          </a:p>
        </p:txBody>
      </p:sp>
      <p:grpSp>
        <p:nvGrpSpPr>
          <p:cNvPr id="61" name="Google Shape;11205;p84">
            <a:extLst>
              <a:ext uri="{FF2B5EF4-FFF2-40B4-BE49-F238E27FC236}">
                <a16:creationId xmlns:a16="http://schemas.microsoft.com/office/drawing/2014/main" id="{EC2F81FA-3F16-53DE-0AB8-588571B75584}"/>
              </a:ext>
            </a:extLst>
          </p:cNvPr>
          <p:cNvGrpSpPr/>
          <p:nvPr/>
        </p:nvGrpSpPr>
        <p:grpSpPr>
          <a:xfrm>
            <a:off x="4201325" y="2073188"/>
            <a:ext cx="490421" cy="415206"/>
            <a:chOff x="5744051" y="3766250"/>
            <a:chExt cx="428511" cy="383186"/>
          </a:xfrm>
          <a:solidFill>
            <a:schemeClr val="accent4">
              <a:lumMod val="60000"/>
              <a:lumOff val="40000"/>
            </a:schemeClr>
          </a:solidFill>
        </p:grpSpPr>
        <p:sp>
          <p:nvSpPr>
            <p:cNvPr id="62" name="Google Shape;11206;p84">
              <a:extLst>
                <a:ext uri="{FF2B5EF4-FFF2-40B4-BE49-F238E27FC236}">
                  <a16:creationId xmlns:a16="http://schemas.microsoft.com/office/drawing/2014/main" id="{6CB1FF20-B2D2-E7C6-2B69-34946FE7F705}"/>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3" name="Google Shape;11207;p84">
              <a:extLst>
                <a:ext uri="{FF2B5EF4-FFF2-40B4-BE49-F238E27FC236}">
                  <a16:creationId xmlns:a16="http://schemas.microsoft.com/office/drawing/2014/main" id="{39ED6B16-D19C-FED8-1146-EA63ECF12D4A}"/>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4" name="Google Shape;11208;p84">
              <a:extLst>
                <a:ext uri="{FF2B5EF4-FFF2-40B4-BE49-F238E27FC236}">
                  <a16:creationId xmlns:a16="http://schemas.microsoft.com/office/drawing/2014/main" id="{B69C9083-7111-7DE3-8630-633FE1DD5276}"/>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5" name="Google Shape;11209;p84">
              <a:extLst>
                <a:ext uri="{FF2B5EF4-FFF2-40B4-BE49-F238E27FC236}">
                  <a16:creationId xmlns:a16="http://schemas.microsoft.com/office/drawing/2014/main" id="{BAC6E918-6AAB-DB64-9086-7F4EAB8F5079}"/>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6" name="Google Shape;11210;p84">
              <a:extLst>
                <a:ext uri="{FF2B5EF4-FFF2-40B4-BE49-F238E27FC236}">
                  <a16:creationId xmlns:a16="http://schemas.microsoft.com/office/drawing/2014/main" id="{D12393FB-A9E1-8A70-2894-415A6C908181}"/>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7" name="Google Shape;11211;p84">
              <a:extLst>
                <a:ext uri="{FF2B5EF4-FFF2-40B4-BE49-F238E27FC236}">
                  <a16:creationId xmlns:a16="http://schemas.microsoft.com/office/drawing/2014/main" id="{AE3221E5-71F5-6B81-A045-D64C04605D94}"/>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8" name="Google Shape;11212;p84">
              <a:extLst>
                <a:ext uri="{FF2B5EF4-FFF2-40B4-BE49-F238E27FC236}">
                  <a16:creationId xmlns:a16="http://schemas.microsoft.com/office/drawing/2014/main" id="{12DC2635-F121-DEC4-A6DD-2C25FD25FDB5}"/>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69" name="Google Shape;11213;p84">
              <a:extLst>
                <a:ext uri="{FF2B5EF4-FFF2-40B4-BE49-F238E27FC236}">
                  <a16:creationId xmlns:a16="http://schemas.microsoft.com/office/drawing/2014/main" id="{A8A5F7C1-51BF-7560-9BDD-E753109BF11A}"/>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0" name="Google Shape;11214;p84">
              <a:extLst>
                <a:ext uri="{FF2B5EF4-FFF2-40B4-BE49-F238E27FC236}">
                  <a16:creationId xmlns:a16="http://schemas.microsoft.com/office/drawing/2014/main" id="{E996A917-85EB-2C46-D580-E34E86A43D42}"/>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1" name="Google Shape;11215;p84">
              <a:extLst>
                <a:ext uri="{FF2B5EF4-FFF2-40B4-BE49-F238E27FC236}">
                  <a16:creationId xmlns:a16="http://schemas.microsoft.com/office/drawing/2014/main" id="{10A9076D-C7E4-1602-16BB-9F3117DBEA57}"/>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2" name="Google Shape;11216;p84">
              <a:extLst>
                <a:ext uri="{FF2B5EF4-FFF2-40B4-BE49-F238E27FC236}">
                  <a16:creationId xmlns:a16="http://schemas.microsoft.com/office/drawing/2014/main" id="{C6FCA888-3320-684B-DB6D-1042432B19EE}"/>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3" name="Google Shape;11217;p84">
              <a:extLst>
                <a:ext uri="{FF2B5EF4-FFF2-40B4-BE49-F238E27FC236}">
                  <a16:creationId xmlns:a16="http://schemas.microsoft.com/office/drawing/2014/main" id="{17584F54-5148-8CAD-2C97-4ACB951F63F8}"/>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4" name="Google Shape;11218;p84">
              <a:extLst>
                <a:ext uri="{FF2B5EF4-FFF2-40B4-BE49-F238E27FC236}">
                  <a16:creationId xmlns:a16="http://schemas.microsoft.com/office/drawing/2014/main" id="{3F38B31A-C18C-B2D9-2D3C-169B32826B8E}"/>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5" name="Google Shape;11219;p84">
              <a:extLst>
                <a:ext uri="{FF2B5EF4-FFF2-40B4-BE49-F238E27FC236}">
                  <a16:creationId xmlns:a16="http://schemas.microsoft.com/office/drawing/2014/main" id="{7C1EDD26-46F3-2742-6ED8-88AF17106915}"/>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6" name="Google Shape;11220;p84">
              <a:extLst>
                <a:ext uri="{FF2B5EF4-FFF2-40B4-BE49-F238E27FC236}">
                  <a16:creationId xmlns:a16="http://schemas.microsoft.com/office/drawing/2014/main" id="{44881B9A-C11C-CAAA-372B-0986CFF7773A}"/>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77" name="Google Shape;11221;p84">
              <a:extLst>
                <a:ext uri="{FF2B5EF4-FFF2-40B4-BE49-F238E27FC236}">
                  <a16:creationId xmlns:a16="http://schemas.microsoft.com/office/drawing/2014/main" id="{CC2B4712-B5D2-5CE2-FDB0-76B4D5782A2F}"/>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8" name="Google Shape;11222;p84">
              <a:extLst>
                <a:ext uri="{FF2B5EF4-FFF2-40B4-BE49-F238E27FC236}">
                  <a16:creationId xmlns:a16="http://schemas.microsoft.com/office/drawing/2014/main" id="{958730DC-288E-00AB-77D1-A26E85D99096}"/>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grpSp>
        <p:nvGrpSpPr>
          <p:cNvPr id="97" name="Google Shape;11205;p84">
            <a:extLst>
              <a:ext uri="{FF2B5EF4-FFF2-40B4-BE49-F238E27FC236}">
                <a16:creationId xmlns:a16="http://schemas.microsoft.com/office/drawing/2014/main" id="{ADDFBAED-84DB-20A3-F626-5E4F7D1CFE58}"/>
              </a:ext>
            </a:extLst>
          </p:cNvPr>
          <p:cNvGrpSpPr/>
          <p:nvPr/>
        </p:nvGrpSpPr>
        <p:grpSpPr>
          <a:xfrm>
            <a:off x="4218454" y="2978263"/>
            <a:ext cx="490421" cy="415206"/>
            <a:chOff x="5744051" y="3766250"/>
            <a:chExt cx="428511" cy="383186"/>
          </a:xfrm>
          <a:solidFill>
            <a:schemeClr val="accent4">
              <a:lumMod val="60000"/>
              <a:lumOff val="40000"/>
            </a:schemeClr>
          </a:solidFill>
        </p:grpSpPr>
        <p:sp>
          <p:nvSpPr>
            <p:cNvPr id="98" name="Google Shape;11206;p84">
              <a:extLst>
                <a:ext uri="{FF2B5EF4-FFF2-40B4-BE49-F238E27FC236}">
                  <a16:creationId xmlns:a16="http://schemas.microsoft.com/office/drawing/2014/main" id="{95432BAD-E9C4-F024-E890-BF4C4BE4C182}"/>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99" name="Google Shape;11207;p84">
              <a:extLst>
                <a:ext uri="{FF2B5EF4-FFF2-40B4-BE49-F238E27FC236}">
                  <a16:creationId xmlns:a16="http://schemas.microsoft.com/office/drawing/2014/main" id="{EB76D463-1430-5A31-AFAE-732AAFA4D678}"/>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0" name="Google Shape;11208;p84">
              <a:extLst>
                <a:ext uri="{FF2B5EF4-FFF2-40B4-BE49-F238E27FC236}">
                  <a16:creationId xmlns:a16="http://schemas.microsoft.com/office/drawing/2014/main" id="{84D51836-F6AB-5FCB-DDFD-F63E0286EAF0}"/>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1" name="Google Shape;11209;p84">
              <a:extLst>
                <a:ext uri="{FF2B5EF4-FFF2-40B4-BE49-F238E27FC236}">
                  <a16:creationId xmlns:a16="http://schemas.microsoft.com/office/drawing/2014/main" id="{299AFED2-9E39-DA50-736C-3522978A305F}"/>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2" name="Google Shape;11210;p84">
              <a:extLst>
                <a:ext uri="{FF2B5EF4-FFF2-40B4-BE49-F238E27FC236}">
                  <a16:creationId xmlns:a16="http://schemas.microsoft.com/office/drawing/2014/main" id="{C173184E-BC19-784F-BCB0-B5729CF03258}"/>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3" name="Google Shape;11211;p84">
              <a:extLst>
                <a:ext uri="{FF2B5EF4-FFF2-40B4-BE49-F238E27FC236}">
                  <a16:creationId xmlns:a16="http://schemas.microsoft.com/office/drawing/2014/main" id="{A8032F7B-458D-F8CE-769A-5077472903DD}"/>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4" name="Google Shape;11212;p84">
              <a:extLst>
                <a:ext uri="{FF2B5EF4-FFF2-40B4-BE49-F238E27FC236}">
                  <a16:creationId xmlns:a16="http://schemas.microsoft.com/office/drawing/2014/main" id="{A0A3C8A6-D20B-A8CC-3215-3B0D4AA6A25C}"/>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5" name="Google Shape;11213;p84">
              <a:extLst>
                <a:ext uri="{FF2B5EF4-FFF2-40B4-BE49-F238E27FC236}">
                  <a16:creationId xmlns:a16="http://schemas.microsoft.com/office/drawing/2014/main" id="{671EF8A7-8E35-D1D2-448E-145CD319F42F}"/>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6" name="Google Shape;11214;p84">
              <a:extLst>
                <a:ext uri="{FF2B5EF4-FFF2-40B4-BE49-F238E27FC236}">
                  <a16:creationId xmlns:a16="http://schemas.microsoft.com/office/drawing/2014/main" id="{1BC10E39-14AA-008A-FE1D-ACFFA7306BAA}"/>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7" name="Google Shape;11215;p84">
              <a:extLst>
                <a:ext uri="{FF2B5EF4-FFF2-40B4-BE49-F238E27FC236}">
                  <a16:creationId xmlns:a16="http://schemas.microsoft.com/office/drawing/2014/main" id="{977CA925-A98F-331C-15FD-401E5279649C}"/>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8" name="Google Shape;11216;p84">
              <a:extLst>
                <a:ext uri="{FF2B5EF4-FFF2-40B4-BE49-F238E27FC236}">
                  <a16:creationId xmlns:a16="http://schemas.microsoft.com/office/drawing/2014/main" id="{F5C3F57A-E597-F8EE-D931-3DD372B0D6AE}"/>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09" name="Google Shape;11217;p84">
              <a:extLst>
                <a:ext uri="{FF2B5EF4-FFF2-40B4-BE49-F238E27FC236}">
                  <a16:creationId xmlns:a16="http://schemas.microsoft.com/office/drawing/2014/main" id="{1C608A42-3E22-235E-EE13-8720F1431168}"/>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0" name="Google Shape;11218;p84">
              <a:extLst>
                <a:ext uri="{FF2B5EF4-FFF2-40B4-BE49-F238E27FC236}">
                  <a16:creationId xmlns:a16="http://schemas.microsoft.com/office/drawing/2014/main" id="{D70E9623-70CA-8232-3050-F3109AF2712E}"/>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1" name="Google Shape;11219;p84">
              <a:extLst>
                <a:ext uri="{FF2B5EF4-FFF2-40B4-BE49-F238E27FC236}">
                  <a16:creationId xmlns:a16="http://schemas.microsoft.com/office/drawing/2014/main" id="{87B3FDE0-BCB3-6488-2045-D4EC97EF4F56}"/>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2" name="Google Shape;11220;p84">
              <a:extLst>
                <a:ext uri="{FF2B5EF4-FFF2-40B4-BE49-F238E27FC236}">
                  <a16:creationId xmlns:a16="http://schemas.microsoft.com/office/drawing/2014/main" id="{218BD82F-186D-28E3-039D-4F508939F02B}"/>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13" name="Google Shape;11221;p84">
              <a:extLst>
                <a:ext uri="{FF2B5EF4-FFF2-40B4-BE49-F238E27FC236}">
                  <a16:creationId xmlns:a16="http://schemas.microsoft.com/office/drawing/2014/main" id="{42980B7F-A0FF-BEF3-AA4A-CB59A8AB55D0}"/>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114" name="Google Shape;11222;p84">
              <a:extLst>
                <a:ext uri="{FF2B5EF4-FFF2-40B4-BE49-F238E27FC236}">
                  <a16:creationId xmlns:a16="http://schemas.microsoft.com/office/drawing/2014/main" id="{F2AA66E5-4A33-5076-F929-52ABBFB8E557}"/>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200315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ea typeface="Calibri Light"/>
                <a:cs typeface="Calibri Light"/>
              </a:rPr>
              <a:t>Segment 1: Give your treasures as a class!</a:t>
            </a:r>
            <a:endParaRPr lang="en-US" sz="2400" dirty="0">
              <a:solidFill>
                <a:schemeClr val="accent2"/>
              </a:solidFill>
              <a:latin typeface="+mn-lt"/>
              <a:cs typeface="Calibri"/>
            </a:endParaRPr>
          </a:p>
        </p:txBody>
      </p:sp>
      <p:grpSp>
        <p:nvGrpSpPr>
          <p:cNvPr id="25" name="Google Shape;7429;p82">
            <a:extLst>
              <a:ext uri="{FF2B5EF4-FFF2-40B4-BE49-F238E27FC236}">
                <a16:creationId xmlns:a16="http://schemas.microsoft.com/office/drawing/2014/main" id="{39117751-AA07-6AB6-FC1C-B2A6D35F5AC6}"/>
              </a:ext>
            </a:extLst>
          </p:cNvPr>
          <p:cNvGrpSpPr/>
          <p:nvPr/>
        </p:nvGrpSpPr>
        <p:grpSpPr>
          <a:xfrm>
            <a:off x="3836361" y="2090889"/>
            <a:ext cx="204663" cy="363007"/>
            <a:chOff x="2593102" y="2288778"/>
            <a:chExt cx="204663" cy="363007"/>
          </a:xfrm>
          <a:solidFill>
            <a:schemeClr val="accent4">
              <a:lumMod val="60000"/>
              <a:lumOff val="40000"/>
            </a:schemeClr>
          </a:solidFill>
        </p:grpSpPr>
        <p:sp>
          <p:nvSpPr>
            <p:cNvPr id="26" name="Google Shape;7430;p82">
              <a:extLst>
                <a:ext uri="{FF2B5EF4-FFF2-40B4-BE49-F238E27FC236}">
                  <a16:creationId xmlns:a16="http://schemas.microsoft.com/office/drawing/2014/main" id="{DCF75F71-41D2-6BF9-FA83-BA84D466F03F}"/>
                </a:ext>
              </a:extLst>
            </p:cNvPr>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7" name="Google Shape;7431;p82">
              <a:extLst>
                <a:ext uri="{FF2B5EF4-FFF2-40B4-BE49-F238E27FC236}">
                  <a16:creationId xmlns:a16="http://schemas.microsoft.com/office/drawing/2014/main" id="{10045DA2-D27D-D74C-9159-694E875FFAA2}"/>
                </a:ext>
              </a:extLst>
            </p:cNvPr>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8" name="Google Shape;7432;p82">
              <a:extLst>
                <a:ext uri="{FF2B5EF4-FFF2-40B4-BE49-F238E27FC236}">
                  <a16:creationId xmlns:a16="http://schemas.microsoft.com/office/drawing/2014/main" id="{155A043B-EBCF-B8F0-B931-E9001B426095}"/>
                </a:ext>
              </a:extLst>
            </p:cNvPr>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9" name="Google Shape;7433;p82">
              <a:extLst>
                <a:ext uri="{FF2B5EF4-FFF2-40B4-BE49-F238E27FC236}">
                  <a16:creationId xmlns:a16="http://schemas.microsoft.com/office/drawing/2014/main" id="{69C4AFC6-2813-9AEF-7753-2116ACACF876}"/>
                </a:ext>
              </a:extLst>
            </p:cNvPr>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0" name="Google Shape;7434;p82">
              <a:extLst>
                <a:ext uri="{FF2B5EF4-FFF2-40B4-BE49-F238E27FC236}">
                  <a16:creationId xmlns:a16="http://schemas.microsoft.com/office/drawing/2014/main" id="{B9540310-A515-1AE7-86F7-3AD849082519}"/>
                </a:ext>
              </a:extLst>
            </p:cNvPr>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1" name="Google Shape;7435;p82">
              <a:extLst>
                <a:ext uri="{FF2B5EF4-FFF2-40B4-BE49-F238E27FC236}">
                  <a16:creationId xmlns:a16="http://schemas.microsoft.com/office/drawing/2014/main" id="{50F42EFE-E7E5-55AF-ED99-74B9CFE978AB}"/>
                </a:ext>
              </a:extLst>
            </p:cNvPr>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2" name="Google Shape;7436;p82">
              <a:extLst>
                <a:ext uri="{FF2B5EF4-FFF2-40B4-BE49-F238E27FC236}">
                  <a16:creationId xmlns:a16="http://schemas.microsoft.com/office/drawing/2014/main" id="{C42AC410-EEA5-F3EE-C008-540B66B3414D}"/>
                </a:ext>
              </a:extLst>
            </p:cNvPr>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3" name="Google Shape;7437;p82">
              <a:extLst>
                <a:ext uri="{FF2B5EF4-FFF2-40B4-BE49-F238E27FC236}">
                  <a16:creationId xmlns:a16="http://schemas.microsoft.com/office/drawing/2014/main" id="{935F455D-EB47-BC2C-594B-788AA1153958}"/>
                </a:ext>
              </a:extLst>
            </p:cNvPr>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34" name="Google Shape;7438;p82">
              <a:extLst>
                <a:ext uri="{FF2B5EF4-FFF2-40B4-BE49-F238E27FC236}">
                  <a16:creationId xmlns:a16="http://schemas.microsoft.com/office/drawing/2014/main" id="{93440CBC-FEFE-A645-A46D-D45FE199BE17}"/>
                </a:ext>
              </a:extLst>
            </p:cNvPr>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sp>
        <p:nvSpPr>
          <p:cNvPr id="53" name="TextBox 52">
            <a:extLst>
              <a:ext uri="{FF2B5EF4-FFF2-40B4-BE49-F238E27FC236}">
                <a16:creationId xmlns:a16="http://schemas.microsoft.com/office/drawing/2014/main" id="{45F73C50-60EE-09A7-49F5-B3F5815426FB}"/>
              </a:ext>
            </a:extLst>
          </p:cNvPr>
          <p:cNvSpPr txBox="1"/>
          <p:nvPr/>
        </p:nvSpPr>
        <p:spPr>
          <a:xfrm>
            <a:off x="3749040" y="861324"/>
            <a:ext cx="5120639" cy="3108543"/>
          </a:xfrm>
          <a:prstGeom prst="rect">
            <a:avLst/>
          </a:prstGeom>
          <a:noFill/>
        </p:spPr>
        <p:txBody>
          <a:bodyPr wrap="square" rtlCol="0">
            <a:spAutoFit/>
          </a:bodyPr>
          <a:lstStyle/>
          <a:p>
            <a:endParaRPr lang="en-US" sz="1400" dirty="0"/>
          </a:p>
          <a:p>
            <a:r>
              <a:rPr lang="en-US" b="1" dirty="0"/>
              <a:t>As we scan the </a:t>
            </a:r>
            <a:r>
              <a:rPr lang="en-US" b="1" dirty="0" err="1"/>
              <a:t>PayNow</a:t>
            </a:r>
            <a:r>
              <a:rPr lang="en-US" b="1" dirty="0"/>
              <a:t> QR code and encourage others to do the same, please remember: </a:t>
            </a:r>
          </a:p>
          <a:p>
            <a:r>
              <a:rPr lang="en-US" sz="1400" dirty="0"/>
              <a:t>	</a:t>
            </a:r>
          </a:p>
          <a:p>
            <a:r>
              <a:rPr lang="en-US" sz="1400" dirty="0"/>
              <a:t>		</a:t>
            </a:r>
          </a:p>
          <a:p>
            <a:r>
              <a:rPr lang="en-US" sz="1400" dirty="0"/>
              <a:t>		</a:t>
            </a:r>
            <a:r>
              <a:rPr lang="en-US" dirty="0"/>
              <a:t>To donate within your means.</a:t>
            </a:r>
          </a:p>
          <a:p>
            <a:endParaRPr lang="en-US" dirty="0"/>
          </a:p>
          <a:p>
            <a:r>
              <a:rPr lang="en-US" dirty="0"/>
              <a:t>		</a:t>
            </a:r>
          </a:p>
          <a:p>
            <a:r>
              <a:rPr lang="en-US" dirty="0"/>
              <a:t>		No amount is too small to make a 				difference.</a:t>
            </a:r>
          </a:p>
          <a:p>
            <a:r>
              <a:rPr lang="en-US" sz="1400" dirty="0"/>
              <a:t>	</a:t>
            </a:r>
          </a:p>
          <a:p>
            <a:endParaRPr lang="en-US" sz="1400" dirty="0"/>
          </a:p>
        </p:txBody>
      </p:sp>
      <p:grpSp>
        <p:nvGrpSpPr>
          <p:cNvPr id="72" name="Google Shape;7429;p82">
            <a:extLst>
              <a:ext uri="{FF2B5EF4-FFF2-40B4-BE49-F238E27FC236}">
                <a16:creationId xmlns:a16="http://schemas.microsoft.com/office/drawing/2014/main" id="{6DFC8C9C-94FF-338E-521D-C10C67364287}"/>
              </a:ext>
            </a:extLst>
          </p:cNvPr>
          <p:cNvGrpSpPr/>
          <p:nvPr/>
        </p:nvGrpSpPr>
        <p:grpSpPr>
          <a:xfrm>
            <a:off x="3828977" y="3008868"/>
            <a:ext cx="204663" cy="363007"/>
            <a:chOff x="2593102" y="2288778"/>
            <a:chExt cx="204663" cy="363007"/>
          </a:xfrm>
          <a:solidFill>
            <a:schemeClr val="accent4">
              <a:lumMod val="60000"/>
              <a:lumOff val="40000"/>
            </a:schemeClr>
          </a:solidFill>
        </p:grpSpPr>
        <p:sp>
          <p:nvSpPr>
            <p:cNvPr id="73" name="Google Shape;7430;p82">
              <a:extLst>
                <a:ext uri="{FF2B5EF4-FFF2-40B4-BE49-F238E27FC236}">
                  <a16:creationId xmlns:a16="http://schemas.microsoft.com/office/drawing/2014/main" id="{1AD02B0C-B89B-94B1-6706-A90990F1C964}"/>
                </a:ext>
              </a:extLst>
            </p:cNvPr>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4" name="Google Shape;7431;p82">
              <a:extLst>
                <a:ext uri="{FF2B5EF4-FFF2-40B4-BE49-F238E27FC236}">
                  <a16:creationId xmlns:a16="http://schemas.microsoft.com/office/drawing/2014/main" id="{890BBEF6-97FA-5582-0278-DC977A07C04E}"/>
                </a:ext>
              </a:extLst>
            </p:cNvPr>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5" name="Google Shape;7432;p82">
              <a:extLst>
                <a:ext uri="{FF2B5EF4-FFF2-40B4-BE49-F238E27FC236}">
                  <a16:creationId xmlns:a16="http://schemas.microsoft.com/office/drawing/2014/main" id="{09FC0C6F-55C8-E482-E1D8-2A028A4F42D0}"/>
                </a:ext>
              </a:extLst>
            </p:cNvPr>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6" name="Google Shape;7433;p82">
              <a:extLst>
                <a:ext uri="{FF2B5EF4-FFF2-40B4-BE49-F238E27FC236}">
                  <a16:creationId xmlns:a16="http://schemas.microsoft.com/office/drawing/2014/main" id="{950A5E1C-9C89-42B9-026F-635EC3C43C2B}"/>
                </a:ext>
              </a:extLst>
            </p:cNvPr>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7" name="Google Shape;7434;p82">
              <a:extLst>
                <a:ext uri="{FF2B5EF4-FFF2-40B4-BE49-F238E27FC236}">
                  <a16:creationId xmlns:a16="http://schemas.microsoft.com/office/drawing/2014/main" id="{DBD34126-9EDE-3A8E-894A-D010797AF112}"/>
                </a:ext>
              </a:extLst>
            </p:cNvPr>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8" name="Google Shape;7435;p82">
              <a:extLst>
                <a:ext uri="{FF2B5EF4-FFF2-40B4-BE49-F238E27FC236}">
                  <a16:creationId xmlns:a16="http://schemas.microsoft.com/office/drawing/2014/main" id="{3B2B4B72-0B6E-77BA-1D60-500D8E96CC66}"/>
                </a:ext>
              </a:extLst>
            </p:cNvPr>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79" name="Google Shape;7436;p82">
              <a:extLst>
                <a:ext uri="{FF2B5EF4-FFF2-40B4-BE49-F238E27FC236}">
                  <a16:creationId xmlns:a16="http://schemas.microsoft.com/office/drawing/2014/main" id="{E4F2A058-B88E-3382-5346-F2D6D4869AF6}"/>
                </a:ext>
              </a:extLst>
            </p:cNvPr>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0" name="Google Shape;7437;p82">
              <a:extLst>
                <a:ext uri="{FF2B5EF4-FFF2-40B4-BE49-F238E27FC236}">
                  <a16:creationId xmlns:a16="http://schemas.microsoft.com/office/drawing/2014/main" id="{77EE7281-4FDC-A07C-0C24-03F07EC1010D}"/>
                </a:ext>
              </a:extLst>
            </p:cNvPr>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81" name="Google Shape;7438;p82">
              <a:extLst>
                <a:ext uri="{FF2B5EF4-FFF2-40B4-BE49-F238E27FC236}">
                  <a16:creationId xmlns:a16="http://schemas.microsoft.com/office/drawing/2014/main" id="{5AB38999-AE7B-8E9B-34BD-279A9F4E9487}"/>
                </a:ext>
              </a:extLst>
            </p:cNvPr>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grpFill/>
            <a:ln>
              <a:solidFill>
                <a:schemeClr val="accent1">
                  <a:lumMod val="60000"/>
                  <a:lumOff val="40000"/>
                </a:schemeClr>
              </a:solidFill>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pic>
        <p:nvPicPr>
          <p:cNvPr id="5" name="Picture 4">
            <a:extLst>
              <a:ext uri="{FF2B5EF4-FFF2-40B4-BE49-F238E27FC236}">
                <a16:creationId xmlns:a16="http://schemas.microsoft.com/office/drawing/2014/main" id="{47005A86-2561-38B6-6165-3F3C427F9CC3}"/>
              </a:ext>
            </a:extLst>
          </p:cNvPr>
          <p:cNvPicPr>
            <a:picLocks noChangeAspect="1"/>
          </p:cNvPicPr>
          <p:nvPr/>
        </p:nvPicPr>
        <p:blipFill>
          <a:blip r:embed="rId4"/>
          <a:stretch>
            <a:fillRect/>
          </a:stretch>
        </p:blipFill>
        <p:spPr>
          <a:xfrm>
            <a:off x="445613" y="734376"/>
            <a:ext cx="3029106" cy="3143412"/>
          </a:xfrm>
          <a:prstGeom prst="rect">
            <a:avLst/>
          </a:prstGeom>
        </p:spPr>
      </p:pic>
    </p:spTree>
    <p:extLst>
      <p:ext uri="{BB962C8B-B14F-4D97-AF65-F5344CB8AC3E}">
        <p14:creationId xmlns:p14="http://schemas.microsoft.com/office/powerpoint/2010/main" val="265018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Segment 2: Donate your treasures as a class! </a:t>
            </a:r>
            <a:endParaRPr lang="en-US" sz="2400" dirty="0">
              <a:solidFill>
                <a:schemeClr val="accent2"/>
              </a:solidFill>
              <a:latin typeface="+mn-lt"/>
              <a:cs typeface="Calibri"/>
            </a:endParaRPr>
          </a:p>
        </p:txBody>
      </p:sp>
      <p:pic>
        <p:nvPicPr>
          <p:cNvPr id="64" name="Picture 63">
            <a:extLst>
              <a:ext uri="{FF2B5EF4-FFF2-40B4-BE49-F238E27FC236}">
                <a16:creationId xmlns:a16="http://schemas.microsoft.com/office/drawing/2014/main" id="{8EAF0AB9-0408-0402-22F0-34FDB50F5D13}"/>
              </a:ext>
            </a:extLst>
          </p:cNvPr>
          <p:cNvPicPr>
            <a:picLocks noChangeAspect="1"/>
          </p:cNvPicPr>
          <p:nvPr/>
        </p:nvPicPr>
        <p:blipFill>
          <a:blip r:embed="rId4"/>
          <a:stretch>
            <a:fillRect/>
          </a:stretch>
        </p:blipFill>
        <p:spPr>
          <a:xfrm>
            <a:off x="2997283" y="734376"/>
            <a:ext cx="3149434" cy="2010453"/>
          </a:xfrm>
          <a:prstGeom prst="rect">
            <a:avLst/>
          </a:prstGeom>
        </p:spPr>
      </p:pic>
      <p:sp>
        <p:nvSpPr>
          <p:cNvPr id="66" name="TextBox 65">
            <a:extLst>
              <a:ext uri="{FF2B5EF4-FFF2-40B4-BE49-F238E27FC236}">
                <a16:creationId xmlns:a16="http://schemas.microsoft.com/office/drawing/2014/main" id="{28F16C61-2EC6-7E4C-3370-90EF0C2DF0F2}"/>
              </a:ext>
            </a:extLst>
          </p:cNvPr>
          <p:cNvSpPr txBox="1"/>
          <p:nvPr/>
        </p:nvSpPr>
        <p:spPr>
          <a:xfrm>
            <a:off x="621792" y="2854664"/>
            <a:ext cx="8119872" cy="1261884"/>
          </a:xfrm>
          <a:prstGeom prst="rect">
            <a:avLst/>
          </a:prstGeom>
          <a:noFill/>
        </p:spPr>
        <p:txBody>
          <a:bodyPr wrap="square">
            <a:spAutoFit/>
          </a:bodyPr>
          <a:lstStyle/>
          <a:p>
            <a:pPr algn="ctr"/>
            <a:r>
              <a:rPr lang="en-US" sz="2400" dirty="0">
                <a:ln w="19050">
                  <a:solidFill>
                    <a:schemeClr val="accent2"/>
                  </a:solidFill>
                  <a:prstDash val="solid"/>
                </a:ln>
                <a:solidFill>
                  <a:schemeClr val="accent2">
                    <a:lumMod val="40000"/>
                    <a:lumOff val="60000"/>
                  </a:schemeClr>
                </a:solidFill>
              </a:rPr>
              <a:t>In conjunction with Community Chest’s 40</a:t>
            </a:r>
            <a:r>
              <a:rPr lang="en-US" sz="2400" baseline="30000" dirty="0">
                <a:ln w="19050">
                  <a:solidFill>
                    <a:schemeClr val="accent2"/>
                  </a:solidFill>
                  <a:prstDash val="solid"/>
                </a:ln>
                <a:solidFill>
                  <a:schemeClr val="accent2">
                    <a:lumMod val="40000"/>
                    <a:lumOff val="60000"/>
                  </a:schemeClr>
                </a:solidFill>
              </a:rPr>
              <a:t>th</a:t>
            </a:r>
            <a:r>
              <a:rPr lang="en-US" sz="2400" dirty="0">
                <a:ln w="19050">
                  <a:solidFill>
                    <a:schemeClr val="accent2"/>
                  </a:solidFill>
                  <a:prstDash val="solid"/>
                </a:ln>
                <a:solidFill>
                  <a:schemeClr val="accent2">
                    <a:lumMod val="40000"/>
                    <a:lumOff val="60000"/>
                  </a:schemeClr>
                </a:solidFill>
              </a:rPr>
              <a:t> anniversary,</a:t>
            </a:r>
          </a:p>
          <a:p>
            <a:pPr algn="ctr"/>
            <a:r>
              <a:rPr lang="en-US" sz="2400" dirty="0">
                <a:ln w="19050">
                  <a:solidFill>
                    <a:schemeClr val="accent2"/>
                  </a:solidFill>
                  <a:prstDash val="solid"/>
                </a:ln>
                <a:solidFill>
                  <a:schemeClr val="accent2">
                    <a:lumMod val="40000"/>
                    <a:lumOff val="60000"/>
                  </a:schemeClr>
                </a:solidFill>
              </a:rPr>
              <a:t>Stamford American International School will donate </a:t>
            </a:r>
            <a:r>
              <a:rPr lang="en-US" sz="2800" b="1" dirty="0">
                <a:ln w="19050">
                  <a:solidFill>
                    <a:schemeClr val="accent2"/>
                  </a:solidFill>
                  <a:prstDash val="solid"/>
                </a:ln>
                <a:solidFill>
                  <a:schemeClr val="accent2">
                    <a:lumMod val="40000"/>
                    <a:lumOff val="60000"/>
                  </a:schemeClr>
                </a:solidFill>
              </a:rPr>
              <a:t>400</a:t>
            </a:r>
            <a:r>
              <a:rPr lang="en-US" sz="2400" b="1" dirty="0">
                <a:ln w="19050">
                  <a:solidFill>
                    <a:schemeClr val="accent2"/>
                  </a:solidFill>
                  <a:prstDash val="solid"/>
                </a:ln>
                <a:solidFill>
                  <a:schemeClr val="accent2">
                    <a:lumMod val="40000"/>
                    <a:lumOff val="60000"/>
                  </a:schemeClr>
                </a:solidFill>
              </a:rPr>
              <a:t> </a:t>
            </a:r>
          </a:p>
          <a:p>
            <a:pPr algn="ctr"/>
            <a:r>
              <a:rPr lang="en-US" sz="2400" dirty="0">
                <a:ln w="19050">
                  <a:solidFill>
                    <a:schemeClr val="accent2"/>
                  </a:solidFill>
                  <a:prstDash val="solid"/>
                </a:ln>
                <a:solidFill>
                  <a:schemeClr val="accent2">
                    <a:lumMod val="40000"/>
                    <a:lumOff val="60000"/>
                  </a:schemeClr>
                </a:solidFill>
              </a:rPr>
              <a:t>Sharity stationery sets for the first 400 class poem submissions!</a:t>
            </a:r>
          </a:p>
        </p:txBody>
      </p:sp>
    </p:spTree>
    <p:extLst>
      <p:ext uri="{BB962C8B-B14F-4D97-AF65-F5344CB8AC3E}">
        <p14:creationId xmlns:p14="http://schemas.microsoft.com/office/powerpoint/2010/main" val="140899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410017E-080A-5FA2-4DD4-7489AA83DD0B}"/>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Table of Contents</a:t>
            </a:r>
            <a:endParaRPr lang="en-US" sz="2400" dirty="0">
              <a:solidFill>
                <a:schemeClr val="accent2"/>
              </a:solidFill>
              <a:latin typeface="+mn-lt"/>
              <a:cs typeface="Calibri"/>
            </a:endParaRPr>
          </a:p>
        </p:txBody>
      </p:sp>
      <p:sp>
        <p:nvSpPr>
          <p:cNvPr id="28" name="TextBox 27">
            <a:extLst>
              <a:ext uri="{FF2B5EF4-FFF2-40B4-BE49-F238E27FC236}">
                <a16:creationId xmlns:a16="http://schemas.microsoft.com/office/drawing/2014/main" id="{E3C01278-4A22-D10A-4A8B-302217A81B81}"/>
              </a:ext>
            </a:extLst>
          </p:cNvPr>
          <p:cNvSpPr txBox="1"/>
          <p:nvPr/>
        </p:nvSpPr>
        <p:spPr>
          <a:xfrm>
            <a:off x="1046066" y="817462"/>
            <a:ext cx="7744467" cy="4524315"/>
          </a:xfrm>
          <a:prstGeom prst="rect">
            <a:avLst/>
          </a:prstGeom>
          <a:noFill/>
        </p:spPr>
        <p:txBody>
          <a:bodyPr wrap="square">
            <a:spAutoFit/>
          </a:bodyPr>
          <a:lstStyle/>
          <a:p>
            <a:pPr marL="0" indent="0">
              <a:buFont typeface="Arial" panose="020B0604020202020204" pitchFamily="34" charset="0"/>
              <a:buNone/>
            </a:pPr>
            <a:r>
              <a:rPr lang="en-US" dirty="0">
                <a:solidFill>
                  <a:schemeClr val="tx1">
                    <a:lumMod val="75000"/>
                    <a:lumOff val="25000"/>
                  </a:schemeClr>
                </a:solidFill>
              </a:rPr>
              <a:t>Champion Every Potential (Video)</a:t>
            </a:r>
          </a:p>
          <a:p>
            <a:pPr marL="0" indent="0">
              <a:buFont typeface="Arial" panose="020B060402020202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dirty="0">
                <a:solidFill>
                  <a:schemeClr val="tx1">
                    <a:lumMod val="75000"/>
                    <a:lumOff val="25000"/>
                  </a:schemeClr>
                </a:solidFill>
              </a:rPr>
              <a:t>Community Chest Youth Day Appeal and the Impact of Giving</a:t>
            </a:r>
          </a:p>
          <a:p>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dirty="0">
                <a:solidFill>
                  <a:schemeClr val="tx1">
                    <a:lumMod val="75000"/>
                    <a:lumOff val="25000"/>
                  </a:schemeClr>
                </a:solidFill>
              </a:rPr>
              <a:t>How Can We Help?</a:t>
            </a:r>
          </a:p>
          <a:p>
            <a:endParaRPr lang="en-US" dirty="0">
              <a:solidFill>
                <a:schemeClr val="tx1">
                  <a:lumMod val="75000"/>
                  <a:lumOff val="25000"/>
                </a:schemeClr>
              </a:solidFill>
            </a:endParaRPr>
          </a:p>
          <a:p>
            <a:endParaRPr lang="en-US" dirty="0">
              <a:solidFill>
                <a:schemeClr val="tx1">
                  <a:lumMod val="75000"/>
                  <a:lumOff val="25000"/>
                </a:schemeClr>
              </a:solidFill>
            </a:endParaRPr>
          </a:p>
          <a:p>
            <a:r>
              <a:rPr lang="en-US" dirty="0">
                <a:solidFill>
                  <a:schemeClr val="tx1">
                    <a:lumMod val="75000"/>
                    <a:lumOff val="25000"/>
                  </a:schemeClr>
                </a:solidFill>
              </a:rPr>
              <a:t>Reflection and FAQ Session</a:t>
            </a:r>
          </a:p>
          <a:p>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a:p>
            <a:pPr marL="0" indent="0">
              <a:buFont typeface="Arial" panose="020B0604020202020204" pitchFamily="34" charset="0"/>
              <a:buNone/>
            </a:pPr>
            <a:endParaRPr lang="en-US" sz="2000" dirty="0">
              <a:solidFill>
                <a:schemeClr val="tx1">
                  <a:lumMod val="75000"/>
                  <a:lumOff val="25000"/>
                </a:schemeClr>
              </a:solidFill>
            </a:endParaRPr>
          </a:p>
        </p:txBody>
      </p:sp>
      <p:sp>
        <p:nvSpPr>
          <p:cNvPr id="30" name="TextBox 29">
            <a:extLst>
              <a:ext uri="{FF2B5EF4-FFF2-40B4-BE49-F238E27FC236}">
                <a16:creationId xmlns:a16="http://schemas.microsoft.com/office/drawing/2014/main" id="{EB53131A-5FC7-868E-A85F-D9B0D15EE115}"/>
              </a:ext>
            </a:extLst>
          </p:cNvPr>
          <p:cNvSpPr txBox="1"/>
          <p:nvPr/>
        </p:nvSpPr>
        <p:spPr>
          <a:xfrm>
            <a:off x="558128" y="815769"/>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1</a:t>
            </a:r>
            <a:endParaRPr lang="en-SG" sz="2000" dirty="0"/>
          </a:p>
        </p:txBody>
      </p:sp>
      <p:sp>
        <p:nvSpPr>
          <p:cNvPr id="31" name="TextBox 30">
            <a:extLst>
              <a:ext uri="{FF2B5EF4-FFF2-40B4-BE49-F238E27FC236}">
                <a16:creationId xmlns:a16="http://schemas.microsoft.com/office/drawing/2014/main" id="{6496D649-9B0A-6B9E-45ED-6430E524C05B}"/>
              </a:ext>
            </a:extLst>
          </p:cNvPr>
          <p:cNvSpPr txBox="1"/>
          <p:nvPr/>
        </p:nvSpPr>
        <p:spPr>
          <a:xfrm>
            <a:off x="558128" y="1639989"/>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2</a:t>
            </a:r>
            <a:endParaRPr lang="en-SG" sz="2000" dirty="0"/>
          </a:p>
        </p:txBody>
      </p:sp>
      <p:sp>
        <p:nvSpPr>
          <p:cNvPr id="32" name="TextBox 31">
            <a:extLst>
              <a:ext uri="{FF2B5EF4-FFF2-40B4-BE49-F238E27FC236}">
                <a16:creationId xmlns:a16="http://schemas.microsoft.com/office/drawing/2014/main" id="{6E12006C-EABC-4BB9-275E-6E3D0126AC06}"/>
              </a:ext>
            </a:extLst>
          </p:cNvPr>
          <p:cNvSpPr txBox="1"/>
          <p:nvPr/>
        </p:nvSpPr>
        <p:spPr>
          <a:xfrm>
            <a:off x="558128" y="2473056"/>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3</a:t>
            </a:r>
            <a:endParaRPr lang="en-SG" sz="2000" dirty="0"/>
          </a:p>
        </p:txBody>
      </p:sp>
      <p:sp>
        <p:nvSpPr>
          <p:cNvPr id="34" name="TextBox 33">
            <a:extLst>
              <a:ext uri="{FF2B5EF4-FFF2-40B4-BE49-F238E27FC236}">
                <a16:creationId xmlns:a16="http://schemas.microsoft.com/office/drawing/2014/main" id="{12117146-20DF-E53E-031F-8A607F5532E0}"/>
              </a:ext>
            </a:extLst>
          </p:cNvPr>
          <p:cNvSpPr txBox="1"/>
          <p:nvPr/>
        </p:nvSpPr>
        <p:spPr>
          <a:xfrm>
            <a:off x="558128" y="3306123"/>
            <a:ext cx="694706" cy="400110"/>
          </a:xfrm>
          <a:prstGeom prst="rect">
            <a:avLst/>
          </a:prstGeom>
          <a:noFill/>
        </p:spPr>
        <p:txBody>
          <a:bodyPr wrap="square">
            <a:spAutoFit/>
          </a:bodyPr>
          <a:lstStyle/>
          <a:p>
            <a:r>
              <a:rPr lang="en-US" sz="2000" b="1" dirty="0">
                <a:ln w="19050">
                  <a:solidFill>
                    <a:schemeClr val="accent2"/>
                  </a:solidFill>
                  <a:prstDash val="solid"/>
                </a:ln>
                <a:solidFill>
                  <a:schemeClr val="accent2">
                    <a:lumMod val="40000"/>
                    <a:lumOff val="60000"/>
                  </a:schemeClr>
                </a:solidFill>
              </a:rPr>
              <a:t>4</a:t>
            </a:r>
            <a:endParaRPr lang="en-SG" sz="2000" dirty="0"/>
          </a:p>
        </p:txBody>
      </p:sp>
    </p:spTree>
    <p:extLst>
      <p:ext uri="{BB962C8B-B14F-4D97-AF65-F5344CB8AC3E}">
        <p14:creationId xmlns:p14="http://schemas.microsoft.com/office/powerpoint/2010/main" val="350018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How to be eligible</a:t>
            </a:r>
            <a:endParaRPr lang="en-US" sz="2400" dirty="0">
              <a:solidFill>
                <a:schemeClr val="accent2"/>
              </a:solidFill>
              <a:latin typeface="+mn-lt"/>
              <a:cs typeface="Calibri"/>
            </a:endParaRPr>
          </a:p>
        </p:txBody>
      </p:sp>
      <p:sp>
        <p:nvSpPr>
          <p:cNvPr id="3" name="Rectangle 2">
            <a:extLst>
              <a:ext uri="{FF2B5EF4-FFF2-40B4-BE49-F238E27FC236}">
                <a16:creationId xmlns:a16="http://schemas.microsoft.com/office/drawing/2014/main" id="{6EBD73CD-C21A-BD84-5E81-70261EA4BE1E}"/>
              </a:ext>
            </a:extLst>
          </p:cNvPr>
          <p:cNvSpPr/>
          <p:nvPr/>
        </p:nvSpPr>
        <p:spPr>
          <a:xfrm>
            <a:off x="521208" y="1248644"/>
            <a:ext cx="2553649" cy="2671536"/>
          </a:xfrm>
          <a:prstGeom prst="rect">
            <a:avLst/>
          </a:prstGeom>
          <a:gradFill>
            <a:gsLst>
              <a:gs pos="60000">
                <a:srgbClr val="FF9900">
                  <a:lumMod val="96000"/>
                </a:srgbClr>
              </a:gs>
              <a:gs pos="34000">
                <a:srgbClr val="FF9900"/>
              </a:gs>
              <a:gs pos="0">
                <a:schemeClr val="accent5">
                  <a:lumMod val="45000"/>
                  <a:lumOff val="55000"/>
                </a:schemeClr>
              </a:gs>
              <a:gs pos="100000">
                <a:schemeClr val="accent5">
                  <a:lumMod val="30000"/>
                  <a:lumOff val="70000"/>
                </a:schemeClr>
              </a:gs>
            </a:gsLst>
            <a:lin ang="5400000" scaled="1"/>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Write a poem that demonstrates the theme: </a:t>
            </a:r>
          </a:p>
          <a:p>
            <a:pPr algn="ctr"/>
            <a:r>
              <a:rPr lang="en-US" sz="1600" b="1" dirty="0">
                <a:solidFill>
                  <a:schemeClr val="tx1"/>
                </a:solidFill>
              </a:rPr>
              <a:t>Champion Every Potential, </a:t>
            </a:r>
          </a:p>
          <a:p>
            <a:pPr algn="ctr"/>
            <a:r>
              <a:rPr lang="en-US" sz="1600" b="1" dirty="0">
                <a:solidFill>
                  <a:schemeClr val="tx1"/>
                </a:solidFill>
              </a:rPr>
              <a:t>Fulfil Their Dreams!</a:t>
            </a: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The poem should minimally have 10 lines. The poem title does not count as one.</a:t>
            </a:r>
          </a:p>
        </p:txBody>
      </p:sp>
      <p:sp>
        <p:nvSpPr>
          <p:cNvPr id="5" name="Rectangle 4">
            <a:extLst>
              <a:ext uri="{FF2B5EF4-FFF2-40B4-BE49-F238E27FC236}">
                <a16:creationId xmlns:a16="http://schemas.microsoft.com/office/drawing/2014/main" id="{E5A0AED3-6569-BFFA-BD1B-925CF46E65ED}"/>
              </a:ext>
            </a:extLst>
          </p:cNvPr>
          <p:cNvSpPr/>
          <p:nvPr/>
        </p:nvSpPr>
        <p:spPr>
          <a:xfrm>
            <a:off x="6069143" y="1262296"/>
            <a:ext cx="2553649" cy="2671536"/>
          </a:xfrm>
          <a:prstGeom prst="rect">
            <a:avLst/>
          </a:prstGeom>
          <a:gradFill>
            <a:gsLst>
              <a:gs pos="60000">
                <a:srgbClr val="FF9900">
                  <a:lumMod val="96000"/>
                </a:srgbClr>
              </a:gs>
              <a:gs pos="34000">
                <a:srgbClr val="FF9900"/>
              </a:gs>
              <a:gs pos="0">
                <a:schemeClr val="accent5">
                  <a:lumMod val="45000"/>
                  <a:lumOff val="55000"/>
                </a:schemeClr>
              </a:gs>
              <a:gs pos="100000">
                <a:schemeClr val="accent5">
                  <a:lumMod val="30000"/>
                  <a:lumOff val="70000"/>
                </a:schemeClr>
              </a:gs>
            </a:gsLst>
            <a:lin ang="5400000" scaled="1"/>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a:p>
            <a:pPr algn="ctr"/>
            <a:r>
              <a:rPr lang="en-US" sz="1600" dirty="0">
                <a:solidFill>
                  <a:schemeClr val="tx1"/>
                </a:solidFill>
              </a:rPr>
              <a:t>There will be an </a:t>
            </a:r>
            <a:r>
              <a:rPr lang="en-US" sz="1600" b="1" dirty="0">
                <a:solidFill>
                  <a:schemeClr val="tx1"/>
                </a:solidFill>
              </a:rPr>
              <a:t>email reply </a:t>
            </a:r>
            <a:r>
              <a:rPr lang="en-US" sz="1600" dirty="0">
                <a:solidFill>
                  <a:schemeClr val="tx1"/>
                </a:solidFill>
              </a:rPr>
              <a:t>to acknowledge the poem received.</a:t>
            </a:r>
          </a:p>
          <a:p>
            <a:pPr algn="ctr"/>
            <a:endParaRPr lang="en-US" sz="1600" dirty="0">
              <a:solidFill>
                <a:schemeClr val="tx1"/>
              </a:solidFill>
            </a:endParaRPr>
          </a:p>
          <a:p>
            <a:pPr algn="ctr"/>
            <a:r>
              <a:rPr lang="en-US" sz="1600" dirty="0">
                <a:solidFill>
                  <a:schemeClr val="tx1"/>
                </a:solidFill>
              </a:rPr>
              <a:t>Each successful poem submission will earn a Sharity stationery set donated towards YDA 2023! </a:t>
            </a:r>
          </a:p>
        </p:txBody>
      </p:sp>
      <p:sp>
        <p:nvSpPr>
          <p:cNvPr id="6" name="Rectangle 5">
            <a:extLst>
              <a:ext uri="{FF2B5EF4-FFF2-40B4-BE49-F238E27FC236}">
                <a16:creationId xmlns:a16="http://schemas.microsoft.com/office/drawing/2014/main" id="{E4A2973E-E088-EB80-2466-04295802B392}"/>
              </a:ext>
            </a:extLst>
          </p:cNvPr>
          <p:cNvSpPr/>
          <p:nvPr/>
        </p:nvSpPr>
        <p:spPr>
          <a:xfrm>
            <a:off x="3295175" y="1265206"/>
            <a:ext cx="2553649" cy="2668626"/>
          </a:xfrm>
          <a:prstGeom prst="rect">
            <a:avLst/>
          </a:prstGeom>
          <a:gradFill>
            <a:gsLst>
              <a:gs pos="60000">
                <a:srgbClr val="FF9900">
                  <a:lumMod val="96000"/>
                </a:srgbClr>
              </a:gs>
              <a:gs pos="34000">
                <a:srgbClr val="FF9900"/>
              </a:gs>
              <a:gs pos="0">
                <a:schemeClr val="accent5">
                  <a:lumMod val="45000"/>
                  <a:lumOff val="55000"/>
                </a:schemeClr>
              </a:gs>
              <a:gs pos="100000">
                <a:schemeClr val="accent5">
                  <a:lumMod val="30000"/>
                  <a:lumOff val="70000"/>
                </a:schemeClr>
              </a:gs>
            </a:gsLst>
            <a:lin ang="5400000" scaled="1"/>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Teachers to email </a:t>
            </a:r>
          </a:p>
          <a:p>
            <a:pPr algn="ctr"/>
            <a:r>
              <a:rPr lang="en-US" sz="1600" dirty="0">
                <a:solidFill>
                  <a:schemeClr val="tx1"/>
                </a:solidFill>
              </a:rPr>
              <a:t>the poem to </a:t>
            </a:r>
            <a:r>
              <a:rPr lang="en-US" sz="1600" dirty="0">
                <a:solidFill>
                  <a:schemeClr val="tx1"/>
                </a:solidFill>
                <a:hlinkClick r:id="rId4"/>
              </a:rPr>
              <a:t>NCSS_School@ncss.gov.sg</a:t>
            </a:r>
            <a:r>
              <a:rPr lang="en-US" sz="1600" dirty="0">
                <a:solidFill>
                  <a:schemeClr val="tx1"/>
                </a:solidFill>
              </a:rPr>
              <a:t> between </a:t>
            </a:r>
          </a:p>
          <a:p>
            <a:pPr algn="ctr"/>
            <a:r>
              <a:rPr lang="en-US" sz="1600" b="1" dirty="0">
                <a:solidFill>
                  <a:schemeClr val="tx1"/>
                </a:solidFill>
              </a:rPr>
              <a:t> 3 July  – 3 August 2023.</a:t>
            </a:r>
          </a:p>
          <a:p>
            <a:pPr algn="ctr"/>
            <a:endParaRPr lang="en-US" sz="1600" dirty="0">
              <a:solidFill>
                <a:schemeClr val="tx1"/>
              </a:solidFill>
            </a:endParaRPr>
          </a:p>
          <a:p>
            <a:pPr algn="ctr"/>
            <a:r>
              <a:rPr lang="en-US" sz="1600" dirty="0">
                <a:solidFill>
                  <a:schemeClr val="tx1"/>
                </a:solidFill>
              </a:rPr>
              <a:t>Remember to indicate the </a:t>
            </a:r>
            <a:r>
              <a:rPr lang="en-US" sz="1600" b="1" dirty="0">
                <a:solidFill>
                  <a:schemeClr val="tx1"/>
                </a:solidFill>
              </a:rPr>
              <a:t>participating school's name, class </a:t>
            </a:r>
            <a:r>
              <a:rPr lang="en-US" sz="1600" dirty="0">
                <a:solidFill>
                  <a:schemeClr val="tx1"/>
                </a:solidFill>
              </a:rPr>
              <a:t>in the email subject title. </a:t>
            </a:r>
          </a:p>
        </p:txBody>
      </p:sp>
      <p:grpSp>
        <p:nvGrpSpPr>
          <p:cNvPr id="19" name="Google Shape;11205;p84">
            <a:extLst>
              <a:ext uri="{FF2B5EF4-FFF2-40B4-BE49-F238E27FC236}">
                <a16:creationId xmlns:a16="http://schemas.microsoft.com/office/drawing/2014/main" id="{31B39750-C533-C4A5-A90B-6D632E291323}"/>
              </a:ext>
            </a:extLst>
          </p:cNvPr>
          <p:cNvGrpSpPr/>
          <p:nvPr/>
        </p:nvGrpSpPr>
        <p:grpSpPr>
          <a:xfrm>
            <a:off x="7162743" y="739926"/>
            <a:ext cx="366447" cy="414740"/>
            <a:chOff x="5744051" y="3766250"/>
            <a:chExt cx="428511" cy="383186"/>
          </a:xfrm>
          <a:solidFill>
            <a:schemeClr val="accent4">
              <a:lumMod val="60000"/>
              <a:lumOff val="40000"/>
            </a:schemeClr>
          </a:solidFill>
        </p:grpSpPr>
        <p:sp>
          <p:nvSpPr>
            <p:cNvPr id="20" name="Google Shape;11206;p84">
              <a:extLst>
                <a:ext uri="{FF2B5EF4-FFF2-40B4-BE49-F238E27FC236}">
                  <a16:creationId xmlns:a16="http://schemas.microsoft.com/office/drawing/2014/main" id="{21894C69-6904-5436-65FE-F146E414FFB8}"/>
                </a:ext>
              </a:extLst>
            </p:cNvPr>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1" name="Google Shape;11207;p84">
              <a:extLst>
                <a:ext uri="{FF2B5EF4-FFF2-40B4-BE49-F238E27FC236}">
                  <a16:creationId xmlns:a16="http://schemas.microsoft.com/office/drawing/2014/main" id="{0E68320E-1B31-1696-E84A-46CC592BD2F0}"/>
                </a:ext>
              </a:extLst>
            </p:cNvPr>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2" name="Google Shape;11208;p84">
              <a:extLst>
                <a:ext uri="{FF2B5EF4-FFF2-40B4-BE49-F238E27FC236}">
                  <a16:creationId xmlns:a16="http://schemas.microsoft.com/office/drawing/2014/main" id="{0E19AFD5-4A9C-88A7-A750-B08C944E7557}"/>
                </a:ext>
              </a:extLst>
            </p:cNvPr>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3" name="Google Shape;11209;p84">
              <a:extLst>
                <a:ext uri="{FF2B5EF4-FFF2-40B4-BE49-F238E27FC236}">
                  <a16:creationId xmlns:a16="http://schemas.microsoft.com/office/drawing/2014/main" id="{ED5D81A7-6174-BED7-8073-C5F883E1A605}"/>
                </a:ext>
              </a:extLst>
            </p:cNvPr>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4" name="Google Shape;11210;p84">
              <a:extLst>
                <a:ext uri="{FF2B5EF4-FFF2-40B4-BE49-F238E27FC236}">
                  <a16:creationId xmlns:a16="http://schemas.microsoft.com/office/drawing/2014/main" id="{6AAD5A4F-D58E-A32D-1E12-CAD42DFB0ABC}"/>
                </a:ext>
              </a:extLst>
            </p:cNvPr>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5" name="Google Shape;11211;p84">
              <a:extLst>
                <a:ext uri="{FF2B5EF4-FFF2-40B4-BE49-F238E27FC236}">
                  <a16:creationId xmlns:a16="http://schemas.microsoft.com/office/drawing/2014/main" id="{12845E07-645D-9B8A-627C-CB8B2EEA3D30}"/>
                </a:ext>
              </a:extLst>
            </p:cNvPr>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6" name="Google Shape;11212;p84">
              <a:extLst>
                <a:ext uri="{FF2B5EF4-FFF2-40B4-BE49-F238E27FC236}">
                  <a16:creationId xmlns:a16="http://schemas.microsoft.com/office/drawing/2014/main" id="{393F6E6B-18DD-D1EE-B6DF-B6CD975A51A4}"/>
                </a:ext>
              </a:extLst>
            </p:cNvPr>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7" name="Google Shape;11213;p84">
              <a:extLst>
                <a:ext uri="{FF2B5EF4-FFF2-40B4-BE49-F238E27FC236}">
                  <a16:creationId xmlns:a16="http://schemas.microsoft.com/office/drawing/2014/main" id="{1B21946A-7E60-9F1A-3243-0C150691E266}"/>
                </a:ext>
              </a:extLst>
            </p:cNvPr>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8" name="Google Shape;11214;p84">
              <a:extLst>
                <a:ext uri="{FF2B5EF4-FFF2-40B4-BE49-F238E27FC236}">
                  <a16:creationId xmlns:a16="http://schemas.microsoft.com/office/drawing/2014/main" id="{A4D44D0C-1273-E93B-1E0C-DFB291656486}"/>
                </a:ext>
              </a:extLst>
            </p:cNvPr>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29" name="Google Shape;11215;p84">
              <a:extLst>
                <a:ext uri="{FF2B5EF4-FFF2-40B4-BE49-F238E27FC236}">
                  <a16:creationId xmlns:a16="http://schemas.microsoft.com/office/drawing/2014/main" id="{779CD9BD-9BB8-896E-447E-8333C5C2834D}"/>
                </a:ext>
              </a:extLst>
            </p:cNvPr>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0" name="Google Shape;11216;p84">
              <a:extLst>
                <a:ext uri="{FF2B5EF4-FFF2-40B4-BE49-F238E27FC236}">
                  <a16:creationId xmlns:a16="http://schemas.microsoft.com/office/drawing/2014/main" id="{78D38550-59CE-B062-647C-8175B0ADF30E}"/>
                </a:ext>
              </a:extLst>
            </p:cNvPr>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1" name="Google Shape;11217;p84">
              <a:extLst>
                <a:ext uri="{FF2B5EF4-FFF2-40B4-BE49-F238E27FC236}">
                  <a16:creationId xmlns:a16="http://schemas.microsoft.com/office/drawing/2014/main" id="{850D8758-8906-0B4A-FD8B-D75F6B2392F5}"/>
                </a:ext>
              </a:extLst>
            </p:cNvPr>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2" name="Google Shape;11218;p84">
              <a:extLst>
                <a:ext uri="{FF2B5EF4-FFF2-40B4-BE49-F238E27FC236}">
                  <a16:creationId xmlns:a16="http://schemas.microsoft.com/office/drawing/2014/main" id="{DD775A26-728C-10D0-4866-A226D78A5987}"/>
                </a:ext>
              </a:extLst>
            </p:cNvPr>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33" name="Google Shape;11219;p84">
              <a:extLst>
                <a:ext uri="{FF2B5EF4-FFF2-40B4-BE49-F238E27FC236}">
                  <a16:creationId xmlns:a16="http://schemas.microsoft.com/office/drawing/2014/main" id="{27CEFA5C-3788-FD64-DB78-6A5103F837B4}"/>
                </a:ext>
              </a:extLst>
            </p:cNvPr>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4" name="Google Shape;11220;p84">
              <a:extLst>
                <a:ext uri="{FF2B5EF4-FFF2-40B4-BE49-F238E27FC236}">
                  <a16:creationId xmlns:a16="http://schemas.microsoft.com/office/drawing/2014/main" id="{10156B14-E719-4534-5126-C7B705C44E95}"/>
                </a:ext>
              </a:extLst>
            </p:cNvPr>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5" name="Google Shape;11221;p84">
              <a:extLst>
                <a:ext uri="{FF2B5EF4-FFF2-40B4-BE49-F238E27FC236}">
                  <a16:creationId xmlns:a16="http://schemas.microsoft.com/office/drawing/2014/main" id="{96A467AF-A8DC-C27F-09A2-BA688800DD0A}"/>
                </a:ext>
              </a:extLst>
            </p:cNvPr>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6" name="Google Shape;11222;p84">
              <a:extLst>
                <a:ext uri="{FF2B5EF4-FFF2-40B4-BE49-F238E27FC236}">
                  <a16:creationId xmlns:a16="http://schemas.microsoft.com/office/drawing/2014/main" id="{69B02844-82E6-E1F8-042C-38BB4E6B5C3A}"/>
                </a:ext>
              </a:extLst>
            </p:cNvPr>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grpSp>
      <p:grpSp>
        <p:nvGrpSpPr>
          <p:cNvPr id="37" name="Google Shape;17721;p88">
            <a:extLst>
              <a:ext uri="{FF2B5EF4-FFF2-40B4-BE49-F238E27FC236}">
                <a16:creationId xmlns:a16="http://schemas.microsoft.com/office/drawing/2014/main" id="{8841C2C4-BA6B-95C0-0C34-863F35FD636D}"/>
              </a:ext>
            </a:extLst>
          </p:cNvPr>
          <p:cNvGrpSpPr/>
          <p:nvPr/>
        </p:nvGrpSpPr>
        <p:grpSpPr>
          <a:xfrm>
            <a:off x="4353619" y="730127"/>
            <a:ext cx="436759" cy="417071"/>
            <a:chOff x="3735553" y="1530151"/>
            <a:chExt cx="366722" cy="317962"/>
          </a:xfrm>
          <a:solidFill>
            <a:schemeClr val="accent4">
              <a:lumMod val="60000"/>
              <a:lumOff val="40000"/>
            </a:schemeClr>
          </a:solidFill>
        </p:grpSpPr>
        <p:sp>
          <p:nvSpPr>
            <p:cNvPr id="38" name="Google Shape;17722;p88">
              <a:extLst>
                <a:ext uri="{FF2B5EF4-FFF2-40B4-BE49-F238E27FC236}">
                  <a16:creationId xmlns:a16="http://schemas.microsoft.com/office/drawing/2014/main" id="{984745D2-2DFF-5053-6EAD-29A05AABB4C8}"/>
                </a:ext>
              </a:extLst>
            </p:cNvPr>
            <p:cNvSpPr/>
            <p:nvPr/>
          </p:nvSpPr>
          <p:spPr>
            <a:xfrm>
              <a:off x="3770760" y="1565725"/>
              <a:ext cx="331515" cy="282388"/>
            </a:xfrm>
            <a:custGeom>
              <a:avLst/>
              <a:gdLst/>
              <a:ahLst/>
              <a:cxnLst/>
              <a:rect l="l" t="t" r="r" b="b"/>
              <a:pathLst>
                <a:path w="12646" h="10772" extrusionOk="0">
                  <a:moveTo>
                    <a:pt x="909" y="1"/>
                  </a:moveTo>
                  <a:cubicBezTo>
                    <a:pt x="404" y="1"/>
                    <a:pt x="0" y="405"/>
                    <a:pt x="0" y="910"/>
                  </a:cubicBezTo>
                  <a:lnTo>
                    <a:pt x="0" y="7218"/>
                  </a:lnTo>
                  <a:cubicBezTo>
                    <a:pt x="0" y="7724"/>
                    <a:pt x="404" y="8128"/>
                    <a:pt x="909" y="8128"/>
                  </a:cubicBezTo>
                  <a:lnTo>
                    <a:pt x="4518" y="8128"/>
                  </a:lnTo>
                  <a:lnTo>
                    <a:pt x="8329" y="10726"/>
                  </a:lnTo>
                  <a:cubicBezTo>
                    <a:pt x="8371" y="10757"/>
                    <a:pt x="8416" y="10771"/>
                    <a:pt x="8459" y="10771"/>
                  </a:cubicBezTo>
                  <a:cubicBezTo>
                    <a:pt x="8597" y="10771"/>
                    <a:pt x="8720" y="10634"/>
                    <a:pt x="8676" y="10481"/>
                  </a:cubicBezTo>
                  <a:lnTo>
                    <a:pt x="8127" y="8113"/>
                  </a:lnTo>
                  <a:lnTo>
                    <a:pt x="11736" y="8113"/>
                  </a:lnTo>
                  <a:cubicBezTo>
                    <a:pt x="12241" y="8113"/>
                    <a:pt x="12645" y="7709"/>
                    <a:pt x="12645" y="7218"/>
                  </a:cubicBezTo>
                  <a:lnTo>
                    <a:pt x="12645" y="896"/>
                  </a:lnTo>
                  <a:cubicBezTo>
                    <a:pt x="12645" y="405"/>
                    <a:pt x="12227" y="1"/>
                    <a:pt x="1173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39" name="Google Shape;17723;p88">
              <a:extLst>
                <a:ext uri="{FF2B5EF4-FFF2-40B4-BE49-F238E27FC236}">
                  <a16:creationId xmlns:a16="http://schemas.microsoft.com/office/drawing/2014/main" id="{BBD8D916-A002-8352-8859-C83C3908997C}"/>
                </a:ext>
              </a:extLst>
            </p:cNvPr>
            <p:cNvSpPr/>
            <p:nvPr/>
          </p:nvSpPr>
          <p:spPr>
            <a:xfrm>
              <a:off x="3770760" y="1565725"/>
              <a:ext cx="307685" cy="189246"/>
            </a:xfrm>
            <a:custGeom>
              <a:avLst/>
              <a:gdLst/>
              <a:ahLst/>
              <a:cxnLst/>
              <a:rect l="l" t="t" r="r" b="b"/>
              <a:pathLst>
                <a:path w="11737" h="7219" extrusionOk="0">
                  <a:moveTo>
                    <a:pt x="909" y="1"/>
                  </a:moveTo>
                  <a:cubicBezTo>
                    <a:pt x="404" y="1"/>
                    <a:pt x="0" y="405"/>
                    <a:pt x="0" y="910"/>
                  </a:cubicBezTo>
                  <a:lnTo>
                    <a:pt x="0" y="7218"/>
                  </a:lnTo>
                  <a:lnTo>
                    <a:pt x="10379" y="7218"/>
                  </a:lnTo>
                  <a:cubicBezTo>
                    <a:pt x="11130" y="7218"/>
                    <a:pt x="11736" y="6612"/>
                    <a:pt x="11736" y="5862"/>
                  </a:cubicBezTo>
                  <a:lnTo>
                    <a:pt x="11736"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0" name="Google Shape;17724;p88">
              <a:extLst>
                <a:ext uri="{FF2B5EF4-FFF2-40B4-BE49-F238E27FC236}">
                  <a16:creationId xmlns:a16="http://schemas.microsoft.com/office/drawing/2014/main" id="{1083715E-7EB9-790C-474A-7357C7F985E5}"/>
                </a:ext>
              </a:extLst>
            </p:cNvPr>
            <p:cNvSpPr/>
            <p:nvPr/>
          </p:nvSpPr>
          <p:spPr>
            <a:xfrm>
              <a:off x="3735553" y="1530151"/>
              <a:ext cx="330781" cy="282073"/>
            </a:xfrm>
            <a:custGeom>
              <a:avLst/>
              <a:gdLst/>
              <a:ahLst/>
              <a:cxnLst/>
              <a:rect l="l" t="t" r="r" b="b"/>
              <a:pathLst>
                <a:path w="12618" h="10760" extrusionOk="0">
                  <a:moveTo>
                    <a:pt x="896" y="1"/>
                  </a:moveTo>
                  <a:cubicBezTo>
                    <a:pt x="405" y="1"/>
                    <a:pt x="1" y="405"/>
                    <a:pt x="1" y="910"/>
                  </a:cubicBezTo>
                  <a:lnTo>
                    <a:pt x="1" y="7219"/>
                  </a:lnTo>
                  <a:cubicBezTo>
                    <a:pt x="1" y="7724"/>
                    <a:pt x="405" y="8128"/>
                    <a:pt x="896" y="8128"/>
                  </a:cubicBezTo>
                  <a:lnTo>
                    <a:pt x="4504" y="8128"/>
                  </a:lnTo>
                  <a:lnTo>
                    <a:pt x="3970" y="10495"/>
                  </a:lnTo>
                  <a:cubicBezTo>
                    <a:pt x="3937" y="10640"/>
                    <a:pt x="4050" y="10760"/>
                    <a:pt x="4183" y="10760"/>
                  </a:cubicBezTo>
                  <a:cubicBezTo>
                    <a:pt x="4222" y="10760"/>
                    <a:pt x="4263" y="10749"/>
                    <a:pt x="4302" y="10726"/>
                  </a:cubicBezTo>
                  <a:lnTo>
                    <a:pt x="8113" y="8128"/>
                  </a:lnTo>
                  <a:lnTo>
                    <a:pt x="11722" y="8128"/>
                  </a:lnTo>
                  <a:cubicBezTo>
                    <a:pt x="12213" y="8128"/>
                    <a:pt x="12617" y="7724"/>
                    <a:pt x="12617" y="7219"/>
                  </a:cubicBezTo>
                  <a:lnTo>
                    <a:pt x="12617" y="910"/>
                  </a:lnTo>
                  <a:cubicBezTo>
                    <a:pt x="12617" y="405"/>
                    <a:pt x="12213" y="15"/>
                    <a:pt x="11722"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1" name="Google Shape;17725;p88">
              <a:extLst>
                <a:ext uri="{FF2B5EF4-FFF2-40B4-BE49-F238E27FC236}">
                  <a16:creationId xmlns:a16="http://schemas.microsoft.com/office/drawing/2014/main" id="{E2B78FCB-C3D8-E595-1236-99F8E3A68CCC}"/>
                </a:ext>
              </a:extLst>
            </p:cNvPr>
            <p:cNvSpPr/>
            <p:nvPr/>
          </p:nvSpPr>
          <p:spPr>
            <a:xfrm>
              <a:off x="3779070" y="1629296"/>
              <a:ext cx="250170" cy="14785"/>
            </a:xfrm>
            <a:custGeom>
              <a:avLst/>
              <a:gdLst/>
              <a:ahLst/>
              <a:cxnLst/>
              <a:rect l="l" t="t" r="r" b="b"/>
              <a:pathLst>
                <a:path w="9543" h="564" extrusionOk="0">
                  <a:moveTo>
                    <a:pt x="376" y="1"/>
                  </a:moveTo>
                  <a:cubicBezTo>
                    <a:pt x="1" y="1"/>
                    <a:pt x="1" y="564"/>
                    <a:pt x="376" y="564"/>
                  </a:cubicBezTo>
                  <a:lnTo>
                    <a:pt x="9167" y="564"/>
                  </a:lnTo>
                  <a:cubicBezTo>
                    <a:pt x="9542" y="564"/>
                    <a:pt x="9542" y="1"/>
                    <a:pt x="916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2" name="Google Shape;17726;p88">
              <a:extLst>
                <a:ext uri="{FF2B5EF4-FFF2-40B4-BE49-F238E27FC236}">
                  <a16:creationId xmlns:a16="http://schemas.microsoft.com/office/drawing/2014/main" id="{49398E49-4721-9345-C5BF-7A2BF27194AD}"/>
                </a:ext>
              </a:extLst>
            </p:cNvPr>
            <p:cNvSpPr/>
            <p:nvPr/>
          </p:nvSpPr>
          <p:spPr>
            <a:xfrm>
              <a:off x="3779070" y="1599778"/>
              <a:ext cx="167304" cy="14785"/>
            </a:xfrm>
            <a:custGeom>
              <a:avLst/>
              <a:gdLst/>
              <a:ahLst/>
              <a:cxnLst/>
              <a:rect l="l" t="t" r="r" b="b"/>
              <a:pathLst>
                <a:path w="6382" h="564" extrusionOk="0">
                  <a:moveTo>
                    <a:pt x="376" y="1"/>
                  </a:moveTo>
                  <a:cubicBezTo>
                    <a:pt x="1" y="1"/>
                    <a:pt x="1" y="564"/>
                    <a:pt x="376" y="564"/>
                  </a:cubicBezTo>
                  <a:lnTo>
                    <a:pt x="6006" y="564"/>
                  </a:lnTo>
                  <a:cubicBezTo>
                    <a:pt x="6381" y="564"/>
                    <a:pt x="6381" y="1"/>
                    <a:pt x="600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3" name="Google Shape;17727;p88">
              <a:extLst>
                <a:ext uri="{FF2B5EF4-FFF2-40B4-BE49-F238E27FC236}">
                  <a16:creationId xmlns:a16="http://schemas.microsoft.com/office/drawing/2014/main" id="{14A9DA5F-ACEF-1DEA-E6C0-23F52EC27414}"/>
                </a:ext>
              </a:extLst>
            </p:cNvPr>
            <p:cNvSpPr/>
            <p:nvPr/>
          </p:nvSpPr>
          <p:spPr>
            <a:xfrm>
              <a:off x="3950490" y="1599778"/>
              <a:ext cx="78750" cy="14785"/>
            </a:xfrm>
            <a:custGeom>
              <a:avLst/>
              <a:gdLst/>
              <a:ahLst/>
              <a:cxnLst/>
              <a:rect l="l" t="t" r="r" b="b"/>
              <a:pathLst>
                <a:path w="3004" h="564" extrusionOk="0">
                  <a:moveTo>
                    <a:pt x="376" y="1"/>
                  </a:moveTo>
                  <a:cubicBezTo>
                    <a:pt x="1" y="1"/>
                    <a:pt x="1" y="564"/>
                    <a:pt x="376" y="564"/>
                  </a:cubicBezTo>
                  <a:lnTo>
                    <a:pt x="2628" y="564"/>
                  </a:lnTo>
                  <a:cubicBezTo>
                    <a:pt x="3003" y="564"/>
                    <a:pt x="3003" y="1"/>
                    <a:pt x="2628"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4" name="Google Shape;17728;p88">
              <a:extLst>
                <a:ext uri="{FF2B5EF4-FFF2-40B4-BE49-F238E27FC236}">
                  <a16:creationId xmlns:a16="http://schemas.microsoft.com/office/drawing/2014/main" id="{BE7852AC-3DB9-5F80-D6CB-616AB87C1A6B}"/>
                </a:ext>
              </a:extLst>
            </p:cNvPr>
            <p:cNvSpPr/>
            <p:nvPr/>
          </p:nvSpPr>
          <p:spPr>
            <a:xfrm>
              <a:off x="3779070" y="1658814"/>
              <a:ext cx="96524" cy="14785"/>
            </a:xfrm>
            <a:custGeom>
              <a:avLst/>
              <a:gdLst/>
              <a:ahLst/>
              <a:cxnLst/>
              <a:rect l="l" t="t" r="r" b="b"/>
              <a:pathLst>
                <a:path w="3682" h="564" extrusionOk="0">
                  <a:moveTo>
                    <a:pt x="376" y="1"/>
                  </a:moveTo>
                  <a:cubicBezTo>
                    <a:pt x="1" y="1"/>
                    <a:pt x="1" y="564"/>
                    <a:pt x="376" y="564"/>
                  </a:cubicBezTo>
                  <a:lnTo>
                    <a:pt x="3306" y="564"/>
                  </a:lnTo>
                  <a:cubicBezTo>
                    <a:pt x="3682" y="564"/>
                    <a:pt x="3682" y="1"/>
                    <a:pt x="330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5" name="Google Shape;17729;p88">
              <a:extLst>
                <a:ext uri="{FF2B5EF4-FFF2-40B4-BE49-F238E27FC236}">
                  <a16:creationId xmlns:a16="http://schemas.microsoft.com/office/drawing/2014/main" id="{C05306B6-5241-6BB6-73BC-93714199FA79}"/>
                </a:ext>
              </a:extLst>
            </p:cNvPr>
            <p:cNvSpPr/>
            <p:nvPr/>
          </p:nvSpPr>
          <p:spPr>
            <a:xfrm>
              <a:off x="3891087" y="1658814"/>
              <a:ext cx="138153" cy="14785"/>
            </a:xfrm>
            <a:custGeom>
              <a:avLst/>
              <a:gdLst/>
              <a:ahLst/>
              <a:cxnLst/>
              <a:rect l="l" t="t" r="r" b="b"/>
              <a:pathLst>
                <a:path w="5270" h="564" extrusionOk="0">
                  <a:moveTo>
                    <a:pt x="376" y="1"/>
                  </a:moveTo>
                  <a:cubicBezTo>
                    <a:pt x="0" y="1"/>
                    <a:pt x="0" y="564"/>
                    <a:pt x="376" y="564"/>
                  </a:cubicBezTo>
                  <a:lnTo>
                    <a:pt x="4894" y="564"/>
                  </a:lnTo>
                  <a:cubicBezTo>
                    <a:pt x="5269" y="564"/>
                    <a:pt x="5269" y="1"/>
                    <a:pt x="4894"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6" name="Google Shape;17730;p88">
              <a:extLst>
                <a:ext uri="{FF2B5EF4-FFF2-40B4-BE49-F238E27FC236}">
                  <a16:creationId xmlns:a16="http://schemas.microsoft.com/office/drawing/2014/main" id="{64CE09F0-EAAD-4403-996B-FD85DD22641D}"/>
                </a:ext>
              </a:extLst>
            </p:cNvPr>
            <p:cNvSpPr/>
            <p:nvPr/>
          </p:nvSpPr>
          <p:spPr>
            <a:xfrm>
              <a:off x="3779070" y="1570260"/>
              <a:ext cx="49232" cy="14785"/>
            </a:xfrm>
            <a:custGeom>
              <a:avLst/>
              <a:gdLst/>
              <a:ahLst/>
              <a:cxnLst/>
              <a:rect l="l" t="t" r="r" b="b"/>
              <a:pathLst>
                <a:path w="1878" h="564" extrusionOk="0">
                  <a:moveTo>
                    <a:pt x="376" y="1"/>
                  </a:moveTo>
                  <a:cubicBezTo>
                    <a:pt x="1" y="1"/>
                    <a:pt x="1" y="564"/>
                    <a:pt x="376" y="564"/>
                  </a:cubicBezTo>
                  <a:lnTo>
                    <a:pt x="1502" y="564"/>
                  </a:lnTo>
                  <a:cubicBezTo>
                    <a:pt x="1877" y="564"/>
                    <a:pt x="1877" y="1"/>
                    <a:pt x="1502"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7" name="Google Shape;17731;p88">
              <a:extLst>
                <a:ext uri="{FF2B5EF4-FFF2-40B4-BE49-F238E27FC236}">
                  <a16:creationId xmlns:a16="http://schemas.microsoft.com/office/drawing/2014/main" id="{0D17CA04-A712-56DB-20CE-4918DF2718B5}"/>
                </a:ext>
              </a:extLst>
            </p:cNvPr>
            <p:cNvSpPr/>
            <p:nvPr/>
          </p:nvSpPr>
          <p:spPr>
            <a:xfrm>
              <a:off x="3832051" y="1570260"/>
              <a:ext cx="197189" cy="14785"/>
            </a:xfrm>
            <a:custGeom>
              <a:avLst/>
              <a:gdLst/>
              <a:ahLst/>
              <a:cxnLst/>
              <a:rect l="l" t="t" r="r" b="b"/>
              <a:pathLst>
                <a:path w="7522" h="564" extrusionOk="0">
                  <a:moveTo>
                    <a:pt x="376" y="1"/>
                  </a:moveTo>
                  <a:cubicBezTo>
                    <a:pt x="1" y="1"/>
                    <a:pt x="1" y="564"/>
                    <a:pt x="376" y="564"/>
                  </a:cubicBezTo>
                  <a:lnTo>
                    <a:pt x="7146" y="564"/>
                  </a:lnTo>
                  <a:cubicBezTo>
                    <a:pt x="7521" y="564"/>
                    <a:pt x="7521" y="1"/>
                    <a:pt x="7146"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8" name="Google Shape;17732;p88">
              <a:extLst>
                <a:ext uri="{FF2B5EF4-FFF2-40B4-BE49-F238E27FC236}">
                  <a16:creationId xmlns:a16="http://schemas.microsoft.com/office/drawing/2014/main" id="{686CAA7D-960C-C9A7-CD5D-B9E205CE4B38}"/>
                </a:ext>
              </a:extLst>
            </p:cNvPr>
            <p:cNvSpPr/>
            <p:nvPr/>
          </p:nvSpPr>
          <p:spPr>
            <a:xfrm>
              <a:off x="3779070" y="1688699"/>
              <a:ext cx="190740" cy="14811"/>
            </a:xfrm>
            <a:custGeom>
              <a:avLst/>
              <a:gdLst/>
              <a:ahLst/>
              <a:cxnLst/>
              <a:rect l="l" t="t" r="r" b="b"/>
              <a:pathLst>
                <a:path w="7276" h="565" extrusionOk="0">
                  <a:moveTo>
                    <a:pt x="6929" y="1"/>
                  </a:moveTo>
                  <a:cubicBezTo>
                    <a:pt x="6924" y="1"/>
                    <a:pt x="6920" y="1"/>
                    <a:pt x="6915" y="1"/>
                  </a:cubicBezTo>
                  <a:lnTo>
                    <a:pt x="376" y="1"/>
                  </a:lnTo>
                  <a:cubicBezTo>
                    <a:pt x="1" y="1"/>
                    <a:pt x="1" y="564"/>
                    <a:pt x="376" y="564"/>
                  </a:cubicBezTo>
                  <a:lnTo>
                    <a:pt x="6915" y="564"/>
                  </a:lnTo>
                  <a:cubicBezTo>
                    <a:pt x="7271" y="550"/>
                    <a:pt x="7276" y="1"/>
                    <a:pt x="6929"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49" name="Google Shape;17733;p88">
              <a:extLst>
                <a:ext uri="{FF2B5EF4-FFF2-40B4-BE49-F238E27FC236}">
                  <a16:creationId xmlns:a16="http://schemas.microsoft.com/office/drawing/2014/main" id="{8D503D6A-6C1B-93CE-0A79-6626E8903643}"/>
                </a:ext>
              </a:extLst>
            </p:cNvPr>
            <p:cNvSpPr/>
            <p:nvPr/>
          </p:nvSpPr>
          <p:spPr>
            <a:xfrm>
              <a:off x="3973953" y="1688699"/>
              <a:ext cx="55287" cy="14811"/>
            </a:xfrm>
            <a:custGeom>
              <a:avLst/>
              <a:gdLst/>
              <a:ahLst/>
              <a:cxnLst/>
              <a:rect l="l" t="t" r="r" b="b"/>
              <a:pathLst>
                <a:path w="2109" h="565" extrusionOk="0">
                  <a:moveTo>
                    <a:pt x="1747" y="1"/>
                  </a:moveTo>
                  <a:cubicBezTo>
                    <a:pt x="1743" y="1"/>
                    <a:pt x="1738" y="1"/>
                    <a:pt x="1733" y="1"/>
                  </a:cubicBezTo>
                  <a:lnTo>
                    <a:pt x="376" y="1"/>
                  </a:lnTo>
                  <a:cubicBezTo>
                    <a:pt x="1" y="1"/>
                    <a:pt x="1" y="564"/>
                    <a:pt x="376" y="564"/>
                  </a:cubicBezTo>
                  <a:lnTo>
                    <a:pt x="1733" y="564"/>
                  </a:lnTo>
                  <a:cubicBezTo>
                    <a:pt x="2104" y="550"/>
                    <a:pt x="2108" y="1"/>
                    <a:pt x="174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grpSp>
      <p:grpSp>
        <p:nvGrpSpPr>
          <p:cNvPr id="50" name="Google Shape;9034;p83">
            <a:extLst>
              <a:ext uri="{FF2B5EF4-FFF2-40B4-BE49-F238E27FC236}">
                <a16:creationId xmlns:a16="http://schemas.microsoft.com/office/drawing/2014/main" id="{B6810D7B-FAA2-DD0E-981D-62F86DC6002A}"/>
              </a:ext>
            </a:extLst>
          </p:cNvPr>
          <p:cNvGrpSpPr/>
          <p:nvPr/>
        </p:nvGrpSpPr>
        <p:grpSpPr>
          <a:xfrm>
            <a:off x="1606846" y="755608"/>
            <a:ext cx="393953" cy="369995"/>
            <a:chOff x="3508282" y="3810341"/>
            <a:chExt cx="351644" cy="351959"/>
          </a:xfrm>
          <a:solidFill>
            <a:schemeClr val="accent4">
              <a:lumMod val="60000"/>
              <a:lumOff val="40000"/>
            </a:schemeClr>
          </a:solidFill>
        </p:grpSpPr>
        <p:sp>
          <p:nvSpPr>
            <p:cNvPr id="51" name="Google Shape;9035;p83">
              <a:extLst>
                <a:ext uri="{FF2B5EF4-FFF2-40B4-BE49-F238E27FC236}">
                  <a16:creationId xmlns:a16="http://schemas.microsoft.com/office/drawing/2014/main" id="{46D5138B-E719-48B1-1854-109AF2276850}"/>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2" name="Google Shape;9036;p83">
              <a:extLst>
                <a:ext uri="{FF2B5EF4-FFF2-40B4-BE49-F238E27FC236}">
                  <a16:creationId xmlns:a16="http://schemas.microsoft.com/office/drawing/2014/main" id="{AABB13CF-33EC-FEEA-3C2D-4571C3BC71A0}"/>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3" name="Google Shape;9037;p83">
              <a:extLst>
                <a:ext uri="{FF2B5EF4-FFF2-40B4-BE49-F238E27FC236}">
                  <a16:creationId xmlns:a16="http://schemas.microsoft.com/office/drawing/2014/main" id="{37E31875-0FB7-8E42-4527-7DD8F3B0466A}"/>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dirty="0">
                <a:solidFill>
                  <a:srgbClr val="000000"/>
                </a:solidFill>
                <a:latin typeface="Arial"/>
                <a:cs typeface="Arial"/>
                <a:sym typeface="Arial"/>
              </a:endParaRPr>
            </a:p>
          </p:txBody>
        </p:sp>
        <p:sp>
          <p:nvSpPr>
            <p:cNvPr id="54" name="Google Shape;9038;p83">
              <a:extLst>
                <a:ext uri="{FF2B5EF4-FFF2-40B4-BE49-F238E27FC236}">
                  <a16:creationId xmlns:a16="http://schemas.microsoft.com/office/drawing/2014/main" id="{8C9F34E9-55FE-CEA2-EB59-43E635840A50}"/>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5" name="Google Shape;9039;p83">
              <a:extLst>
                <a:ext uri="{FF2B5EF4-FFF2-40B4-BE49-F238E27FC236}">
                  <a16:creationId xmlns:a16="http://schemas.microsoft.com/office/drawing/2014/main" id="{0A44AFAA-B472-0979-4C25-F367061ABA8F}"/>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6" name="Google Shape;9040;p83">
              <a:extLst>
                <a:ext uri="{FF2B5EF4-FFF2-40B4-BE49-F238E27FC236}">
                  <a16:creationId xmlns:a16="http://schemas.microsoft.com/office/drawing/2014/main" id="{CE421917-ED8B-9AC0-DC99-FB09331B201C}"/>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7" name="Google Shape;9041;p83">
              <a:extLst>
                <a:ext uri="{FF2B5EF4-FFF2-40B4-BE49-F238E27FC236}">
                  <a16:creationId xmlns:a16="http://schemas.microsoft.com/office/drawing/2014/main" id="{A36A23FF-0F5E-7EB5-1088-9403381A5581}"/>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8" name="Google Shape;9042;p83">
              <a:extLst>
                <a:ext uri="{FF2B5EF4-FFF2-40B4-BE49-F238E27FC236}">
                  <a16:creationId xmlns:a16="http://schemas.microsoft.com/office/drawing/2014/main" id="{8BDF2C2A-3D7C-1C2C-1D3C-F4BA0AC40328}"/>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59" name="Google Shape;9043;p83">
              <a:extLst>
                <a:ext uri="{FF2B5EF4-FFF2-40B4-BE49-F238E27FC236}">
                  <a16:creationId xmlns:a16="http://schemas.microsoft.com/office/drawing/2014/main" id="{3C09CC4A-538E-CE0B-EF4C-E93AA0FD16B9}"/>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0" name="Google Shape;9044;p83">
              <a:extLst>
                <a:ext uri="{FF2B5EF4-FFF2-40B4-BE49-F238E27FC236}">
                  <a16:creationId xmlns:a16="http://schemas.microsoft.com/office/drawing/2014/main" id="{4308C375-1FA9-9FFB-5176-4928EBCA7CCF}"/>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1" name="Google Shape;9045;p83">
              <a:extLst>
                <a:ext uri="{FF2B5EF4-FFF2-40B4-BE49-F238E27FC236}">
                  <a16:creationId xmlns:a16="http://schemas.microsoft.com/office/drawing/2014/main" id="{FACA7F92-4E9A-9AD4-6AFD-CD553A11E781}"/>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2" name="Google Shape;9046;p83">
              <a:extLst>
                <a:ext uri="{FF2B5EF4-FFF2-40B4-BE49-F238E27FC236}">
                  <a16:creationId xmlns:a16="http://schemas.microsoft.com/office/drawing/2014/main" id="{0D9F2C10-EB5F-3459-E945-CF5BD11C1401}"/>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sp>
          <p:nvSpPr>
            <p:cNvPr id="63" name="Google Shape;9047;p83">
              <a:extLst>
                <a:ext uri="{FF2B5EF4-FFF2-40B4-BE49-F238E27FC236}">
                  <a16:creationId xmlns:a16="http://schemas.microsoft.com/office/drawing/2014/main" id="{574624D4-341D-1FDD-0AEA-F7771B3D4F61}"/>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grpFill/>
            <a:ln>
              <a:solidFill>
                <a:schemeClr val="accent1">
                  <a:lumMod val="60000"/>
                  <a:lumOff val="40000"/>
                </a:schemeClr>
              </a:solidFill>
            </a:ln>
          </p:spPr>
          <p:txBody>
            <a:bodyPr spcFirstLastPara="1" wrap="square" lIns="68569" tIns="68569" rIns="68569" bIns="68569" anchor="ctr" anchorCtr="0">
              <a:noAutofit/>
            </a:bodyPr>
            <a:lstStyle/>
            <a:p>
              <a:pPr defTabSz="685800">
                <a:buClr>
                  <a:srgbClr val="000000"/>
                </a:buClr>
              </a:pPr>
              <a:endParaRPr sz="1050" kern="0">
                <a:solidFill>
                  <a:srgbClr val="000000"/>
                </a:solidFill>
                <a:latin typeface="Arial"/>
                <a:cs typeface="Arial"/>
                <a:sym typeface="Arial"/>
              </a:endParaRPr>
            </a:p>
          </p:txBody>
        </p:sp>
      </p:grpSp>
    </p:spTree>
    <p:extLst>
      <p:ext uri="{BB962C8B-B14F-4D97-AF65-F5344CB8AC3E}">
        <p14:creationId xmlns:p14="http://schemas.microsoft.com/office/powerpoint/2010/main" val="192421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Do’s and Don’ts</a:t>
            </a:r>
            <a:endParaRPr lang="en-US" sz="2400" dirty="0">
              <a:solidFill>
                <a:schemeClr val="accent2"/>
              </a:solidFill>
              <a:latin typeface="+mn-lt"/>
              <a:cs typeface="Calibri"/>
            </a:endParaRPr>
          </a:p>
        </p:txBody>
      </p:sp>
      <p:grpSp>
        <p:nvGrpSpPr>
          <p:cNvPr id="3" name="Group 2">
            <a:extLst>
              <a:ext uri="{FF2B5EF4-FFF2-40B4-BE49-F238E27FC236}">
                <a16:creationId xmlns:a16="http://schemas.microsoft.com/office/drawing/2014/main" id="{25A30BE3-B963-961F-70FB-C7DFD86B9D61}"/>
              </a:ext>
            </a:extLst>
          </p:cNvPr>
          <p:cNvGrpSpPr/>
          <p:nvPr/>
        </p:nvGrpSpPr>
        <p:grpSpPr>
          <a:xfrm>
            <a:off x="4621196" y="1446093"/>
            <a:ext cx="3287745" cy="2454110"/>
            <a:chOff x="20054" y="3337537"/>
            <a:chExt cx="2116753" cy="1271939"/>
          </a:xfrm>
          <a:scene3d>
            <a:camera prst="orthographicFront"/>
            <a:lightRig rig="flat" dir="t"/>
          </a:scene3d>
        </p:grpSpPr>
        <p:sp>
          <p:nvSpPr>
            <p:cNvPr id="5" name="Rectangle: Rounded Corners 4">
              <a:extLst>
                <a:ext uri="{FF2B5EF4-FFF2-40B4-BE49-F238E27FC236}">
                  <a16:creationId xmlns:a16="http://schemas.microsoft.com/office/drawing/2014/main" id="{ED181328-2F38-0A19-D718-6AFA19060C09}"/>
                </a:ext>
              </a:extLst>
            </p:cNvPr>
            <p:cNvSpPr/>
            <p:nvPr/>
          </p:nvSpPr>
          <p:spPr>
            <a:xfrm>
              <a:off x="20054" y="3337537"/>
              <a:ext cx="2116753" cy="1271939"/>
            </a:xfrm>
            <a:prstGeom prst="roundRect">
              <a:avLst/>
            </a:prstGeom>
            <a:solidFill>
              <a:srgbClr val="F4B8B8"/>
            </a:solidFill>
            <a:ln>
              <a:noFill/>
            </a:ln>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6" name="Rectangle: Rounded Corners 4">
              <a:extLst>
                <a:ext uri="{FF2B5EF4-FFF2-40B4-BE49-F238E27FC236}">
                  <a16:creationId xmlns:a16="http://schemas.microsoft.com/office/drawing/2014/main" id="{4884D95A-E39F-3C64-EC7B-F859CE5D6AF2}"/>
                </a:ext>
              </a:extLst>
            </p:cNvPr>
            <p:cNvSpPr txBox="1"/>
            <p:nvPr/>
          </p:nvSpPr>
          <p:spPr>
            <a:xfrm>
              <a:off x="82145" y="3399628"/>
              <a:ext cx="1992571" cy="1147756"/>
            </a:xfrm>
            <a:prstGeom prst="rect">
              <a:avLst/>
            </a:prstGeom>
            <a:ln>
              <a:noFill/>
            </a:ln>
            <a:sp3d/>
          </p:spPr>
          <p:style>
            <a:lnRef idx="0">
              <a:scrgbClr r="0" g="0" b="0"/>
            </a:lnRef>
            <a:fillRef idx="0">
              <a:scrgbClr r="0" g="0" b="0"/>
            </a:fillRef>
            <a:effectRef idx="0">
              <a:scrgbClr r="0" g="0" b="0"/>
            </a:effectRef>
            <a:fontRef idx="minor">
              <a:schemeClr val="dk1"/>
            </a:fontRef>
          </p:style>
          <p:txBody>
            <a:bodyPr spcFirstLastPara="0" vert="horz" wrap="square" lIns="80010" tIns="40005" rIns="80010" bIns="40005" numCol="1" spcCol="1270" anchor="ctr" anchorCtr="0">
              <a:noAutofit/>
            </a:bodyPr>
            <a:lstStyle/>
            <a:p>
              <a:pPr marL="214313" indent="-214313" defTabSz="933450">
                <a:lnSpc>
                  <a:spcPct val="90000"/>
                </a:lnSpc>
                <a:spcBef>
                  <a:spcPct val="0"/>
                </a:spcBef>
                <a:spcAft>
                  <a:spcPct val="35000"/>
                </a:spcAft>
                <a:buFont typeface="Arial" panose="020B0604020202020204" pitchFamily="34" charset="0"/>
                <a:buChar char="•"/>
              </a:pPr>
              <a:r>
                <a:rPr lang="en-US" sz="1600" dirty="0">
                  <a:latin typeface="Calibri (body)"/>
                </a:rPr>
                <a:t>Please refrain from inappropriate, insensitive, hurtful, mocking or critical comments.</a:t>
              </a:r>
            </a:p>
            <a:p>
              <a:pPr defTabSz="933450">
                <a:lnSpc>
                  <a:spcPct val="90000"/>
                </a:lnSpc>
                <a:spcBef>
                  <a:spcPct val="0"/>
                </a:spcBef>
                <a:spcAft>
                  <a:spcPct val="35000"/>
                </a:spcAft>
              </a:pPr>
              <a:endParaRPr lang="en-US" sz="1600" dirty="0">
                <a:latin typeface="Calibri (body)"/>
              </a:endParaRPr>
            </a:p>
            <a:p>
              <a:pPr marL="214313" indent="-214313" defTabSz="933450">
                <a:lnSpc>
                  <a:spcPct val="90000"/>
                </a:lnSpc>
                <a:spcBef>
                  <a:spcPct val="0"/>
                </a:spcBef>
                <a:spcAft>
                  <a:spcPct val="35000"/>
                </a:spcAft>
                <a:buFont typeface="Arial" panose="020B0604020202020204" pitchFamily="34" charset="0"/>
                <a:buChar char="•"/>
              </a:pPr>
              <a:r>
                <a:rPr lang="en-US" sz="1600" dirty="0">
                  <a:latin typeface="Calibri (body)"/>
                </a:rPr>
                <a:t>Please do not </a:t>
              </a:r>
              <a:r>
                <a:rPr lang="en-US" sz="1600" dirty="0" err="1">
                  <a:latin typeface="Calibri (body)"/>
                </a:rPr>
                <a:t>plagiarise</a:t>
              </a:r>
              <a:r>
                <a:rPr lang="en-US" sz="1600" dirty="0">
                  <a:latin typeface="Calibri (body)"/>
                </a:rPr>
                <a:t> poems from any sources. </a:t>
              </a:r>
            </a:p>
          </p:txBody>
        </p:sp>
      </p:grpSp>
      <p:grpSp>
        <p:nvGrpSpPr>
          <p:cNvPr id="7" name="Group 6">
            <a:extLst>
              <a:ext uri="{FF2B5EF4-FFF2-40B4-BE49-F238E27FC236}">
                <a16:creationId xmlns:a16="http://schemas.microsoft.com/office/drawing/2014/main" id="{A38EC993-C3C0-E0E5-27BF-9B6FA1498859}"/>
              </a:ext>
            </a:extLst>
          </p:cNvPr>
          <p:cNvGrpSpPr/>
          <p:nvPr/>
        </p:nvGrpSpPr>
        <p:grpSpPr>
          <a:xfrm>
            <a:off x="1152144" y="1446093"/>
            <a:ext cx="3287745" cy="2454110"/>
            <a:chOff x="20054" y="3337537"/>
            <a:chExt cx="2116753" cy="1271939"/>
          </a:xfrm>
          <a:solidFill>
            <a:schemeClr val="accent6">
              <a:lumMod val="60000"/>
              <a:lumOff val="40000"/>
            </a:schemeClr>
          </a:solidFill>
          <a:scene3d>
            <a:camera prst="orthographicFront"/>
            <a:lightRig rig="flat" dir="t"/>
          </a:scene3d>
        </p:grpSpPr>
        <p:sp>
          <p:nvSpPr>
            <p:cNvPr id="8" name="Rectangle: Rounded Corners 7">
              <a:extLst>
                <a:ext uri="{FF2B5EF4-FFF2-40B4-BE49-F238E27FC236}">
                  <a16:creationId xmlns:a16="http://schemas.microsoft.com/office/drawing/2014/main" id="{E6D79C3F-141D-A846-4F7F-1FCBD4197B80}"/>
                </a:ext>
              </a:extLst>
            </p:cNvPr>
            <p:cNvSpPr/>
            <p:nvPr/>
          </p:nvSpPr>
          <p:spPr>
            <a:xfrm>
              <a:off x="20054" y="3337537"/>
              <a:ext cx="2116753" cy="1271939"/>
            </a:xfrm>
            <a:prstGeom prst="roundRect">
              <a:avLst/>
            </a:prstGeom>
            <a:grpFill/>
            <a:ln>
              <a:noFill/>
            </a:ln>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sp>
        <p:sp>
          <p:nvSpPr>
            <p:cNvPr id="9" name="Rectangle: Rounded Corners 4">
              <a:extLst>
                <a:ext uri="{FF2B5EF4-FFF2-40B4-BE49-F238E27FC236}">
                  <a16:creationId xmlns:a16="http://schemas.microsoft.com/office/drawing/2014/main" id="{129F6EBD-58BC-CE55-2E48-DA1E3E365120}"/>
                </a:ext>
              </a:extLst>
            </p:cNvPr>
            <p:cNvSpPr txBox="1"/>
            <p:nvPr/>
          </p:nvSpPr>
          <p:spPr>
            <a:xfrm>
              <a:off x="141277" y="3399628"/>
              <a:ext cx="1835103" cy="1106293"/>
            </a:xfrm>
            <a:prstGeom prst="rect">
              <a:avLst/>
            </a:prstGeom>
            <a:grpFill/>
            <a:ln>
              <a:noFill/>
            </a:ln>
            <a:sp3d/>
          </p:spPr>
          <p:style>
            <a:lnRef idx="0">
              <a:scrgbClr r="0" g="0" b="0"/>
            </a:lnRef>
            <a:fillRef idx="0">
              <a:scrgbClr r="0" g="0" b="0"/>
            </a:fillRef>
            <a:effectRef idx="0">
              <a:scrgbClr r="0" g="0" b="0"/>
            </a:effectRef>
            <a:fontRef idx="minor">
              <a:schemeClr val="dk1"/>
            </a:fontRef>
          </p:style>
          <p:txBody>
            <a:bodyPr spcFirstLastPara="0" vert="horz" wrap="square" lIns="80010" tIns="40005" rIns="80010" bIns="40005" numCol="1" spcCol="1270" anchor="ctr" anchorCtr="0">
              <a:noAutofit/>
            </a:bodyPr>
            <a:lstStyle/>
            <a:p>
              <a:pPr defTabSz="933450">
                <a:lnSpc>
                  <a:spcPct val="90000"/>
                </a:lnSpc>
                <a:spcBef>
                  <a:spcPct val="0"/>
                </a:spcBef>
                <a:spcAft>
                  <a:spcPct val="35000"/>
                </a:spcAft>
              </a:pPr>
              <a:endParaRPr lang="en-US" sz="1200" dirty="0"/>
            </a:p>
            <a:p>
              <a:pPr marL="214313" indent="-214313" defTabSz="933450">
                <a:lnSpc>
                  <a:spcPct val="90000"/>
                </a:lnSpc>
                <a:spcBef>
                  <a:spcPct val="0"/>
                </a:spcBef>
                <a:spcAft>
                  <a:spcPct val="35000"/>
                </a:spcAft>
                <a:buFont typeface="Arial" panose="020B0604020202020204" pitchFamily="34" charset="0"/>
                <a:buChar char="•"/>
              </a:pPr>
              <a:endParaRPr lang="en-US" sz="1600" b="1" dirty="0"/>
            </a:p>
            <a:p>
              <a:pPr marL="214313" indent="-214313" defTabSz="933450">
                <a:lnSpc>
                  <a:spcPct val="90000"/>
                </a:lnSpc>
                <a:spcBef>
                  <a:spcPct val="0"/>
                </a:spcBef>
                <a:spcAft>
                  <a:spcPct val="35000"/>
                </a:spcAft>
                <a:buFont typeface="Arial" panose="020B0604020202020204" pitchFamily="34" charset="0"/>
                <a:buChar char="•"/>
              </a:pPr>
              <a:r>
                <a:rPr lang="en-US" sz="1600" b="1" dirty="0"/>
                <a:t>Be creative!                                     </a:t>
              </a:r>
              <a:r>
                <a:rPr lang="en-US" sz="1600" dirty="0"/>
                <a:t>You may create any content as long as it fits the theme. </a:t>
              </a:r>
            </a:p>
            <a:p>
              <a:pPr marL="214313" indent="-214313" defTabSz="933450">
                <a:lnSpc>
                  <a:spcPct val="90000"/>
                </a:lnSpc>
                <a:spcBef>
                  <a:spcPct val="0"/>
                </a:spcBef>
                <a:spcAft>
                  <a:spcPct val="35000"/>
                </a:spcAft>
                <a:buFont typeface="Arial" panose="020B0604020202020204" pitchFamily="34" charset="0"/>
                <a:buChar char="•"/>
              </a:pPr>
              <a:endParaRPr lang="en-US" sz="1600" dirty="0"/>
            </a:p>
            <a:p>
              <a:pPr marL="214313" indent="-214313" defTabSz="933450">
                <a:lnSpc>
                  <a:spcPct val="90000"/>
                </a:lnSpc>
                <a:spcBef>
                  <a:spcPct val="0"/>
                </a:spcBef>
                <a:spcAft>
                  <a:spcPct val="35000"/>
                </a:spcAft>
                <a:buFont typeface="Arial" panose="020B0604020202020204" pitchFamily="34" charset="0"/>
                <a:buChar char="•"/>
              </a:pPr>
              <a:r>
                <a:rPr lang="en-US" sz="1600" b="1" dirty="0"/>
                <a:t>Include your peers! </a:t>
              </a:r>
              <a:r>
                <a:rPr lang="en-US" sz="1600" dirty="0"/>
                <a:t>Encourage every member of the class to contribute his / her ideas. </a:t>
              </a:r>
            </a:p>
            <a:p>
              <a:pPr marL="214313" indent="-214313" algn="ctr" defTabSz="933450">
                <a:lnSpc>
                  <a:spcPct val="90000"/>
                </a:lnSpc>
                <a:spcBef>
                  <a:spcPct val="0"/>
                </a:spcBef>
                <a:spcAft>
                  <a:spcPct val="35000"/>
                </a:spcAft>
                <a:buFontTx/>
                <a:buChar char="-"/>
              </a:pPr>
              <a:endParaRPr lang="en-SG" sz="1200" dirty="0"/>
            </a:p>
          </p:txBody>
        </p:sp>
      </p:grpSp>
      <p:pic>
        <p:nvPicPr>
          <p:cNvPr id="10" name="Picture 9">
            <a:extLst>
              <a:ext uri="{FF2B5EF4-FFF2-40B4-BE49-F238E27FC236}">
                <a16:creationId xmlns:a16="http://schemas.microsoft.com/office/drawing/2014/main" id="{04373B8F-B8D0-AB56-14D8-B6B914AB299E}"/>
              </a:ext>
            </a:extLst>
          </p:cNvPr>
          <p:cNvPicPr>
            <a:picLocks noChangeAspect="1"/>
          </p:cNvPicPr>
          <p:nvPr/>
        </p:nvPicPr>
        <p:blipFill rotWithShape="1">
          <a:blip r:embed="rId3"/>
          <a:srcRect l="2921" t="4224" r="56974" b="35503"/>
          <a:stretch/>
        </p:blipFill>
        <p:spPr>
          <a:xfrm>
            <a:off x="2465519" y="711458"/>
            <a:ext cx="600104" cy="593309"/>
          </a:xfrm>
          <a:prstGeom prst="rect">
            <a:avLst/>
          </a:prstGeom>
        </p:spPr>
      </p:pic>
      <p:pic>
        <p:nvPicPr>
          <p:cNvPr id="11" name="Picture 10">
            <a:extLst>
              <a:ext uri="{FF2B5EF4-FFF2-40B4-BE49-F238E27FC236}">
                <a16:creationId xmlns:a16="http://schemas.microsoft.com/office/drawing/2014/main" id="{820BBCF2-B4EB-AA51-EC3B-F56E5BB772C8}"/>
              </a:ext>
            </a:extLst>
          </p:cNvPr>
          <p:cNvPicPr>
            <a:picLocks noChangeAspect="1"/>
          </p:cNvPicPr>
          <p:nvPr/>
        </p:nvPicPr>
        <p:blipFill rotWithShape="1">
          <a:blip r:embed="rId3"/>
          <a:srcRect l="53536" t="8492" r="6077" b="36522"/>
          <a:stretch/>
        </p:blipFill>
        <p:spPr>
          <a:xfrm>
            <a:off x="5961302" y="741965"/>
            <a:ext cx="600104" cy="537493"/>
          </a:xfrm>
          <a:prstGeom prst="rect">
            <a:avLst/>
          </a:prstGeom>
        </p:spPr>
      </p:pic>
    </p:spTree>
    <p:extLst>
      <p:ext uri="{BB962C8B-B14F-4D97-AF65-F5344CB8AC3E}">
        <p14:creationId xmlns:p14="http://schemas.microsoft.com/office/powerpoint/2010/main" val="107480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B8C5717-B3C2-6572-8224-BCEC54462935}"/>
              </a:ext>
            </a:extLst>
          </p:cNvPr>
          <p:cNvSpPr txBox="1"/>
          <p:nvPr/>
        </p:nvSpPr>
        <p:spPr>
          <a:xfrm>
            <a:off x="787917" y="1864955"/>
            <a:ext cx="7936302" cy="677108"/>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Reflection and FAQ</a:t>
            </a: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
        <p:nvSpPr>
          <p:cNvPr id="7" name="Content Placeholder 3">
            <a:extLst>
              <a:ext uri="{FF2B5EF4-FFF2-40B4-BE49-F238E27FC236}">
                <a16:creationId xmlns:a16="http://schemas.microsoft.com/office/drawing/2014/main" id="{D2C5F851-851F-0328-66A7-3289FF147307}"/>
              </a:ext>
            </a:extLst>
          </p:cNvPr>
          <p:cNvSpPr txBox="1">
            <a:spLocks/>
          </p:cNvSpPr>
          <p:nvPr/>
        </p:nvSpPr>
        <p:spPr>
          <a:xfrm>
            <a:off x="769741" y="2522656"/>
            <a:ext cx="7863596" cy="37736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Calibri" panose="020F0502020204030204" pitchFamily="34" charset="0"/>
                <a:ea typeface="DengXian" panose="02010600030101010101" pitchFamily="2" charset="-122"/>
              </a:rPr>
              <a:t>Share with your classmates about your learning takeaways from the lesson on Youth Day Appeal. </a:t>
            </a:r>
          </a:p>
        </p:txBody>
      </p:sp>
    </p:spTree>
    <p:extLst>
      <p:ext uri="{BB962C8B-B14F-4D97-AF65-F5344CB8AC3E}">
        <p14:creationId xmlns:p14="http://schemas.microsoft.com/office/powerpoint/2010/main" val="227750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Special Acknowledgement </a:t>
            </a:r>
            <a:endParaRPr lang="en-US" sz="2400" dirty="0">
              <a:solidFill>
                <a:schemeClr val="accent2"/>
              </a:solidFill>
              <a:latin typeface="+mn-lt"/>
              <a:cs typeface="Calibri"/>
            </a:endParaRPr>
          </a:p>
        </p:txBody>
      </p:sp>
      <p:pic>
        <p:nvPicPr>
          <p:cNvPr id="5" name="Picture 4">
            <a:extLst>
              <a:ext uri="{FF2B5EF4-FFF2-40B4-BE49-F238E27FC236}">
                <a16:creationId xmlns:a16="http://schemas.microsoft.com/office/drawing/2014/main" id="{BC69D4A9-F11C-8F3B-3109-D2D4293000D3}"/>
              </a:ext>
            </a:extLst>
          </p:cNvPr>
          <p:cNvPicPr>
            <a:picLocks noChangeAspect="1"/>
          </p:cNvPicPr>
          <p:nvPr/>
        </p:nvPicPr>
        <p:blipFill>
          <a:blip r:embed="rId3"/>
          <a:stretch>
            <a:fillRect/>
          </a:stretch>
        </p:blipFill>
        <p:spPr>
          <a:xfrm>
            <a:off x="1059403" y="1110911"/>
            <a:ext cx="2504832" cy="2921678"/>
          </a:xfrm>
          <a:prstGeom prst="rect">
            <a:avLst/>
          </a:prstGeom>
        </p:spPr>
      </p:pic>
      <p:sp>
        <p:nvSpPr>
          <p:cNvPr id="7" name="Rectangle 6">
            <a:extLst>
              <a:ext uri="{FF2B5EF4-FFF2-40B4-BE49-F238E27FC236}">
                <a16:creationId xmlns:a16="http://schemas.microsoft.com/office/drawing/2014/main" id="{E9BF9ADA-D733-584F-E02E-B2A0B5CDA235}"/>
              </a:ext>
            </a:extLst>
          </p:cNvPr>
          <p:cNvSpPr/>
          <p:nvPr/>
        </p:nvSpPr>
        <p:spPr>
          <a:xfrm>
            <a:off x="3831336" y="1324034"/>
            <a:ext cx="4344701" cy="2308324"/>
          </a:xfrm>
          <a:prstGeom prst="rect">
            <a:avLst/>
          </a:prstGeom>
          <a:noFill/>
        </p:spPr>
        <p:txBody>
          <a:bodyPr wrap="square" lIns="91440" tIns="45720" rIns="91440" bIns="45720">
            <a:spAutoFit/>
          </a:bodyPr>
          <a:lstStyle/>
          <a:p>
            <a:r>
              <a:rPr lang="en-US" sz="2400" dirty="0">
                <a:ln w="19050">
                  <a:noFill/>
                  <a:prstDash val="solid"/>
                </a:ln>
              </a:rPr>
              <a:t>In conjunction with Community Chest’s 40</a:t>
            </a:r>
            <a:r>
              <a:rPr lang="en-US" sz="2400" baseline="30000" dirty="0">
                <a:ln w="19050">
                  <a:noFill/>
                  <a:prstDash val="solid"/>
                </a:ln>
              </a:rPr>
              <a:t>th</a:t>
            </a:r>
            <a:r>
              <a:rPr lang="en-US" sz="2400" dirty="0">
                <a:ln w="19050">
                  <a:noFill/>
                  <a:prstDash val="solid"/>
                </a:ln>
              </a:rPr>
              <a:t> anniversary, Stamford American International School will donate 400 Sharity stationery sets towards families in need of assistance.</a:t>
            </a:r>
          </a:p>
        </p:txBody>
      </p:sp>
    </p:spTree>
    <p:extLst>
      <p:ext uri="{BB962C8B-B14F-4D97-AF65-F5344CB8AC3E}">
        <p14:creationId xmlns:p14="http://schemas.microsoft.com/office/powerpoint/2010/main" val="120014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A7A77A15-B7FF-3834-0B71-889DC59A4147}"/>
              </a:ext>
            </a:extLst>
          </p:cNvPr>
          <p:cNvSpPr txBox="1"/>
          <p:nvPr/>
        </p:nvSpPr>
        <p:spPr>
          <a:xfrm>
            <a:off x="795297" y="1426330"/>
            <a:ext cx="7553405" cy="1846659"/>
          </a:xfrm>
          <a:prstGeom prst="rect">
            <a:avLst/>
          </a:prstGeom>
          <a:noFill/>
        </p:spPr>
        <p:txBody>
          <a:bodyPr wrap="square" rtlCol="0">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rPr>
              <a:t>THANK YOU FOR JOURNEYING WITH COMMUNITY CHEST</a:t>
            </a:r>
          </a:p>
          <a:p>
            <a:pPr marL="0" indent="0" algn="ctr">
              <a:buFont typeface="Arial" panose="020B0604020202020204" pitchFamily="34" charset="0"/>
              <a:buNone/>
            </a:pPr>
            <a:r>
              <a:rPr lang="en-US" sz="3800" dirty="0">
                <a:ln w="19050">
                  <a:solidFill>
                    <a:schemeClr val="accent2"/>
                  </a:solidFill>
                  <a:prstDash val="solid"/>
                </a:ln>
                <a:solidFill>
                  <a:schemeClr val="accent2"/>
                </a:solidFill>
              </a:rPr>
              <a:t>TO CHAMPION EVERY POTENTIAL!</a:t>
            </a:r>
          </a:p>
        </p:txBody>
      </p:sp>
    </p:spTree>
    <p:extLst>
      <p:ext uri="{BB962C8B-B14F-4D97-AF65-F5344CB8AC3E}">
        <p14:creationId xmlns:p14="http://schemas.microsoft.com/office/powerpoint/2010/main" val="316920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B8C5717-B3C2-6572-8224-BCEC54462935}"/>
              </a:ext>
            </a:extLst>
          </p:cNvPr>
          <p:cNvSpPr txBox="1"/>
          <p:nvPr/>
        </p:nvSpPr>
        <p:spPr>
          <a:xfrm>
            <a:off x="640202" y="1894642"/>
            <a:ext cx="7936302" cy="677108"/>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Champion Every Potential (Video)</a:t>
            </a:r>
            <a:endParaRPr lang="en-US" sz="3800" dirty="0">
              <a:ln w="19050">
                <a:solidFill>
                  <a:srgbClr val="ED7D31"/>
                </a:solidFill>
                <a:prstDash val="solid"/>
              </a:ln>
              <a:solidFill>
                <a:schemeClr val="accent2"/>
              </a:solidFill>
              <a:latin typeface="Calibri"/>
              <a:ea typeface="Calibri"/>
              <a:cs typeface="Arial"/>
            </a:endParaRP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
        <p:nvSpPr>
          <p:cNvPr id="7" name="Content Placeholder 3">
            <a:extLst>
              <a:ext uri="{FF2B5EF4-FFF2-40B4-BE49-F238E27FC236}">
                <a16:creationId xmlns:a16="http://schemas.microsoft.com/office/drawing/2014/main" id="{D2C5F851-851F-0328-66A7-3289FF147307}"/>
              </a:ext>
            </a:extLst>
          </p:cNvPr>
          <p:cNvSpPr txBox="1">
            <a:spLocks/>
          </p:cNvSpPr>
          <p:nvPr/>
        </p:nvSpPr>
        <p:spPr>
          <a:xfrm>
            <a:off x="676555" y="2571750"/>
            <a:ext cx="7863596" cy="37736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SG" sz="1800" dirty="0">
                <a:latin typeface="Calibri" panose="020F0502020204030204" pitchFamily="34" charset="0"/>
                <a:ea typeface="DengXian" panose="02010600030101010101" pitchFamily="2" charset="-122"/>
              </a:rPr>
              <a:t>Everyone has the potential to achieve greatness in life.</a:t>
            </a:r>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334218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004EE4B-9521-1E4F-90CE-1B3064CD882C}"/>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Champion Every Potential</a:t>
            </a:r>
            <a:endParaRPr lang="en-US" sz="2400" dirty="0">
              <a:solidFill>
                <a:schemeClr val="accent2"/>
              </a:solidFill>
              <a:latin typeface="+mn-lt"/>
              <a:cs typeface="Calibri"/>
            </a:endParaRPr>
          </a:p>
        </p:txBody>
      </p:sp>
      <p:pic>
        <p:nvPicPr>
          <p:cNvPr id="5" name="Picture 4">
            <a:hlinkClick r:id="rId4"/>
            <a:extLst>
              <a:ext uri="{FF2B5EF4-FFF2-40B4-BE49-F238E27FC236}">
                <a16:creationId xmlns:a16="http://schemas.microsoft.com/office/drawing/2014/main" id="{034F1573-4BC7-C640-0796-635382C08560}"/>
              </a:ext>
            </a:extLst>
          </p:cNvPr>
          <p:cNvPicPr>
            <a:picLocks noChangeAspect="1"/>
          </p:cNvPicPr>
          <p:nvPr/>
        </p:nvPicPr>
        <p:blipFill>
          <a:blip r:embed="rId5"/>
          <a:stretch>
            <a:fillRect/>
          </a:stretch>
        </p:blipFill>
        <p:spPr>
          <a:xfrm>
            <a:off x="2376258" y="1584341"/>
            <a:ext cx="4391484" cy="231087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9505941-8F74-548A-091B-FF68A4FF6B23}"/>
              </a:ext>
            </a:extLst>
          </p:cNvPr>
          <p:cNvSpPr txBox="1"/>
          <p:nvPr/>
        </p:nvSpPr>
        <p:spPr>
          <a:xfrm>
            <a:off x="353682" y="734376"/>
            <a:ext cx="8324491" cy="646331"/>
          </a:xfrm>
          <a:prstGeom prst="rect">
            <a:avLst/>
          </a:prstGeom>
          <a:noFill/>
        </p:spPr>
        <p:txBody>
          <a:bodyPr wrap="square">
            <a:spAutoFit/>
          </a:bodyPr>
          <a:lstStyle/>
          <a:p>
            <a:pPr algn="ctr"/>
            <a:r>
              <a:rPr lang="en-SG" dirty="0">
                <a:latin typeface="Calibri" panose="020F0502020204030204" pitchFamily="34" charset="0"/>
                <a:ea typeface="DengXian" panose="02010600030101010101" pitchFamily="2" charset="-122"/>
              </a:rPr>
              <a:t>A</a:t>
            </a:r>
            <a:r>
              <a:rPr lang="en-SG" dirty="0">
                <a:effectLst/>
                <a:latin typeface="Calibri" panose="020F0502020204030204" pitchFamily="34" charset="0"/>
                <a:ea typeface="DengXian" panose="02010600030101010101" pitchFamily="2" charset="-122"/>
              </a:rPr>
              <a:t>nyone can become a champion in their own right. </a:t>
            </a:r>
          </a:p>
          <a:p>
            <a:pPr algn="ctr"/>
            <a:r>
              <a:rPr lang="en-SG" dirty="0">
                <a:effectLst/>
                <a:latin typeface="Calibri" panose="020F0502020204030204" pitchFamily="34" charset="0"/>
                <a:ea typeface="DengXian" panose="02010600030101010101" pitchFamily="2" charset="-122"/>
              </a:rPr>
              <a:t>Let’s offer them the right support! </a:t>
            </a:r>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288834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B8C5717-B3C2-6572-8224-BCEC54462935}"/>
              </a:ext>
            </a:extLst>
          </p:cNvPr>
          <p:cNvSpPr txBox="1"/>
          <p:nvPr/>
        </p:nvSpPr>
        <p:spPr>
          <a:xfrm>
            <a:off x="678858" y="1222641"/>
            <a:ext cx="7936302" cy="1846659"/>
          </a:xfrm>
          <a:prstGeom prst="rect">
            <a:avLst/>
          </a:prstGeom>
          <a:noFill/>
        </p:spPr>
        <p:txBody>
          <a:bodyPr wrap="square">
            <a:spAutoFit/>
          </a:bodyPr>
          <a:lstStyle/>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Community Chest </a:t>
            </a:r>
          </a:p>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Youth Day Appeal and </a:t>
            </a:r>
          </a:p>
          <a:p>
            <a:pPr marL="0" indent="0" algn="ctr">
              <a:buFont typeface="Arial" panose="020B0604020202020204" pitchFamily="34" charset="0"/>
              <a:buNone/>
            </a:pPr>
            <a:r>
              <a:rPr lang="en-US" sz="3800" dirty="0">
                <a:ln w="19050">
                  <a:solidFill>
                    <a:schemeClr val="accent2"/>
                  </a:solidFill>
                  <a:prstDash val="solid"/>
                </a:ln>
                <a:solidFill>
                  <a:schemeClr val="accent2"/>
                </a:solidFill>
                <a:latin typeface="Calibri"/>
                <a:ea typeface="Calibri"/>
                <a:cs typeface="Arial"/>
              </a:rPr>
              <a:t>the Impact of Giving</a:t>
            </a:r>
          </a:p>
        </p:txBody>
      </p:sp>
      <p:sp>
        <p:nvSpPr>
          <p:cNvPr id="6" name="Content Placeholder 3">
            <a:extLst>
              <a:ext uri="{FF2B5EF4-FFF2-40B4-BE49-F238E27FC236}">
                <a16:creationId xmlns:a16="http://schemas.microsoft.com/office/drawing/2014/main" id="{10E43071-5FC4-090B-D808-06E15B0F3FE7}"/>
              </a:ext>
            </a:extLst>
          </p:cNvPr>
          <p:cNvSpPr txBox="1">
            <a:spLocks/>
          </p:cNvSpPr>
          <p:nvPr/>
        </p:nvSpPr>
        <p:spPr>
          <a:xfrm>
            <a:off x="787917" y="2281920"/>
            <a:ext cx="7863596" cy="9760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tx1">
                  <a:lumMod val="75000"/>
                  <a:lumOff val="25000"/>
                </a:schemeClr>
              </a:solidFill>
              <a:cs typeface="Calibri"/>
            </a:endParaRPr>
          </a:p>
        </p:txBody>
      </p:sp>
      <p:sp>
        <p:nvSpPr>
          <p:cNvPr id="7" name="Content Placeholder 3">
            <a:extLst>
              <a:ext uri="{FF2B5EF4-FFF2-40B4-BE49-F238E27FC236}">
                <a16:creationId xmlns:a16="http://schemas.microsoft.com/office/drawing/2014/main" id="{D2C5F851-851F-0328-66A7-3289FF147307}"/>
              </a:ext>
            </a:extLst>
          </p:cNvPr>
          <p:cNvSpPr txBox="1">
            <a:spLocks/>
          </p:cNvSpPr>
          <p:nvPr/>
        </p:nvSpPr>
        <p:spPr>
          <a:xfrm>
            <a:off x="769741" y="3060068"/>
            <a:ext cx="7863596" cy="37736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Calibri" panose="020F0502020204030204" pitchFamily="34" charset="0"/>
                <a:ea typeface="DengXian" panose="02010600030101010101" pitchFamily="2" charset="-122"/>
              </a:rPr>
              <a:t>All of your support go towards empowering lives of our social service users.</a:t>
            </a:r>
            <a:endParaRPr lang="en-US" dirty="0">
              <a:solidFill>
                <a:schemeClr val="tx1">
                  <a:lumMod val="75000"/>
                  <a:lumOff val="25000"/>
                </a:schemeClr>
              </a:solidFill>
              <a:cs typeface="Calibri"/>
            </a:endParaRPr>
          </a:p>
        </p:txBody>
      </p:sp>
    </p:spTree>
    <p:extLst>
      <p:ext uri="{BB962C8B-B14F-4D97-AF65-F5344CB8AC3E}">
        <p14:creationId xmlns:p14="http://schemas.microsoft.com/office/powerpoint/2010/main" val="241775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4025"/>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2"/>
                </a:solidFill>
                <a:latin typeface="+mn-lt"/>
                <a:cs typeface="Calibri Light"/>
              </a:rPr>
              <a:t>About Community Chest</a:t>
            </a:r>
            <a:endParaRPr lang="en-US" sz="2800" dirty="0">
              <a:solidFill>
                <a:schemeClr val="accent2"/>
              </a:solidFill>
              <a:latin typeface="+mn-lt"/>
              <a:cs typeface="Calibri"/>
            </a:endParaRPr>
          </a:p>
        </p:txBody>
      </p:sp>
      <p:grpSp>
        <p:nvGrpSpPr>
          <p:cNvPr id="6" name="Google Shape;6776;p80">
            <a:extLst>
              <a:ext uri="{FF2B5EF4-FFF2-40B4-BE49-F238E27FC236}">
                <a16:creationId xmlns:a16="http://schemas.microsoft.com/office/drawing/2014/main" id="{9DBB0ACD-0BC8-6209-05BD-931E2C440F80}"/>
              </a:ext>
            </a:extLst>
          </p:cNvPr>
          <p:cNvGrpSpPr/>
          <p:nvPr/>
        </p:nvGrpSpPr>
        <p:grpSpPr>
          <a:xfrm>
            <a:off x="338328" y="621792"/>
            <a:ext cx="8366760" cy="3419856"/>
            <a:chOff x="6460341" y="812533"/>
            <a:chExt cx="1698716" cy="1613792"/>
          </a:xfrm>
          <a:solidFill>
            <a:schemeClr val="accent5">
              <a:lumMod val="40000"/>
              <a:lumOff val="60000"/>
            </a:schemeClr>
          </a:solidFill>
        </p:grpSpPr>
        <p:sp>
          <p:nvSpPr>
            <p:cNvPr id="7" name="Google Shape;6777;p80">
              <a:extLst>
                <a:ext uri="{FF2B5EF4-FFF2-40B4-BE49-F238E27FC236}">
                  <a16:creationId xmlns:a16="http://schemas.microsoft.com/office/drawing/2014/main" id="{F7269651-622F-1D31-76C9-A496DB896584}"/>
                </a:ext>
              </a:extLst>
            </p:cNvPr>
            <p:cNvSpPr/>
            <p:nvPr/>
          </p:nvSpPr>
          <p:spPr>
            <a:xfrm>
              <a:off x="6460341" y="812533"/>
              <a:ext cx="1698716" cy="1613792"/>
            </a:xfrm>
            <a:prstGeom prst="ellipse">
              <a:avLst/>
            </a:prstGeom>
            <a:grpFill/>
            <a:ln>
              <a:noFill/>
            </a:ln>
          </p:spPr>
          <p:txBody>
            <a:bodyPr spcFirstLastPara="1" wrap="square" lIns="91425" tIns="91425" rIns="91425" bIns="91425" anchor="t"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9" name="Google Shape;6779;p80">
              <a:extLst>
                <a:ext uri="{FF2B5EF4-FFF2-40B4-BE49-F238E27FC236}">
                  <a16:creationId xmlns:a16="http://schemas.microsoft.com/office/drawing/2014/main" id="{0F0F93DE-F04A-64BC-0248-58A295AD6B78}"/>
                </a:ext>
              </a:extLst>
            </p:cNvPr>
            <p:cNvSpPr/>
            <p:nvPr/>
          </p:nvSpPr>
          <p:spPr>
            <a:xfrm>
              <a:off x="6460341" y="1001761"/>
              <a:ext cx="1045221" cy="1219861"/>
            </a:xfrm>
            <a:prstGeom prst="ellipse">
              <a:avLst/>
            </a:prstGeom>
            <a:solidFill>
              <a:schemeClr val="accent2">
                <a:lumMod val="20000"/>
                <a:lumOff val="80000"/>
              </a:schemeClr>
            </a:solidFill>
            <a:ln>
              <a:noFill/>
            </a:ln>
          </p:spPr>
          <p:txBody>
            <a:bodyPr spcFirstLastPara="1" wrap="square" lIns="91425" tIns="91425" rIns="91425" bIns="91425" anchor="t" anchorCtr="0">
              <a:noAutofit/>
            </a:bodyPr>
            <a:lstStyle/>
            <a:p>
              <a:pPr defTabSz="914400">
                <a:buClr>
                  <a:srgbClr val="000000"/>
                </a:buClr>
              </a:pPr>
              <a:r>
                <a:rPr lang="en-US" sz="1600" b="1" kern="0" dirty="0">
                  <a:solidFill>
                    <a:srgbClr val="000000"/>
                  </a:solidFill>
                  <a:cs typeface="Arial"/>
                  <a:sym typeface="Arial"/>
                </a:rPr>
                <a:t>Community Chest</a:t>
              </a:r>
            </a:p>
            <a:p>
              <a:pPr marL="285750" indent="-285750" defTabSz="914400">
                <a:buClr>
                  <a:srgbClr val="000000"/>
                </a:buClr>
                <a:buFont typeface="Arial" panose="020B0604020202020204" pitchFamily="34" charset="0"/>
                <a:buChar char="•"/>
              </a:pPr>
              <a:r>
                <a:rPr lang="en-US" sz="1600" dirty="0"/>
                <a:t>The NCSS philanthropy and engagement arm </a:t>
              </a:r>
            </a:p>
            <a:p>
              <a:pPr marL="285750" indent="-285750" defTabSz="914400">
                <a:buClr>
                  <a:srgbClr val="000000"/>
                </a:buClr>
                <a:buFont typeface="Arial" panose="020B0604020202020204" pitchFamily="34" charset="0"/>
                <a:buChar char="•"/>
              </a:pPr>
              <a:r>
                <a:rPr lang="en-US" sz="1600" dirty="0"/>
                <a:t>Develop collaborations to channel funds and resources to the social service agencies supporting the communities in need</a:t>
              </a:r>
            </a:p>
          </p:txBody>
        </p:sp>
      </p:grpSp>
      <p:sp>
        <p:nvSpPr>
          <p:cNvPr id="11" name="TextBox 10">
            <a:extLst>
              <a:ext uri="{FF2B5EF4-FFF2-40B4-BE49-F238E27FC236}">
                <a16:creationId xmlns:a16="http://schemas.microsoft.com/office/drawing/2014/main" id="{70669624-21CD-8808-78EB-2D6A444AFACE}"/>
              </a:ext>
            </a:extLst>
          </p:cNvPr>
          <p:cNvSpPr txBox="1"/>
          <p:nvPr/>
        </p:nvSpPr>
        <p:spPr>
          <a:xfrm>
            <a:off x="5486402" y="1412747"/>
            <a:ext cx="2807206" cy="2062103"/>
          </a:xfrm>
          <a:prstGeom prst="rect">
            <a:avLst/>
          </a:prstGeom>
          <a:noFill/>
        </p:spPr>
        <p:txBody>
          <a:bodyPr wrap="square" rtlCol="0">
            <a:spAutoFit/>
          </a:bodyPr>
          <a:lstStyle/>
          <a:p>
            <a:r>
              <a:rPr lang="en-US" sz="1600" b="1" dirty="0"/>
              <a:t>National Council of Social Service (NCSS)</a:t>
            </a:r>
          </a:p>
          <a:p>
            <a:pPr marL="285750" indent="-285750">
              <a:buFont typeface="Arial" panose="020B0604020202020204" pitchFamily="34" charset="0"/>
              <a:buChar char="•"/>
            </a:pPr>
            <a:r>
              <a:rPr lang="en-US" sz="1600" dirty="0"/>
              <a:t>Supports more than 500 social service agencies in Singapore</a:t>
            </a:r>
          </a:p>
          <a:p>
            <a:pPr marL="285750" indent="-285750">
              <a:buFont typeface="Arial" panose="020B0604020202020204" pitchFamily="34" charset="0"/>
              <a:buChar char="•"/>
            </a:pPr>
            <a:r>
              <a:rPr lang="en-US" sz="1600" dirty="0"/>
              <a:t>Provides leadership and direction to the social service sector </a:t>
            </a:r>
          </a:p>
        </p:txBody>
      </p:sp>
    </p:spTree>
    <p:extLst>
      <p:ext uri="{BB962C8B-B14F-4D97-AF65-F5344CB8AC3E}">
        <p14:creationId xmlns:p14="http://schemas.microsoft.com/office/powerpoint/2010/main" val="5717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0" y="1"/>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2"/>
                </a:solidFill>
                <a:latin typeface="+mn-lt"/>
                <a:cs typeface="Calibri Light"/>
              </a:rPr>
              <a:t>About Youth Day Appeal (YDA)</a:t>
            </a:r>
            <a:endParaRPr lang="en-US" sz="2800" dirty="0">
              <a:solidFill>
                <a:schemeClr val="accent2"/>
              </a:solidFill>
              <a:latin typeface="+mn-lt"/>
              <a:cs typeface="Calibri"/>
            </a:endParaRPr>
          </a:p>
        </p:txBody>
      </p:sp>
      <p:pic>
        <p:nvPicPr>
          <p:cNvPr id="5" name="Picture 4">
            <a:hlinkClick r:id="rId3"/>
            <a:extLst>
              <a:ext uri="{FF2B5EF4-FFF2-40B4-BE49-F238E27FC236}">
                <a16:creationId xmlns:a16="http://schemas.microsoft.com/office/drawing/2014/main" id="{10BE334B-351A-C4B3-38EF-59918171AFC1}"/>
              </a:ext>
            </a:extLst>
          </p:cNvPr>
          <p:cNvPicPr>
            <a:picLocks noChangeAspect="1"/>
          </p:cNvPicPr>
          <p:nvPr/>
        </p:nvPicPr>
        <p:blipFill rotWithShape="1">
          <a:blip r:embed="rId4"/>
          <a:srcRect b="12968"/>
          <a:stretch/>
        </p:blipFill>
        <p:spPr>
          <a:xfrm>
            <a:off x="8076213" y="3085628"/>
            <a:ext cx="971728" cy="919289"/>
          </a:xfrm>
          <a:prstGeom prst="rect">
            <a:avLst/>
          </a:prstGeom>
        </p:spPr>
      </p:pic>
      <p:sp>
        <p:nvSpPr>
          <p:cNvPr id="3" name="TextBox 2">
            <a:extLst>
              <a:ext uri="{FF2B5EF4-FFF2-40B4-BE49-F238E27FC236}">
                <a16:creationId xmlns:a16="http://schemas.microsoft.com/office/drawing/2014/main" id="{046454A5-093C-1573-18C3-3101981EA529}"/>
              </a:ext>
            </a:extLst>
          </p:cNvPr>
          <p:cNvSpPr txBox="1"/>
          <p:nvPr/>
        </p:nvSpPr>
        <p:spPr>
          <a:xfrm>
            <a:off x="7977808" y="2864089"/>
            <a:ext cx="1168537" cy="307777"/>
          </a:xfrm>
          <a:prstGeom prst="rect">
            <a:avLst/>
          </a:prstGeom>
          <a:noFill/>
        </p:spPr>
        <p:txBody>
          <a:bodyPr wrap="square" rtlCol="0">
            <a:spAutoFit/>
          </a:bodyPr>
          <a:lstStyle/>
          <a:p>
            <a:r>
              <a:rPr lang="en-US" sz="1400" b="1" dirty="0"/>
              <a:t> YDA website</a:t>
            </a:r>
            <a:endParaRPr lang="en-SG" sz="1400" b="1" dirty="0"/>
          </a:p>
        </p:txBody>
      </p:sp>
      <p:grpSp>
        <p:nvGrpSpPr>
          <p:cNvPr id="55" name="Google Shape;3743;p76">
            <a:extLst>
              <a:ext uri="{FF2B5EF4-FFF2-40B4-BE49-F238E27FC236}">
                <a16:creationId xmlns:a16="http://schemas.microsoft.com/office/drawing/2014/main" id="{C9678F55-2FC6-DBF7-E045-EDDF46E3AA71}"/>
              </a:ext>
            </a:extLst>
          </p:cNvPr>
          <p:cNvGrpSpPr/>
          <p:nvPr/>
        </p:nvGrpSpPr>
        <p:grpSpPr>
          <a:xfrm>
            <a:off x="257291" y="1233949"/>
            <a:ext cx="7720517" cy="1851679"/>
            <a:chOff x="4411970" y="3131459"/>
            <a:chExt cx="710520" cy="117397"/>
          </a:xfrm>
          <a:solidFill>
            <a:schemeClr val="accent5">
              <a:lumMod val="40000"/>
              <a:lumOff val="60000"/>
            </a:schemeClr>
          </a:solidFill>
        </p:grpSpPr>
        <p:sp>
          <p:nvSpPr>
            <p:cNvPr id="56" name="Google Shape;3744;p76">
              <a:extLst>
                <a:ext uri="{FF2B5EF4-FFF2-40B4-BE49-F238E27FC236}">
                  <a16:creationId xmlns:a16="http://schemas.microsoft.com/office/drawing/2014/main" id="{FC60BC08-D7A8-9D22-4754-C457FC525B47}"/>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lvl="4" indent="-285750" defTabSz="711200">
                <a:spcBef>
                  <a:spcPct val="0"/>
                </a:spcBef>
                <a:spcAft>
                  <a:spcPct val="15000"/>
                </a:spcAft>
                <a:buFont typeface="Arial" panose="020B0604020202020204" pitchFamily="34" charset="0"/>
                <a:buChar char="•"/>
              </a:pPr>
              <a:r>
                <a:rPr lang="en-US" dirty="0"/>
                <a:t>C</a:t>
              </a:r>
              <a:r>
                <a:rPr lang="en-US" kern="1200" dirty="0"/>
                <a:t>oincides with Youth Day Celebration in July, and is an annual campaign to cultivate the culture of giving amongst secondary school and junior college students</a:t>
              </a:r>
              <a:r>
                <a:rPr lang="en-US" dirty="0"/>
                <a:t>                                                                                   </a:t>
              </a:r>
            </a:p>
            <a:p>
              <a:pPr lvl="4" indent="-285750" defTabSz="711200">
                <a:spcBef>
                  <a:spcPct val="0"/>
                </a:spcBef>
                <a:spcAft>
                  <a:spcPct val="15000"/>
                </a:spcAft>
                <a:buFont typeface="Arial" panose="020B0604020202020204" pitchFamily="34" charset="0"/>
                <a:buChar char="•"/>
              </a:pPr>
              <a:r>
                <a:rPr lang="en-US" dirty="0"/>
                <a:t>It</a:t>
              </a:r>
              <a:r>
                <a:rPr lang="en-US" kern="1200" dirty="0"/>
                <a:t> is aligned </a:t>
              </a:r>
              <a:r>
                <a:rPr lang="en-US" dirty="0"/>
                <a:t>to Ministry of Education’s Values In-Action Programme to incalculate positive </a:t>
              </a:r>
              <a:r>
                <a:rPr lang="en-SG" b="0" i="0" dirty="0">
                  <a:solidFill>
                    <a:srgbClr val="000000"/>
                  </a:solidFill>
                  <a:effectLst/>
                  <a:latin typeface="Calibri" panose="020F0502020204030204" pitchFamily="34" charset="0"/>
                </a:rPr>
                <a:t>values such as compassion, respect, and kindness in students</a:t>
              </a:r>
              <a:endParaRPr lang="en-SG" kern="1200" dirty="0"/>
            </a:p>
          </p:txBody>
        </p:sp>
        <p:sp>
          <p:nvSpPr>
            <p:cNvPr id="57" name="Google Shape;3745;p76">
              <a:extLst>
                <a:ext uri="{FF2B5EF4-FFF2-40B4-BE49-F238E27FC236}">
                  <a16:creationId xmlns:a16="http://schemas.microsoft.com/office/drawing/2014/main" id="{20C3DE42-1103-A674-6D09-793F776D456F}"/>
                </a:ext>
              </a:extLst>
            </p:cNvPr>
            <p:cNvSpPr/>
            <p:nvPr/>
          </p:nvSpPr>
          <p:spPr>
            <a:xfrm>
              <a:off x="4411970" y="3131459"/>
              <a:ext cx="132668"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defTabSz="914400">
                <a:buClr>
                  <a:srgbClr val="000000"/>
                </a:buClr>
              </a:pPr>
              <a:r>
                <a:rPr lang="en-US" kern="0" dirty="0">
                  <a:solidFill>
                    <a:srgbClr val="000000"/>
                  </a:solidFill>
                  <a:cs typeface="Arial"/>
                  <a:sym typeface="Arial"/>
                </a:rPr>
                <a:t>Objectives</a:t>
              </a:r>
              <a:endParaRPr kern="0" dirty="0">
                <a:solidFill>
                  <a:srgbClr val="000000"/>
                </a:solidFill>
                <a:cs typeface="Arial"/>
                <a:sym typeface="Arial"/>
              </a:endParaRPr>
            </a:p>
          </p:txBody>
        </p:sp>
      </p:grpSp>
      <p:grpSp>
        <p:nvGrpSpPr>
          <p:cNvPr id="58" name="Google Shape;3743;p76">
            <a:extLst>
              <a:ext uri="{FF2B5EF4-FFF2-40B4-BE49-F238E27FC236}">
                <a16:creationId xmlns:a16="http://schemas.microsoft.com/office/drawing/2014/main" id="{62D44CA9-66A4-4A72-07A3-800DAF5D3BF3}"/>
              </a:ext>
            </a:extLst>
          </p:cNvPr>
          <p:cNvGrpSpPr/>
          <p:nvPr/>
        </p:nvGrpSpPr>
        <p:grpSpPr>
          <a:xfrm>
            <a:off x="258864" y="3196745"/>
            <a:ext cx="7718945" cy="776912"/>
            <a:chOff x="4411970" y="3131459"/>
            <a:chExt cx="710520" cy="117397"/>
          </a:xfrm>
          <a:solidFill>
            <a:schemeClr val="accent4">
              <a:lumMod val="40000"/>
              <a:lumOff val="60000"/>
            </a:schemeClr>
          </a:solidFill>
        </p:grpSpPr>
        <p:sp>
          <p:nvSpPr>
            <p:cNvPr id="59" name="Google Shape;3744;p76">
              <a:extLst>
                <a:ext uri="{FF2B5EF4-FFF2-40B4-BE49-F238E27FC236}">
                  <a16:creationId xmlns:a16="http://schemas.microsoft.com/office/drawing/2014/main" id="{43758C82-86CD-32F2-C291-1E94920ACAE1}"/>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FFCCCC"/>
            </a:solidFill>
            <a:ln>
              <a:noFill/>
            </a:ln>
          </p:spPr>
          <p:txBody>
            <a:bodyPr spcFirstLastPara="1" wrap="square" lIns="91425" tIns="91425" rIns="91425" bIns="91425" anchor="ctr" anchorCtr="0">
              <a:noAutofit/>
            </a:bodyPr>
            <a:lstStyle/>
            <a:p>
              <a:pPr defTabSz="914400">
                <a:buClr>
                  <a:srgbClr val="000000"/>
                </a:buClr>
              </a:pPr>
              <a:r>
                <a:rPr lang="en-US" sz="1400" kern="0" dirty="0" err="1">
                  <a:solidFill>
                    <a:srgbClr val="000000"/>
                  </a:solidFill>
                  <a:latin typeface="Arial"/>
                  <a:cs typeface="Arial"/>
                  <a:sym typeface="Arial"/>
                </a:rPr>
                <a:t>Sts</a:t>
              </a:r>
              <a:r>
                <a:rPr lang="en-US" sz="1400" kern="0" dirty="0">
                  <a:solidFill>
                    <a:srgbClr val="000000"/>
                  </a:solidFill>
                  <a:latin typeface="Arial"/>
                  <a:cs typeface="Arial"/>
                  <a:sym typeface="Arial"/>
                </a:rPr>
                <a:t>                               </a:t>
              </a:r>
              <a:r>
                <a:rPr lang="en-US" kern="0" dirty="0">
                  <a:solidFill>
                    <a:srgbClr val="000000"/>
                  </a:solidFill>
                  <a:cs typeface="Arial"/>
                  <a:sym typeface="Arial"/>
                </a:rPr>
                <a:t>You can contribute your time, talent and treasures to help. </a:t>
              </a:r>
            </a:p>
            <a:p>
              <a:pPr defTabSz="914400">
                <a:buClr>
                  <a:srgbClr val="000000"/>
                </a:buClr>
              </a:pPr>
              <a:r>
                <a:rPr lang="en-US" kern="0" dirty="0">
                  <a:solidFill>
                    <a:srgbClr val="000000"/>
                  </a:solidFill>
                  <a:cs typeface="Arial"/>
                  <a:sym typeface="Arial"/>
                </a:rPr>
                <a:t>                                  </a:t>
              </a:r>
              <a:r>
                <a:rPr lang="en-US" b="1" kern="0" dirty="0">
                  <a:solidFill>
                    <a:srgbClr val="FF0000"/>
                  </a:solidFill>
                  <a:cs typeface="Arial"/>
                  <a:sym typeface="Arial"/>
                </a:rPr>
                <a:t>100% </a:t>
              </a:r>
              <a:r>
                <a:rPr lang="en-US" kern="0" dirty="0">
                  <a:solidFill>
                    <a:srgbClr val="000000"/>
                  </a:solidFill>
                  <a:cs typeface="Arial"/>
                  <a:sym typeface="Arial"/>
                </a:rPr>
                <a:t>of your donations will go towards the 5 social causes </a:t>
              </a:r>
            </a:p>
            <a:p>
              <a:pPr defTabSz="914400">
                <a:buClr>
                  <a:srgbClr val="000000"/>
                </a:buClr>
              </a:pPr>
              <a:r>
                <a:rPr lang="en-US" kern="0" dirty="0">
                  <a:solidFill>
                    <a:srgbClr val="000000"/>
                  </a:solidFill>
                  <a:cs typeface="Arial"/>
                  <a:sym typeface="Arial"/>
                </a:rPr>
                <a:t>                                  supported by Community </a:t>
              </a:r>
              <a:r>
                <a:rPr lang="en-US" sz="1400" kern="0" dirty="0">
                  <a:solidFill>
                    <a:srgbClr val="000000"/>
                  </a:solidFill>
                  <a:latin typeface="Arial"/>
                  <a:cs typeface="Arial"/>
                  <a:sym typeface="Arial"/>
                </a:rPr>
                <a:t>Chest.</a:t>
              </a:r>
              <a:endParaRPr lang="en-SG" dirty="0"/>
            </a:p>
          </p:txBody>
        </p:sp>
        <p:sp>
          <p:nvSpPr>
            <p:cNvPr id="60" name="Google Shape;3745;p76">
              <a:extLst>
                <a:ext uri="{FF2B5EF4-FFF2-40B4-BE49-F238E27FC236}">
                  <a16:creationId xmlns:a16="http://schemas.microsoft.com/office/drawing/2014/main" id="{B4769E6C-6C27-D49F-0CA4-450F4592A9C0}"/>
                </a:ext>
              </a:extLst>
            </p:cNvPr>
            <p:cNvSpPr/>
            <p:nvPr/>
          </p:nvSpPr>
          <p:spPr>
            <a:xfrm>
              <a:off x="4411970" y="3131459"/>
              <a:ext cx="132668"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FF9999"/>
            </a:solidFill>
            <a:ln>
              <a:noFill/>
            </a:ln>
          </p:spPr>
          <p:txBody>
            <a:bodyPr spcFirstLastPara="1" wrap="square" lIns="91425" tIns="91425" rIns="91425" bIns="91425" anchor="ctr" anchorCtr="0">
              <a:noAutofit/>
            </a:bodyPr>
            <a:lstStyle/>
            <a:p>
              <a:pPr defTabSz="914400">
                <a:buClr>
                  <a:srgbClr val="000000"/>
                </a:buClr>
              </a:pPr>
              <a:r>
                <a:rPr lang="en-US" kern="0" dirty="0">
                  <a:solidFill>
                    <a:srgbClr val="000000"/>
                  </a:solidFill>
                  <a:cs typeface="Arial"/>
                  <a:sym typeface="Arial"/>
                </a:rPr>
                <a:t>Ways of Giving</a:t>
              </a:r>
              <a:endParaRPr kern="0" dirty="0">
                <a:solidFill>
                  <a:srgbClr val="000000"/>
                </a:solidFill>
                <a:cs typeface="Arial"/>
                <a:sym typeface="Arial"/>
              </a:endParaRPr>
            </a:p>
          </p:txBody>
        </p:sp>
      </p:grpSp>
      <p:grpSp>
        <p:nvGrpSpPr>
          <p:cNvPr id="61" name="Google Shape;3743;p76">
            <a:extLst>
              <a:ext uri="{FF2B5EF4-FFF2-40B4-BE49-F238E27FC236}">
                <a16:creationId xmlns:a16="http://schemas.microsoft.com/office/drawing/2014/main" id="{7BC3891D-8114-A122-013D-994668ECE9B8}"/>
              </a:ext>
            </a:extLst>
          </p:cNvPr>
          <p:cNvGrpSpPr/>
          <p:nvPr/>
        </p:nvGrpSpPr>
        <p:grpSpPr>
          <a:xfrm>
            <a:off x="258864" y="621783"/>
            <a:ext cx="7718944" cy="529118"/>
            <a:chOff x="4411970" y="3131456"/>
            <a:chExt cx="710520" cy="117400"/>
          </a:xfrm>
          <a:solidFill>
            <a:schemeClr val="accent2">
              <a:lumMod val="20000"/>
              <a:lumOff val="80000"/>
            </a:schemeClr>
          </a:solidFill>
        </p:grpSpPr>
        <p:sp>
          <p:nvSpPr>
            <p:cNvPr id="62" name="Google Shape;3744;p76">
              <a:extLst>
                <a:ext uri="{FF2B5EF4-FFF2-40B4-BE49-F238E27FC236}">
                  <a16:creationId xmlns:a16="http://schemas.microsoft.com/office/drawing/2014/main" id="{D4407548-B920-20D5-B023-1F36E8990683}"/>
                </a:ext>
              </a:extLst>
            </p:cNvPr>
            <p:cNvSpPr/>
            <p:nvPr/>
          </p:nvSpPr>
          <p:spPr>
            <a:xfrm>
              <a:off x="4411970" y="3131456"/>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defTabSz="914400">
                <a:buClr>
                  <a:srgbClr val="000000"/>
                </a:buClr>
              </a:pPr>
              <a:r>
                <a:rPr lang="en-US" sz="1400" kern="0" dirty="0" err="1">
                  <a:solidFill>
                    <a:srgbClr val="000000"/>
                  </a:solidFill>
                  <a:latin typeface="Arial"/>
                  <a:cs typeface="Arial"/>
                  <a:sym typeface="Arial"/>
                </a:rPr>
                <a:t>Sts</a:t>
              </a:r>
              <a:r>
                <a:rPr lang="en-US" sz="1400" kern="0" dirty="0">
                  <a:solidFill>
                    <a:srgbClr val="000000"/>
                  </a:solidFill>
                  <a:latin typeface="Arial"/>
                  <a:cs typeface="Arial"/>
                  <a:sym typeface="Arial"/>
                </a:rPr>
                <a:t>                                </a:t>
              </a:r>
              <a:r>
                <a:rPr lang="en-US" kern="0" dirty="0">
                  <a:solidFill>
                    <a:srgbClr val="000000"/>
                  </a:solidFill>
                  <a:cs typeface="Arial"/>
                  <a:sym typeface="Arial"/>
                </a:rPr>
                <a:t>Started in 1984, entering the 39</a:t>
              </a:r>
              <a:r>
                <a:rPr lang="en-US" kern="0" baseline="30000" dirty="0">
                  <a:solidFill>
                    <a:srgbClr val="000000"/>
                  </a:solidFill>
                  <a:cs typeface="Arial"/>
                  <a:sym typeface="Arial"/>
                </a:rPr>
                <a:t>th</a:t>
              </a:r>
              <a:r>
                <a:rPr lang="en-US" kern="0" dirty="0">
                  <a:solidFill>
                    <a:srgbClr val="000000"/>
                  </a:solidFill>
                  <a:cs typeface="Arial"/>
                  <a:sym typeface="Arial"/>
                </a:rPr>
                <a:t> edition this year</a:t>
              </a:r>
              <a:endParaRPr kern="0" dirty="0">
                <a:solidFill>
                  <a:srgbClr val="000000"/>
                </a:solidFill>
                <a:cs typeface="Arial"/>
                <a:sym typeface="Arial"/>
              </a:endParaRPr>
            </a:p>
          </p:txBody>
        </p:sp>
        <p:sp>
          <p:nvSpPr>
            <p:cNvPr id="63" name="Google Shape;3745;p76">
              <a:extLst>
                <a:ext uri="{FF2B5EF4-FFF2-40B4-BE49-F238E27FC236}">
                  <a16:creationId xmlns:a16="http://schemas.microsoft.com/office/drawing/2014/main" id="{D25E02B8-457F-CD1F-F49F-25344D050EE4}"/>
                </a:ext>
              </a:extLst>
            </p:cNvPr>
            <p:cNvSpPr/>
            <p:nvPr/>
          </p:nvSpPr>
          <p:spPr>
            <a:xfrm>
              <a:off x="4411970" y="3131459"/>
              <a:ext cx="132668"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FFCC99"/>
            </a:solidFill>
            <a:ln>
              <a:noFill/>
            </a:ln>
          </p:spPr>
          <p:txBody>
            <a:bodyPr spcFirstLastPara="1" wrap="square" lIns="91425" tIns="91425" rIns="91425" bIns="91425" anchor="ctr" anchorCtr="0">
              <a:noAutofit/>
            </a:bodyPr>
            <a:lstStyle/>
            <a:p>
              <a:pPr defTabSz="914400">
                <a:buClr>
                  <a:srgbClr val="000000"/>
                </a:buClr>
              </a:pPr>
              <a:r>
                <a:rPr lang="en-US" kern="0" dirty="0">
                  <a:solidFill>
                    <a:srgbClr val="000000"/>
                  </a:solidFill>
                  <a:cs typeface="Arial"/>
                  <a:sym typeface="Arial"/>
                </a:rPr>
                <a:t>Beginning</a:t>
              </a:r>
              <a:endParaRPr kern="0" dirty="0">
                <a:solidFill>
                  <a:srgbClr val="000000"/>
                </a:solidFill>
                <a:cs typeface="Arial"/>
                <a:sym typeface="Arial"/>
              </a:endParaRPr>
            </a:p>
          </p:txBody>
        </p:sp>
      </p:grpSp>
    </p:spTree>
    <p:extLst>
      <p:ext uri="{BB962C8B-B14F-4D97-AF65-F5344CB8AC3E}">
        <p14:creationId xmlns:p14="http://schemas.microsoft.com/office/powerpoint/2010/main" val="33405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2"/>
          <a:stretch>
            <a:fillRect/>
          </a:stretch>
        </p:blipFill>
        <p:spPr>
          <a:xfrm>
            <a:off x="1853" y="0"/>
            <a:ext cx="9144000" cy="5143500"/>
          </a:xfrm>
          <a:prstGeom prst="rect">
            <a:avLst/>
          </a:prstGeom>
        </p:spPr>
      </p:pic>
      <p:sp>
        <p:nvSpPr>
          <p:cNvPr id="2" name="Title 1">
            <a:extLst>
              <a:ext uri="{FF2B5EF4-FFF2-40B4-BE49-F238E27FC236}">
                <a16:creationId xmlns:a16="http://schemas.microsoft.com/office/drawing/2014/main" id="{BB19E162-3CB1-EB1C-6049-369A20388702}"/>
              </a:ext>
            </a:extLst>
          </p:cNvPr>
          <p:cNvSpPr txBox="1">
            <a:spLocks/>
          </p:cNvSpPr>
          <p:nvPr/>
        </p:nvSpPr>
        <p:spPr>
          <a:xfrm>
            <a:off x="249383" y="261257"/>
            <a:ext cx="8896470" cy="66372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3200" dirty="0">
              <a:solidFill>
                <a:schemeClr val="accent2"/>
              </a:solidFill>
              <a:latin typeface="+mn-lt"/>
              <a:cs typeface="Calibri"/>
            </a:endParaRPr>
          </a:p>
        </p:txBody>
      </p:sp>
      <p:pic>
        <p:nvPicPr>
          <p:cNvPr id="3" name="Social_Service_Users_2022_18374873148314.png" descr="Social_Service_Users_2022_18374873148314.png">
            <a:extLst>
              <a:ext uri="{FF2B5EF4-FFF2-40B4-BE49-F238E27FC236}">
                <a16:creationId xmlns:a16="http://schemas.microsoft.com/office/drawing/2014/main" id="{E8CC7F67-BE01-6817-B2C4-17A42816E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2760" y="661746"/>
            <a:ext cx="5658479" cy="2469873"/>
          </a:xfrm>
          <a:prstGeom prst="rect">
            <a:avLst/>
          </a:prstGeom>
          <a:ln w="12700">
            <a:miter lim="400000"/>
          </a:ln>
        </p:spPr>
      </p:pic>
      <p:sp>
        <p:nvSpPr>
          <p:cNvPr id="7" name="Title 1">
            <a:extLst>
              <a:ext uri="{FF2B5EF4-FFF2-40B4-BE49-F238E27FC236}">
                <a16:creationId xmlns:a16="http://schemas.microsoft.com/office/drawing/2014/main" id="{205DD8CF-615F-C683-B4D1-C9B8A691F7DF}"/>
              </a:ext>
            </a:extLst>
          </p:cNvPr>
          <p:cNvSpPr txBox="1">
            <a:spLocks/>
          </p:cNvSpPr>
          <p:nvPr/>
        </p:nvSpPr>
        <p:spPr>
          <a:xfrm>
            <a:off x="1853" y="616348"/>
            <a:ext cx="9140294"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2"/>
                </a:solidFill>
                <a:latin typeface="+mn-lt"/>
                <a:cs typeface="Calibri"/>
              </a:rPr>
              <a:t>Your support goes towards empowering the lives of</a:t>
            </a:r>
          </a:p>
        </p:txBody>
      </p:sp>
      <p:sp>
        <p:nvSpPr>
          <p:cNvPr id="38" name="Rectangle 37">
            <a:extLst>
              <a:ext uri="{FF2B5EF4-FFF2-40B4-BE49-F238E27FC236}">
                <a16:creationId xmlns:a16="http://schemas.microsoft.com/office/drawing/2014/main" id="{BD0DD9F7-E848-2B7C-8C89-8AE1211DD82E}"/>
              </a:ext>
            </a:extLst>
          </p:cNvPr>
          <p:cNvSpPr/>
          <p:nvPr/>
        </p:nvSpPr>
        <p:spPr>
          <a:xfrm>
            <a:off x="179741" y="3121967"/>
            <a:ext cx="1956416" cy="830997"/>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600" b="1" dirty="0">
                <a:ln w="0"/>
                <a:effectLst>
                  <a:outerShdw blurRad="38100" dist="25400" dir="5400000" algn="ctr" rotWithShape="0">
                    <a:srgbClr val="6E747A">
                      <a:alpha val="43000"/>
                    </a:srgbClr>
                  </a:outerShdw>
                </a:effectLst>
              </a:rPr>
              <a:t>Children with </a:t>
            </a:r>
          </a:p>
          <a:p>
            <a:pPr algn="ctr"/>
            <a:r>
              <a:rPr lang="en-US" sz="1600" b="1" dirty="0">
                <a:ln w="0"/>
                <a:effectLst>
                  <a:outerShdw blurRad="38100" dist="25400" dir="5400000" algn="ctr" rotWithShape="0">
                    <a:srgbClr val="6E747A">
                      <a:alpha val="43000"/>
                    </a:srgbClr>
                  </a:outerShdw>
                </a:effectLst>
              </a:rPr>
              <a:t>special needs </a:t>
            </a:r>
          </a:p>
          <a:p>
            <a:pPr algn="ctr"/>
            <a:r>
              <a:rPr lang="en-US" sz="1600" b="1" dirty="0">
                <a:ln w="0"/>
                <a:effectLst>
                  <a:outerShdw blurRad="38100" dist="25400" dir="5400000" algn="ctr" rotWithShape="0">
                    <a:srgbClr val="6E747A">
                      <a:alpha val="43000"/>
                    </a:srgbClr>
                  </a:outerShdw>
                </a:effectLst>
              </a:rPr>
              <a:t>and Youth-at-risk</a:t>
            </a:r>
          </a:p>
        </p:txBody>
      </p:sp>
      <p:sp>
        <p:nvSpPr>
          <p:cNvPr id="39" name="Rectangle 38">
            <a:extLst>
              <a:ext uri="{FF2B5EF4-FFF2-40B4-BE49-F238E27FC236}">
                <a16:creationId xmlns:a16="http://schemas.microsoft.com/office/drawing/2014/main" id="{7149140C-71FA-6215-4808-E1077FF65C21}"/>
              </a:ext>
            </a:extLst>
          </p:cNvPr>
          <p:cNvSpPr/>
          <p:nvPr/>
        </p:nvSpPr>
        <p:spPr>
          <a:xfrm>
            <a:off x="7692794" y="3121967"/>
            <a:ext cx="1271465" cy="584775"/>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600" b="1" dirty="0">
                <a:ln w="0"/>
                <a:effectLst>
                  <a:outerShdw blurRad="38100" dist="25400" dir="5400000" algn="ctr" rotWithShape="0">
                    <a:srgbClr val="6E747A">
                      <a:alpha val="43000"/>
                    </a:srgbClr>
                  </a:outerShdw>
                </a:effectLst>
              </a:rPr>
              <a:t>Adults with disabilities</a:t>
            </a:r>
          </a:p>
        </p:txBody>
      </p:sp>
      <p:sp>
        <p:nvSpPr>
          <p:cNvPr id="40" name="Rectangle 39">
            <a:extLst>
              <a:ext uri="{FF2B5EF4-FFF2-40B4-BE49-F238E27FC236}">
                <a16:creationId xmlns:a16="http://schemas.microsoft.com/office/drawing/2014/main" id="{4F956680-3BEE-3552-0E16-BB5459EBB5D7}"/>
              </a:ext>
            </a:extLst>
          </p:cNvPr>
          <p:cNvSpPr/>
          <p:nvPr/>
        </p:nvSpPr>
        <p:spPr>
          <a:xfrm>
            <a:off x="6079955" y="3121967"/>
            <a:ext cx="1427539" cy="830997"/>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600" b="1" dirty="0">
                <a:ln w="0"/>
                <a:effectLst>
                  <a:outerShdw blurRad="38100" dist="25400" dir="5400000" algn="ctr" rotWithShape="0">
                    <a:srgbClr val="6E747A">
                      <a:alpha val="43000"/>
                    </a:srgbClr>
                  </a:outerShdw>
                </a:effectLst>
              </a:rPr>
              <a:t>Families in need of </a:t>
            </a:r>
          </a:p>
          <a:p>
            <a:pPr algn="ctr"/>
            <a:r>
              <a:rPr lang="en-US" sz="1600" b="1" dirty="0">
                <a:ln w="0"/>
                <a:effectLst>
                  <a:outerShdw blurRad="38100" dist="25400" dir="5400000" algn="ctr" rotWithShape="0">
                    <a:srgbClr val="6E747A">
                      <a:alpha val="43000"/>
                    </a:srgbClr>
                  </a:outerShdw>
                </a:effectLst>
              </a:rPr>
              <a:t>assistance </a:t>
            </a:r>
          </a:p>
        </p:txBody>
      </p:sp>
      <p:sp>
        <p:nvSpPr>
          <p:cNvPr id="41" name="Rectangle 40">
            <a:extLst>
              <a:ext uri="{FF2B5EF4-FFF2-40B4-BE49-F238E27FC236}">
                <a16:creationId xmlns:a16="http://schemas.microsoft.com/office/drawing/2014/main" id="{2C834E67-E6E0-991B-AA14-3874DE9A696B}"/>
              </a:ext>
            </a:extLst>
          </p:cNvPr>
          <p:cNvSpPr/>
          <p:nvPr/>
        </p:nvSpPr>
        <p:spPr>
          <a:xfrm>
            <a:off x="4143107" y="3121967"/>
            <a:ext cx="1758960" cy="830997"/>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600" b="1" dirty="0">
                <a:ln w="0"/>
                <a:effectLst>
                  <a:outerShdw blurRad="38100" dist="25400" dir="5400000" algn="ctr" rotWithShape="0">
                    <a:srgbClr val="6E747A">
                      <a:alpha val="43000"/>
                    </a:srgbClr>
                  </a:outerShdw>
                </a:effectLst>
              </a:rPr>
              <a:t>Persons with mental </a:t>
            </a:r>
          </a:p>
          <a:p>
            <a:pPr algn="ctr"/>
            <a:r>
              <a:rPr lang="en-US" sz="1600" b="1" dirty="0">
                <a:ln w="0"/>
                <a:effectLst>
                  <a:outerShdw blurRad="38100" dist="25400" dir="5400000" algn="ctr" rotWithShape="0">
                    <a:srgbClr val="6E747A">
                      <a:alpha val="43000"/>
                    </a:srgbClr>
                  </a:outerShdw>
                </a:effectLst>
              </a:rPr>
              <a:t>health conditions</a:t>
            </a:r>
          </a:p>
        </p:txBody>
      </p:sp>
      <p:sp>
        <p:nvSpPr>
          <p:cNvPr id="42" name="Rectangle 41">
            <a:extLst>
              <a:ext uri="{FF2B5EF4-FFF2-40B4-BE49-F238E27FC236}">
                <a16:creationId xmlns:a16="http://schemas.microsoft.com/office/drawing/2014/main" id="{19BEAD40-5424-9703-9E1D-2B5F0E6E1938}"/>
              </a:ext>
            </a:extLst>
          </p:cNvPr>
          <p:cNvSpPr/>
          <p:nvPr/>
        </p:nvSpPr>
        <p:spPr>
          <a:xfrm>
            <a:off x="2314045" y="3121967"/>
            <a:ext cx="1651174" cy="584775"/>
          </a:xfrm>
          <a:prstGeom prst="rect">
            <a:avLst/>
          </a:prstGeom>
          <a:solidFill>
            <a:schemeClr val="accent1">
              <a:lumMod val="20000"/>
              <a:lumOff val="80000"/>
            </a:schemeClr>
          </a:solidFill>
          <a:ln>
            <a:solidFill>
              <a:schemeClr val="tx1"/>
            </a:solidFill>
          </a:ln>
        </p:spPr>
        <p:txBody>
          <a:bodyPr wrap="square" lIns="91440" tIns="45720" rIns="91440" bIns="45720">
            <a:spAutoFit/>
          </a:bodyPr>
          <a:lstStyle/>
          <a:p>
            <a:pPr algn="ctr"/>
            <a:r>
              <a:rPr lang="en-US" sz="1600" b="1" dirty="0">
                <a:ln w="0"/>
                <a:effectLst>
                  <a:outerShdw blurRad="38100" dist="25400" dir="5400000" algn="ctr" rotWithShape="0">
                    <a:srgbClr val="6E747A">
                      <a:alpha val="43000"/>
                    </a:srgbClr>
                  </a:outerShdw>
                </a:effectLst>
              </a:rPr>
              <a:t>Seniors in need </a:t>
            </a:r>
          </a:p>
          <a:p>
            <a:pPr algn="ctr"/>
            <a:r>
              <a:rPr lang="en-US" sz="1600" b="1" dirty="0">
                <a:ln w="0"/>
                <a:effectLst>
                  <a:outerShdw blurRad="38100" dist="25400" dir="5400000" algn="ctr" rotWithShape="0">
                    <a:srgbClr val="6E747A">
                      <a:alpha val="43000"/>
                    </a:srgbClr>
                  </a:outerShdw>
                </a:effectLst>
              </a:rPr>
              <a:t>of support</a:t>
            </a:r>
          </a:p>
        </p:txBody>
      </p:sp>
    </p:spTree>
    <p:extLst>
      <p:ext uri="{BB962C8B-B14F-4D97-AF65-F5344CB8AC3E}">
        <p14:creationId xmlns:p14="http://schemas.microsoft.com/office/powerpoint/2010/main" val="146465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E291F-3097-5E08-C575-EB68FDD5758C}"/>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B3794FC-5CD0-6C3B-AF68-5509B6B6B713}"/>
              </a:ext>
            </a:extLst>
          </p:cNvPr>
          <p:cNvSpPr txBox="1">
            <a:spLocks/>
          </p:cNvSpPr>
          <p:nvPr/>
        </p:nvSpPr>
        <p:spPr>
          <a:xfrm>
            <a:off x="178355" y="107540"/>
            <a:ext cx="8787290" cy="626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solidFill>
                <a:latin typeface="+mn-lt"/>
                <a:cs typeface="Calibri Light"/>
              </a:rPr>
              <a:t>Meet Faye who is differently talented</a:t>
            </a:r>
            <a:endParaRPr lang="en-US" sz="2400" dirty="0">
              <a:solidFill>
                <a:schemeClr val="accent2"/>
              </a:solidFill>
              <a:latin typeface="+mn-lt"/>
              <a:cs typeface="Calibri"/>
            </a:endParaRPr>
          </a:p>
        </p:txBody>
      </p:sp>
      <p:pic>
        <p:nvPicPr>
          <p:cNvPr id="6" name="Picture 5">
            <a:extLst>
              <a:ext uri="{FF2B5EF4-FFF2-40B4-BE49-F238E27FC236}">
                <a16:creationId xmlns:a16="http://schemas.microsoft.com/office/drawing/2014/main" id="{AA11C2D3-083E-B1EC-44E1-215808061409}"/>
              </a:ext>
            </a:extLst>
          </p:cNvPr>
          <p:cNvPicPr>
            <a:picLocks noChangeAspect="1"/>
          </p:cNvPicPr>
          <p:nvPr/>
        </p:nvPicPr>
        <p:blipFill>
          <a:blip r:embed="rId4"/>
          <a:stretch>
            <a:fillRect/>
          </a:stretch>
        </p:blipFill>
        <p:spPr>
          <a:xfrm>
            <a:off x="303034" y="967816"/>
            <a:ext cx="2486573" cy="2937233"/>
          </a:xfrm>
          <a:prstGeom prst="ellipse">
            <a:avLst/>
          </a:prstGeom>
        </p:spPr>
      </p:pic>
      <p:sp>
        <p:nvSpPr>
          <p:cNvPr id="9" name="Speech Bubble: Rectangle with Corners Rounded 8">
            <a:extLst>
              <a:ext uri="{FF2B5EF4-FFF2-40B4-BE49-F238E27FC236}">
                <a16:creationId xmlns:a16="http://schemas.microsoft.com/office/drawing/2014/main" id="{74FF6981-8D2B-14F6-CE0B-54919F62BC8F}"/>
              </a:ext>
            </a:extLst>
          </p:cNvPr>
          <p:cNvSpPr/>
          <p:nvPr/>
        </p:nvSpPr>
        <p:spPr>
          <a:xfrm>
            <a:off x="2967963" y="734376"/>
            <a:ext cx="5873004" cy="3170673"/>
          </a:xfrm>
          <a:prstGeom prst="wedgeRoundRectCallout">
            <a:avLst>
              <a:gd name="adj1" fmla="val -41878"/>
              <a:gd name="adj2" fmla="val 61185"/>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dirty="0">
                <a:solidFill>
                  <a:srgbClr val="000000"/>
                </a:solidFill>
                <a:effectLst/>
                <a:latin typeface="Lato" panose="020F0502020204030203" pitchFamily="34" charset="0"/>
              </a:rPr>
              <a:t>Born with athetoid cerebral palsy, Faye has never let her physical limitations deter her from living a fulfilling life.</a:t>
            </a:r>
            <a:br>
              <a:rPr lang="en-US" sz="1400" dirty="0"/>
            </a:br>
            <a:br>
              <a:rPr lang="en-US" sz="1400" dirty="0"/>
            </a:br>
            <a:r>
              <a:rPr lang="en-US" sz="1400" b="0" i="0" dirty="0">
                <a:solidFill>
                  <a:srgbClr val="000000"/>
                </a:solidFill>
                <a:effectLst/>
                <a:latin typeface="Lato" panose="020F0502020204030203" pitchFamily="34" charset="0"/>
              </a:rPr>
              <a:t>Faye is a Boccia player and was part of Team Singapore Boccia that clinched a silver medal at the 2018 Asian Para Games.</a:t>
            </a:r>
            <a:br>
              <a:rPr lang="en-US" sz="1400" dirty="0"/>
            </a:br>
            <a:br>
              <a:rPr lang="en-US" sz="1400" dirty="0"/>
            </a:br>
            <a:r>
              <a:rPr lang="en-US" sz="1400" b="0" i="0" dirty="0">
                <a:solidFill>
                  <a:srgbClr val="000000"/>
                </a:solidFill>
                <a:effectLst/>
                <a:latin typeface="Lato" panose="020F0502020204030203" pitchFamily="34" charset="0"/>
              </a:rPr>
              <a:t>In 2018, Faye joined the Goodwill, Rehabilitation &amp; Occupational Workshop (GROW) at Cerebral Palsy Alliance Singapore. Through GROW, Faye has been involved in a variety of assignments that enable her to earn a monthly allowance. Some of the assignments she has been involved in include box folding, towel folding and basic packing. The best part of work for Faye is the friends she interacts with.</a:t>
            </a:r>
            <a:endParaRPr lang="en-US" sz="1400" i="0" dirty="0">
              <a:solidFill>
                <a:srgbClr val="0E101A"/>
              </a:solidFill>
              <a:effectLst/>
            </a:endParaRPr>
          </a:p>
        </p:txBody>
      </p:sp>
    </p:spTree>
    <p:extLst>
      <p:ext uri="{BB962C8B-B14F-4D97-AF65-F5344CB8AC3E}">
        <p14:creationId xmlns:p14="http://schemas.microsoft.com/office/powerpoint/2010/main" val="2030426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59CBB8E4A05419C6D4C981301D0B2" ma:contentTypeVersion="10" ma:contentTypeDescription="Create a new document." ma:contentTypeScope="" ma:versionID="9edfd83b307fa3c54385d966972ae625">
  <xsd:schema xmlns:xsd="http://www.w3.org/2001/XMLSchema" xmlns:xs="http://www.w3.org/2001/XMLSchema" xmlns:p="http://schemas.microsoft.com/office/2006/metadata/properties" xmlns:ns1="http://schemas.microsoft.com/sharepoint/v3" xmlns:ns2="4efa1935-334e-4eba-8cb5-7a41f01126e3" targetNamespace="http://schemas.microsoft.com/office/2006/metadata/properties" ma:root="true" ma:fieldsID="c23eec333de089493e9da7dd700b648f" ns1:_="" ns2:_="">
    <xsd:import namespace="http://schemas.microsoft.com/sharepoint/v3"/>
    <xsd:import namespace="4efa1935-334e-4eba-8cb5-7a41f01126e3"/>
    <xsd:element name="properties">
      <xsd:complexType>
        <xsd:sequence>
          <xsd:element name="documentManagement">
            <xsd:complexType>
              <xsd:all>
                <xsd:element ref="ns1:_dlc_Exempt"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fa1935-334e-4eba-8cb5-7a41f01126e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Document</p:Name>
  <p:Description/>
  <p:Statement/>
  <p:PolicyItems>
    <p:PolicyItem featureId="Microsoft.Office.RecordsManagement.PolicyFeatures.PolicyAudit" staticId="0x010100DEE59CBB8E4A05419C6D4C981301D0B2|-446045552" UniqueId="d7e57c58-847a-4fd3-b1b6-0517114494fd">
      <p:Name>Auditing</p:Name>
      <p:Description>Audits user actions on documents and list items to the Audit Log.</p:Description>
      <p:CustomData>
        <Audit>
          <Update/>
          <View/>
          <CheckInOut/>
          <MoveCopy/>
          <DeleteRestore/>
        </Audit>
      </p:CustomData>
    </p:PolicyItem>
  </p:PolicyItems>
</p:Policy>
</file>

<file path=customXml/itemProps1.xml><?xml version="1.0" encoding="utf-8"?>
<ds:datastoreItem xmlns:ds="http://schemas.openxmlformats.org/officeDocument/2006/customXml" ds:itemID="{A000CA45-F1DA-4B02-A303-32100A5D3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fa1935-334e-4eba-8cb5-7a41f0112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3F4D52-3019-4197-976E-60E973902E21}">
  <ds:schemaRefs>
    <ds:schemaRef ds:uri="http://schemas.microsoft.com/office/2006/documentManagement/types"/>
    <ds:schemaRef ds:uri="http://purl.org/dc/elements/1.1/"/>
    <ds:schemaRef ds:uri="http://purl.org/dc/dcmitype/"/>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4efa1935-334e-4eba-8cb5-7a41f01126e3"/>
    <ds:schemaRef ds:uri="http://schemas.microsoft.com/sharepoint/v3"/>
  </ds:schemaRefs>
</ds:datastoreItem>
</file>

<file path=customXml/itemProps3.xml><?xml version="1.0" encoding="utf-8"?>
<ds:datastoreItem xmlns:ds="http://schemas.openxmlformats.org/officeDocument/2006/customXml" ds:itemID="{E91973D3-0503-480F-B903-8FA0607CBD17}">
  <ds:schemaRefs>
    <ds:schemaRef ds:uri="http://schemas.microsoft.com/sharepoint/v3/contenttype/forms"/>
  </ds:schemaRefs>
</ds:datastoreItem>
</file>

<file path=customXml/itemProps4.xml><?xml version="1.0" encoding="utf-8"?>
<ds:datastoreItem xmlns:ds="http://schemas.openxmlformats.org/officeDocument/2006/customXml" ds:itemID="{C410F10D-A7B3-4871-A912-8F64A91A175B}">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13283</TotalTime>
  <Words>2172</Words>
  <Application>Microsoft Office PowerPoint</Application>
  <PresentationFormat>On-screen Show (16:9)</PresentationFormat>
  <Paragraphs>224</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 (body)</vt:lpstr>
      <vt:lpstr>sofia-pro</vt:lpstr>
      <vt:lpstr>Arial</vt:lpstr>
      <vt:lpstr>Calibri</vt:lpstr>
      <vt:lpstr>Calibri Light</vt:lpstr>
      <vt:lpstr>Lato</vt:lpstr>
      <vt:lpstr>Merriweather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NCSS helpdesk</dc:creator>
  <cp:lastModifiedBy>Jia Ying PEH (NCSS)</cp:lastModifiedBy>
  <cp:revision>21</cp:revision>
  <dcterms:created xsi:type="dcterms:W3CDTF">2021-04-27T09:05:55Z</dcterms:created>
  <dcterms:modified xsi:type="dcterms:W3CDTF">2023-06-14T06:50:12Z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34c4c7-833e-41e4-b0ab-cdb227a2f6f7_Enabled">
    <vt:lpwstr>true</vt:lpwstr>
  </property>
  <property fmtid="{D5CDD505-2E9C-101B-9397-08002B2CF9AE}" pid="3" name="MSIP_Label_5434c4c7-833e-41e4-b0ab-cdb227a2f6f7_SetDate">
    <vt:lpwstr>2023-05-29T14:43:00Z</vt:lpwstr>
  </property>
  <property fmtid="{D5CDD505-2E9C-101B-9397-08002B2CF9AE}" pid="4" name="MSIP_Label_5434c4c7-833e-41e4-b0ab-cdb227a2f6f7_Method">
    <vt:lpwstr>Privileged</vt:lpwstr>
  </property>
  <property fmtid="{D5CDD505-2E9C-101B-9397-08002B2CF9AE}" pid="5" name="MSIP_Label_5434c4c7-833e-41e4-b0ab-cdb227a2f6f7_Name">
    <vt:lpwstr>Official (Open)</vt:lpwstr>
  </property>
  <property fmtid="{D5CDD505-2E9C-101B-9397-08002B2CF9AE}" pid="6" name="MSIP_Label_5434c4c7-833e-41e4-b0ab-cdb227a2f6f7_SiteId">
    <vt:lpwstr>0b11c524-9a1c-4e1b-84cb-6336aefc2243</vt:lpwstr>
  </property>
  <property fmtid="{D5CDD505-2E9C-101B-9397-08002B2CF9AE}" pid="7" name="MSIP_Label_5434c4c7-833e-41e4-b0ab-cdb227a2f6f7_ActionId">
    <vt:lpwstr>8f0811e6-6836-44c2-ac07-9ba76ac4163d</vt:lpwstr>
  </property>
  <property fmtid="{D5CDD505-2E9C-101B-9397-08002B2CF9AE}" pid="8" name="MSIP_Label_5434c4c7-833e-41e4-b0ab-cdb227a2f6f7_ContentBits">
    <vt:lpwstr>0</vt:lpwstr>
  </property>
  <property fmtid="{D5CDD505-2E9C-101B-9397-08002B2CF9AE}" pid="9" name="ContentTypeId">
    <vt:lpwstr>0x010100DEE59CBB8E4A05419C6D4C981301D0B2</vt:lpwstr>
  </property>
</Properties>
</file>